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80"/>
  </p:normalViewPr>
  <p:slideViewPr>
    <p:cSldViewPr snapToGrid="0" snapToObjects="1">
      <p:cViewPr varScale="1">
        <p:scale>
          <a:sx n="120" d="100"/>
          <a:sy n="120" d="100"/>
        </p:scale>
        <p:origin x="2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10/16/17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10/16/17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10/16/17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10/16/17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10/16/17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10/16/17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10/16/17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10/16/17</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10/16/17</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Active vs. Passive Voice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78983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Voice?</a:t>
            </a:r>
            <a:endParaRPr lang="en-US" dirty="0"/>
          </a:p>
        </p:txBody>
      </p:sp>
      <p:sp>
        <p:nvSpPr>
          <p:cNvPr id="3" name="Content Placeholder 2"/>
          <p:cNvSpPr>
            <a:spLocks noGrp="1"/>
          </p:cNvSpPr>
          <p:nvPr>
            <p:ph idx="1"/>
          </p:nvPr>
        </p:nvSpPr>
        <p:spPr/>
        <p:txBody>
          <a:bodyPr>
            <a:normAutofit/>
          </a:bodyPr>
          <a:lstStyle/>
          <a:p>
            <a:r>
              <a:rPr lang="en-US" altLang="x-none" sz="3600" u="sng" dirty="0"/>
              <a:t>Voice</a:t>
            </a:r>
            <a:r>
              <a:rPr lang="en-US" altLang="x-none" sz="3600" dirty="0"/>
              <a:t> is the form a verb takes to indicate whether the subject of the verb performs or receives the action</a:t>
            </a:r>
            <a:r>
              <a:rPr lang="en-US" altLang="x-none" sz="3600" dirty="0" smtClean="0"/>
              <a:t>.</a:t>
            </a:r>
          </a:p>
          <a:p>
            <a:endParaRPr lang="en-US" altLang="x-none" sz="3600" dirty="0"/>
          </a:p>
          <a:p>
            <a:r>
              <a:rPr lang="en-US" altLang="x-none" sz="3600" dirty="0"/>
              <a:t>There are two types of voice:  </a:t>
            </a:r>
            <a:r>
              <a:rPr lang="en-US" altLang="x-none" sz="3600" u="sng" dirty="0"/>
              <a:t>active voice</a:t>
            </a:r>
            <a:r>
              <a:rPr lang="en-US" altLang="x-none" sz="3600" dirty="0"/>
              <a:t> and </a:t>
            </a:r>
            <a:r>
              <a:rPr lang="en-US" altLang="x-none" sz="3600" u="sng" dirty="0"/>
              <a:t>passive voice</a:t>
            </a:r>
            <a:r>
              <a:rPr lang="en-US" altLang="x-none" sz="3600" dirty="0"/>
              <a:t>.</a:t>
            </a:r>
            <a:endParaRPr lang="en-US" sz="3600" dirty="0"/>
          </a:p>
        </p:txBody>
      </p:sp>
    </p:spTree>
    <p:extLst>
      <p:ext uri="{BB962C8B-B14F-4D97-AF65-F5344CB8AC3E}">
        <p14:creationId xmlns:p14="http://schemas.microsoft.com/office/powerpoint/2010/main" val="701200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Voice</a:t>
            </a:r>
            <a:endParaRPr lang="en-US" dirty="0"/>
          </a:p>
        </p:txBody>
      </p:sp>
      <p:sp>
        <p:nvSpPr>
          <p:cNvPr id="3" name="Content Placeholder 2"/>
          <p:cNvSpPr>
            <a:spLocks noGrp="1"/>
          </p:cNvSpPr>
          <p:nvPr>
            <p:ph idx="1"/>
          </p:nvPr>
        </p:nvSpPr>
        <p:spPr/>
        <p:txBody>
          <a:bodyPr>
            <a:noAutofit/>
          </a:bodyPr>
          <a:lstStyle/>
          <a:p>
            <a:r>
              <a:rPr lang="en-US" sz="3200" dirty="0" smtClean="0"/>
              <a:t>Active voice indicates that the subject of the verb is acting.</a:t>
            </a:r>
          </a:p>
          <a:p>
            <a:pPr lvl="1"/>
            <a:r>
              <a:rPr lang="en-US" sz="2800" dirty="0" smtClean="0"/>
              <a:t>NOUN-VERB-OBJECT</a:t>
            </a:r>
          </a:p>
          <a:p>
            <a:pPr lvl="1"/>
            <a:endParaRPr lang="en-US" sz="2800" dirty="0"/>
          </a:p>
          <a:p>
            <a:r>
              <a:rPr lang="en-US" sz="3200" b="1" i="1" dirty="0" smtClean="0"/>
              <a:t>”Bill hit the ball.”</a:t>
            </a:r>
          </a:p>
          <a:p>
            <a:endParaRPr lang="en-US" sz="3200" dirty="0"/>
          </a:p>
          <a:p>
            <a:r>
              <a:rPr lang="en-US" sz="3200" dirty="0" smtClean="0"/>
              <a:t>Because the subject does or “acts upon” the verb in such sentences, the sentences are said to be in the active voice.</a:t>
            </a:r>
            <a:endParaRPr lang="en-US" sz="3200" dirty="0"/>
          </a:p>
        </p:txBody>
      </p:sp>
    </p:spTree>
    <p:extLst>
      <p:ext uri="{BB962C8B-B14F-4D97-AF65-F5344CB8AC3E}">
        <p14:creationId xmlns:p14="http://schemas.microsoft.com/office/powerpoint/2010/main" val="280068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Voice</a:t>
            </a:r>
            <a:endParaRPr lang="en-US" dirty="0"/>
          </a:p>
        </p:txBody>
      </p:sp>
      <p:sp>
        <p:nvSpPr>
          <p:cNvPr id="3" name="Content Placeholder 2"/>
          <p:cNvSpPr>
            <a:spLocks noGrp="1"/>
          </p:cNvSpPr>
          <p:nvPr>
            <p:ph idx="1"/>
          </p:nvPr>
        </p:nvSpPr>
        <p:spPr>
          <a:xfrm>
            <a:off x="680321" y="2336872"/>
            <a:ext cx="9613861" cy="4313309"/>
          </a:xfrm>
        </p:spPr>
        <p:txBody>
          <a:bodyPr>
            <a:normAutofit/>
          </a:bodyPr>
          <a:lstStyle/>
          <a:p>
            <a:pPr marL="411480" fontAlgn="auto">
              <a:spcAft>
                <a:spcPts val="0"/>
              </a:spcAft>
              <a:buFont typeface="Wingdings"/>
              <a:buChar char=""/>
              <a:defRPr/>
            </a:pPr>
            <a:r>
              <a:rPr lang="en-US" sz="2800" dirty="0"/>
              <a:t>These examples show that the </a:t>
            </a:r>
            <a:r>
              <a:rPr lang="en-US" sz="2800" dirty="0">
                <a:solidFill>
                  <a:schemeClr val="accent1"/>
                </a:solidFill>
              </a:rPr>
              <a:t>subject </a:t>
            </a:r>
            <a:r>
              <a:rPr lang="en-US" sz="2800" dirty="0"/>
              <a:t>is </a:t>
            </a:r>
            <a:r>
              <a:rPr lang="en-US" sz="2800" i="1" dirty="0" smtClean="0"/>
              <a:t>doing</a:t>
            </a:r>
            <a:r>
              <a:rPr lang="en-US" sz="2800" dirty="0" smtClean="0"/>
              <a:t> </a:t>
            </a:r>
            <a:r>
              <a:rPr lang="en-US" sz="2800" dirty="0"/>
              <a:t>the verb's action</a:t>
            </a:r>
            <a:r>
              <a:rPr lang="en-US" sz="2800" dirty="0" smtClean="0"/>
              <a:t>.</a:t>
            </a:r>
          </a:p>
          <a:p>
            <a:pPr marL="411480" fontAlgn="auto">
              <a:spcAft>
                <a:spcPts val="0"/>
              </a:spcAft>
              <a:buFont typeface="Wingdings"/>
              <a:buChar char=""/>
              <a:defRPr/>
            </a:pPr>
            <a:endParaRPr lang="en-US" sz="2800" dirty="0"/>
          </a:p>
          <a:p>
            <a:pPr marL="740664" lvl="1" fontAlgn="auto">
              <a:spcAft>
                <a:spcPts val="0"/>
              </a:spcAft>
              <a:buFont typeface="Wingdings"/>
              <a:buChar char=""/>
              <a:defRPr/>
            </a:pPr>
            <a:r>
              <a:rPr lang="en-US" sz="2400" b="1" dirty="0"/>
              <a:t>The dog jumped onto the boy.</a:t>
            </a:r>
          </a:p>
          <a:p>
            <a:pPr marL="996696" lvl="2" fontAlgn="auto">
              <a:spcAft>
                <a:spcPts val="0"/>
              </a:spcAft>
              <a:buFont typeface="Wingdings 2"/>
              <a:buChar char=""/>
              <a:defRPr/>
            </a:pPr>
            <a:r>
              <a:rPr lang="en-US" sz="2000" b="1" i="1" dirty="0"/>
              <a:t>The dog (</a:t>
            </a:r>
            <a:r>
              <a:rPr lang="en-US" sz="2000" b="1" i="1" dirty="0">
                <a:solidFill>
                  <a:schemeClr val="accent1"/>
                </a:solidFill>
              </a:rPr>
              <a:t>subject</a:t>
            </a:r>
            <a:r>
              <a:rPr lang="en-US" sz="2000" b="1" i="1" dirty="0"/>
              <a:t>) is doing the jumping (</a:t>
            </a:r>
            <a:r>
              <a:rPr lang="en-US" sz="2000" b="1" i="1" dirty="0">
                <a:solidFill>
                  <a:schemeClr val="accent1"/>
                </a:solidFill>
              </a:rPr>
              <a:t>verb</a:t>
            </a:r>
            <a:r>
              <a:rPr lang="en-US" sz="2000" b="1" i="1" dirty="0"/>
              <a:t>).</a:t>
            </a:r>
          </a:p>
          <a:p>
            <a:pPr marL="996696" lvl="2" fontAlgn="auto">
              <a:spcAft>
                <a:spcPts val="0"/>
              </a:spcAft>
              <a:buFont typeface="Wingdings 2"/>
              <a:buNone/>
              <a:defRPr/>
            </a:pPr>
            <a:endParaRPr lang="en-US" sz="2000" b="1" i="1" dirty="0"/>
          </a:p>
          <a:p>
            <a:pPr marL="740664" lvl="1" fontAlgn="auto">
              <a:spcAft>
                <a:spcPts val="0"/>
              </a:spcAft>
              <a:buFont typeface="Wingdings"/>
              <a:buChar char=""/>
              <a:defRPr/>
            </a:pPr>
            <a:r>
              <a:rPr lang="en-US" sz="2400" b="1" dirty="0"/>
              <a:t>Kristy will give a book report to the class.</a:t>
            </a:r>
          </a:p>
          <a:p>
            <a:pPr marL="996696" lvl="2" fontAlgn="auto">
              <a:spcAft>
                <a:spcPts val="0"/>
              </a:spcAft>
              <a:buFont typeface="Wingdings 2"/>
              <a:buChar char=""/>
              <a:defRPr/>
            </a:pPr>
            <a:r>
              <a:rPr lang="en-US" sz="2000" b="1" i="1" dirty="0"/>
              <a:t>Kristy (</a:t>
            </a:r>
            <a:r>
              <a:rPr lang="en-US" sz="2000" b="1" i="1" dirty="0">
                <a:solidFill>
                  <a:schemeClr val="accent1"/>
                </a:solidFill>
              </a:rPr>
              <a:t>subject</a:t>
            </a:r>
            <a:r>
              <a:rPr lang="en-US" sz="2000" b="1" i="1" dirty="0"/>
              <a:t>) is doing the giving (</a:t>
            </a:r>
            <a:r>
              <a:rPr lang="en-US" sz="2000" b="1" i="1" dirty="0">
                <a:solidFill>
                  <a:schemeClr val="accent1"/>
                </a:solidFill>
              </a:rPr>
              <a:t>verb</a:t>
            </a:r>
            <a:r>
              <a:rPr lang="en-US" sz="2000" b="1" i="1" dirty="0"/>
              <a:t>).</a:t>
            </a:r>
          </a:p>
          <a:p>
            <a:pPr marL="996696" lvl="2" fontAlgn="auto">
              <a:spcAft>
                <a:spcPts val="0"/>
              </a:spcAft>
              <a:buFont typeface="Wingdings 2"/>
              <a:buNone/>
              <a:defRPr/>
            </a:pPr>
            <a:endParaRPr lang="en-US" sz="2000" b="1" i="1" dirty="0"/>
          </a:p>
          <a:p>
            <a:pPr marL="740664" lvl="1" fontAlgn="auto">
              <a:spcAft>
                <a:spcPts val="0"/>
              </a:spcAft>
              <a:buFont typeface="Wingdings"/>
              <a:buChar char=""/>
              <a:defRPr/>
            </a:pPr>
            <a:r>
              <a:rPr lang="en-US" sz="2400" b="1" dirty="0"/>
              <a:t>The computer ate my paper.</a:t>
            </a:r>
          </a:p>
          <a:p>
            <a:pPr marL="996696" lvl="2" fontAlgn="auto">
              <a:spcAft>
                <a:spcPts val="0"/>
              </a:spcAft>
              <a:buFont typeface="Wingdings 2"/>
              <a:buChar char=""/>
              <a:defRPr/>
            </a:pPr>
            <a:r>
              <a:rPr lang="en-US" sz="2000" b="1" i="1" dirty="0"/>
              <a:t>The computer (</a:t>
            </a:r>
            <a:r>
              <a:rPr lang="en-US" sz="2000" b="1" i="1" dirty="0">
                <a:solidFill>
                  <a:schemeClr val="accent1"/>
                </a:solidFill>
              </a:rPr>
              <a:t>subject</a:t>
            </a:r>
            <a:r>
              <a:rPr lang="en-US" sz="2000" b="1" i="1" dirty="0"/>
              <a:t>) is doing the eating (</a:t>
            </a:r>
            <a:r>
              <a:rPr lang="en-US" sz="2000" b="1" i="1" dirty="0">
                <a:solidFill>
                  <a:schemeClr val="accent1"/>
                </a:solidFill>
              </a:rPr>
              <a:t>verb</a:t>
            </a:r>
            <a:r>
              <a:rPr lang="en-US" sz="2000" b="1" i="1" dirty="0"/>
              <a:t>).</a:t>
            </a:r>
          </a:p>
          <a:p>
            <a:pPr marL="411480" fontAlgn="auto">
              <a:spcAft>
                <a:spcPts val="0"/>
              </a:spcAft>
              <a:buFont typeface="Wingdings"/>
              <a:buChar char=""/>
              <a:defRPr/>
            </a:pPr>
            <a:endParaRPr lang="en-US" b="1" dirty="0"/>
          </a:p>
          <a:p>
            <a:endParaRPr lang="en-US" dirty="0"/>
          </a:p>
        </p:txBody>
      </p:sp>
    </p:spTree>
    <p:extLst>
      <p:ext uri="{BB962C8B-B14F-4D97-AF65-F5344CB8AC3E}">
        <p14:creationId xmlns:p14="http://schemas.microsoft.com/office/powerpoint/2010/main" val="2144837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Voice</a:t>
            </a:r>
            <a:endParaRPr lang="en-US" dirty="0"/>
          </a:p>
        </p:txBody>
      </p:sp>
      <p:sp>
        <p:nvSpPr>
          <p:cNvPr id="3" name="Content Placeholder 2"/>
          <p:cNvSpPr>
            <a:spLocks noGrp="1"/>
          </p:cNvSpPr>
          <p:nvPr>
            <p:ph idx="1"/>
          </p:nvPr>
        </p:nvSpPr>
        <p:spPr>
          <a:xfrm>
            <a:off x="680321" y="2336872"/>
            <a:ext cx="9613861" cy="4348935"/>
          </a:xfrm>
        </p:spPr>
        <p:txBody>
          <a:bodyPr>
            <a:noAutofit/>
          </a:bodyPr>
          <a:lstStyle/>
          <a:p>
            <a:r>
              <a:rPr lang="en-US" sz="2800" dirty="0" smtClean="0"/>
              <a:t>Passive voice construction reverses these elements, placing the object first.</a:t>
            </a:r>
          </a:p>
          <a:p>
            <a:pPr lvl="1"/>
            <a:r>
              <a:rPr lang="en-US" sz="2400" dirty="0" smtClean="0"/>
              <a:t>OBJECT-VERB-NOUN</a:t>
            </a:r>
          </a:p>
          <a:p>
            <a:pPr lvl="1"/>
            <a:endParaRPr lang="en-US" sz="2400" dirty="0"/>
          </a:p>
          <a:p>
            <a:r>
              <a:rPr lang="en-US" sz="2800" b="1" i="1" dirty="0" smtClean="0"/>
              <a:t>“The ball was hit by Bill.”</a:t>
            </a:r>
          </a:p>
          <a:p>
            <a:endParaRPr lang="en-US" sz="2800" b="1" i="1" dirty="0"/>
          </a:p>
          <a:p>
            <a:r>
              <a:rPr lang="en-US" sz="2800" dirty="0" smtClean="0"/>
              <a:t>The subject has become the passive recipient of the action.</a:t>
            </a:r>
          </a:p>
          <a:p>
            <a:r>
              <a:rPr lang="en-US" sz="2800" dirty="0" smtClean="0"/>
              <a:t>Because the subject is being “acted upon”, such sentences are said to be in the passive voice.</a:t>
            </a:r>
            <a:endParaRPr lang="en-US" sz="2800" dirty="0"/>
          </a:p>
        </p:txBody>
      </p:sp>
    </p:spTree>
    <p:extLst>
      <p:ext uri="{BB962C8B-B14F-4D97-AF65-F5344CB8AC3E}">
        <p14:creationId xmlns:p14="http://schemas.microsoft.com/office/powerpoint/2010/main" val="1375459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Voice</a:t>
            </a:r>
            <a:endParaRPr lang="en-US" dirty="0"/>
          </a:p>
        </p:txBody>
      </p:sp>
      <p:sp>
        <p:nvSpPr>
          <p:cNvPr id="3" name="Content Placeholder 2"/>
          <p:cNvSpPr>
            <a:spLocks noGrp="1"/>
          </p:cNvSpPr>
          <p:nvPr>
            <p:ph idx="1"/>
          </p:nvPr>
        </p:nvSpPr>
        <p:spPr>
          <a:xfrm>
            <a:off x="680321" y="2336872"/>
            <a:ext cx="9613861" cy="4384561"/>
          </a:xfrm>
        </p:spPr>
        <p:txBody>
          <a:bodyPr>
            <a:normAutofit/>
          </a:bodyPr>
          <a:lstStyle/>
          <a:p>
            <a:r>
              <a:rPr lang="en-US" altLang="x-none" sz="2800" b="1" dirty="0"/>
              <a:t>These examples show the </a:t>
            </a:r>
            <a:r>
              <a:rPr lang="en-US" altLang="x-none" sz="2800" b="1" dirty="0">
                <a:solidFill>
                  <a:schemeClr val="accent1"/>
                </a:solidFill>
              </a:rPr>
              <a:t>subject</a:t>
            </a:r>
            <a:r>
              <a:rPr lang="en-US" altLang="x-none" sz="2800" b="1" dirty="0"/>
              <a:t> being acted upon by the verb. </a:t>
            </a:r>
            <a:endParaRPr lang="en-US" altLang="x-none" sz="2800" b="1" dirty="0" smtClean="0"/>
          </a:p>
          <a:p>
            <a:pPr marL="0" indent="0">
              <a:buNone/>
            </a:pPr>
            <a:r>
              <a:rPr lang="en-US" altLang="x-none" sz="2800" b="1" dirty="0" smtClean="0"/>
              <a:t> </a:t>
            </a:r>
            <a:endParaRPr lang="en-US" altLang="x-none" sz="2800" b="1" dirty="0"/>
          </a:p>
          <a:p>
            <a:pPr lvl="1"/>
            <a:r>
              <a:rPr lang="en-US" altLang="x-none" sz="2400" b="1" dirty="0"/>
              <a:t>The boy was jumped on by the dog. </a:t>
            </a:r>
          </a:p>
          <a:p>
            <a:pPr lvl="2"/>
            <a:r>
              <a:rPr lang="en-US" altLang="x-none" sz="2000" b="1" i="1" dirty="0"/>
              <a:t>Boy (</a:t>
            </a:r>
            <a:r>
              <a:rPr lang="en-US" altLang="x-none" sz="2000" b="1" i="1" dirty="0">
                <a:solidFill>
                  <a:schemeClr val="accent1"/>
                </a:solidFill>
              </a:rPr>
              <a:t>subject</a:t>
            </a:r>
            <a:r>
              <a:rPr lang="en-US" altLang="x-none" sz="2000" b="1" i="1" dirty="0"/>
              <a:t>)  was being jumped on (</a:t>
            </a:r>
            <a:r>
              <a:rPr lang="en-US" altLang="x-none" sz="2000" b="1" i="1" dirty="0">
                <a:solidFill>
                  <a:schemeClr val="accent1"/>
                </a:solidFill>
              </a:rPr>
              <a:t>verb</a:t>
            </a:r>
            <a:r>
              <a:rPr lang="en-US" altLang="x-none" sz="2000" b="1" i="1" dirty="0" smtClean="0"/>
              <a:t>)</a:t>
            </a:r>
            <a:br>
              <a:rPr lang="en-US" altLang="x-none" sz="2000" b="1" i="1" dirty="0" smtClean="0"/>
            </a:br>
            <a:endParaRPr lang="en-US" altLang="x-none" sz="2000" b="1" i="1" dirty="0"/>
          </a:p>
          <a:p>
            <a:pPr lvl="1"/>
            <a:r>
              <a:rPr lang="en-US" altLang="x-none" sz="2400" b="1" dirty="0"/>
              <a:t>A book report will be given by Kristy to the class.</a:t>
            </a:r>
          </a:p>
          <a:p>
            <a:pPr lvl="2"/>
            <a:r>
              <a:rPr lang="en-US" altLang="x-none" sz="2000" b="1" i="1" dirty="0"/>
              <a:t>Report (</a:t>
            </a:r>
            <a:r>
              <a:rPr lang="en-US" altLang="x-none" sz="2000" b="1" i="1" dirty="0">
                <a:solidFill>
                  <a:schemeClr val="accent1"/>
                </a:solidFill>
              </a:rPr>
              <a:t>subject</a:t>
            </a:r>
            <a:r>
              <a:rPr lang="en-US" altLang="x-none" sz="2000" b="1" i="1" dirty="0"/>
              <a:t>) will be given (</a:t>
            </a:r>
            <a:r>
              <a:rPr lang="en-US" altLang="x-none" sz="2000" b="1" i="1" dirty="0">
                <a:solidFill>
                  <a:schemeClr val="accent1"/>
                </a:solidFill>
              </a:rPr>
              <a:t>verb</a:t>
            </a:r>
            <a:r>
              <a:rPr lang="en-US" altLang="x-none" sz="2000" b="1" i="1" dirty="0" smtClean="0"/>
              <a:t>).</a:t>
            </a:r>
            <a:br>
              <a:rPr lang="en-US" altLang="x-none" sz="2000" b="1" i="1" dirty="0" smtClean="0"/>
            </a:br>
            <a:endParaRPr lang="en-US" altLang="x-none" sz="2000" b="1" i="1" dirty="0"/>
          </a:p>
          <a:p>
            <a:pPr lvl="1"/>
            <a:r>
              <a:rPr lang="en-US" altLang="x-none" sz="2400" b="1" dirty="0"/>
              <a:t>My paper was eaten by the computer</a:t>
            </a:r>
            <a:r>
              <a:rPr lang="en-US" altLang="x-none" sz="2400" b="1" dirty="0" smtClean="0"/>
              <a:t>.</a:t>
            </a:r>
          </a:p>
          <a:p>
            <a:pPr lvl="2"/>
            <a:r>
              <a:rPr lang="en-US" altLang="x-none" sz="2000" b="1" i="1" dirty="0"/>
              <a:t>Paper (</a:t>
            </a:r>
            <a:r>
              <a:rPr lang="en-US" altLang="x-none" sz="2000" b="1" i="1" dirty="0">
                <a:solidFill>
                  <a:schemeClr val="accent1"/>
                </a:solidFill>
              </a:rPr>
              <a:t>subject</a:t>
            </a:r>
            <a:r>
              <a:rPr lang="en-US" altLang="x-none" sz="2000" b="1" i="1" dirty="0"/>
              <a:t>) was being eaten (</a:t>
            </a:r>
            <a:r>
              <a:rPr lang="en-US" altLang="x-none" sz="2000" b="1" i="1" dirty="0">
                <a:solidFill>
                  <a:schemeClr val="accent1"/>
                </a:solidFill>
              </a:rPr>
              <a:t>verb</a:t>
            </a:r>
            <a:r>
              <a:rPr lang="en-US" altLang="x-none" sz="2000" b="1" i="1" dirty="0" smtClean="0"/>
              <a:t>).</a:t>
            </a:r>
            <a:r>
              <a:rPr lang="en-US" altLang="x-none" sz="2400" b="1" dirty="0"/>
              <a:t>	</a:t>
            </a:r>
            <a:endParaRPr lang="en-US" sz="2400" dirty="0"/>
          </a:p>
        </p:txBody>
      </p:sp>
    </p:spTree>
    <p:extLst>
      <p:ext uri="{BB962C8B-B14F-4D97-AF65-F5344CB8AC3E}">
        <p14:creationId xmlns:p14="http://schemas.microsoft.com/office/powerpoint/2010/main" val="618427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Active Voice is Better</a:t>
            </a:r>
            <a:endParaRPr lang="en-US" dirty="0"/>
          </a:p>
        </p:txBody>
      </p:sp>
      <p:sp>
        <p:nvSpPr>
          <p:cNvPr id="3" name="Content Placeholder 2"/>
          <p:cNvSpPr>
            <a:spLocks noGrp="1"/>
          </p:cNvSpPr>
          <p:nvPr>
            <p:ph idx="1"/>
          </p:nvPr>
        </p:nvSpPr>
        <p:spPr/>
        <p:txBody>
          <a:bodyPr>
            <a:normAutofit/>
          </a:bodyPr>
          <a:lstStyle/>
          <a:p>
            <a:r>
              <a:rPr lang="en-US" sz="3200" dirty="0" smtClean="0"/>
              <a:t>Three primary reasons:</a:t>
            </a:r>
          </a:p>
          <a:p>
            <a:endParaRPr lang="en-US" sz="3200" dirty="0"/>
          </a:p>
          <a:p>
            <a:pPr marL="914400" lvl="1" indent="-457200">
              <a:buFont typeface="+mj-lt"/>
              <a:buAutoNum type="arabicPeriod"/>
            </a:pPr>
            <a:r>
              <a:rPr lang="en-US" sz="2800" dirty="0" smtClean="0"/>
              <a:t>It’s shorter</a:t>
            </a:r>
            <a:br>
              <a:rPr lang="en-US" sz="2800" dirty="0" smtClean="0"/>
            </a:br>
            <a:endParaRPr lang="en-US" sz="2800" dirty="0" smtClean="0"/>
          </a:p>
          <a:p>
            <a:pPr marL="914400" lvl="1" indent="-457200">
              <a:buFont typeface="+mj-lt"/>
              <a:buAutoNum type="arabicPeriod"/>
            </a:pPr>
            <a:r>
              <a:rPr lang="en-US" sz="2800" dirty="0" smtClean="0"/>
              <a:t>It’s clearer</a:t>
            </a:r>
            <a:br>
              <a:rPr lang="en-US" sz="2800" dirty="0" smtClean="0"/>
            </a:br>
            <a:endParaRPr lang="en-US" sz="2800" dirty="0" smtClean="0"/>
          </a:p>
          <a:p>
            <a:pPr marL="914400" lvl="1" indent="-457200">
              <a:buFont typeface="+mj-lt"/>
              <a:buAutoNum type="arabicPeriod"/>
            </a:pPr>
            <a:r>
              <a:rPr lang="en-US" sz="2800" dirty="0" smtClean="0"/>
              <a:t>It strengthens your sentence</a:t>
            </a:r>
            <a:endParaRPr lang="en-US" sz="2800" dirty="0"/>
          </a:p>
        </p:txBody>
      </p:sp>
    </p:spTree>
    <p:extLst>
      <p:ext uri="{BB962C8B-B14F-4D97-AF65-F5344CB8AC3E}">
        <p14:creationId xmlns:p14="http://schemas.microsoft.com/office/powerpoint/2010/main" val="1380312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Active Voice is Better</a:t>
            </a:r>
          </a:p>
        </p:txBody>
      </p:sp>
      <p:sp>
        <p:nvSpPr>
          <p:cNvPr id="3" name="Content Placeholder 2"/>
          <p:cNvSpPr>
            <a:spLocks noGrp="1"/>
          </p:cNvSpPr>
          <p:nvPr>
            <p:ph idx="1"/>
          </p:nvPr>
        </p:nvSpPr>
        <p:spPr>
          <a:xfrm>
            <a:off x="680321" y="2336872"/>
            <a:ext cx="9613861" cy="4384561"/>
          </a:xfrm>
        </p:spPr>
        <p:txBody>
          <a:bodyPr>
            <a:normAutofit/>
          </a:bodyPr>
          <a:lstStyle/>
          <a:p>
            <a:pPr marL="0" indent="0">
              <a:buNone/>
            </a:pPr>
            <a:r>
              <a:rPr lang="en-US" dirty="0" smtClean="0"/>
              <a:t>It’s shorter</a:t>
            </a:r>
          </a:p>
          <a:p>
            <a:pPr marL="0" indent="0">
              <a:buNone/>
            </a:pPr>
            <a:endParaRPr lang="en-US" dirty="0"/>
          </a:p>
          <a:p>
            <a:r>
              <a:rPr lang="en-US" dirty="0" smtClean="0"/>
              <a:t>Good writing is concise writing. </a:t>
            </a:r>
          </a:p>
          <a:p>
            <a:pPr lvl="1"/>
            <a:r>
              <a:rPr lang="en-US" dirty="0" smtClean="0"/>
              <a:t>When you need to keep sentences tight and short, you want to stay active.</a:t>
            </a:r>
          </a:p>
          <a:p>
            <a:pPr lvl="1"/>
            <a:endParaRPr lang="en-US" dirty="0"/>
          </a:p>
          <a:p>
            <a:pPr lvl="1"/>
            <a:r>
              <a:rPr lang="en-US" b="1" i="1" dirty="0" smtClean="0"/>
              <a:t>“Bill hit the ball.”</a:t>
            </a:r>
          </a:p>
          <a:p>
            <a:pPr lvl="1"/>
            <a:r>
              <a:rPr lang="en-US" b="1" i="1" dirty="0" smtClean="0"/>
              <a:t>“The ball was hit by Bill.”</a:t>
            </a:r>
          </a:p>
          <a:p>
            <a:pPr lvl="1"/>
            <a:endParaRPr lang="en-US" dirty="0"/>
          </a:p>
          <a:p>
            <a:r>
              <a:rPr lang="en-US" dirty="0" smtClean="0"/>
              <a:t>We learn the same information, but in fewer words. </a:t>
            </a:r>
          </a:p>
          <a:p>
            <a:r>
              <a:rPr lang="en-US" dirty="0" smtClean="0"/>
              <a:t>Each word you write should add value to your work.</a:t>
            </a:r>
          </a:p>
        </p:txBody>
      </p:sp>
    </p:spTree>
    <p:extLst>
      <p:ext uri="{BB962C8B-B14F-4D97-AF65-F5344CB8AC3E}">
        <p14:creationId xmlns:p14="http://schemas.microsoft.com/office/powerpoint/2010/main" val="1354946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Active Voice is Better</a:t>
            </a:r>
          </a:p>
        </p:txBody>
      </p:sp>
      <p:sp>
        <p:nvSpPr>
          <p:cNvPr id="3" name="Content Placeholder 2"/>
          <p:cNvSpPr>
            <a:spLocks noGrp="1"/>
          </p:cNvSpPr>
          <p:nvPr>
            <p:ph idx="1"/>
          </p:nvPr>
        </p:nvSpPr>
        <p:spPr>
          <a:xfrm>
            <a:off x="680321" y="2336872"/>
            <a:ext cx="9613861" cy="4521128"/>
          </a:xfrm>
        </p:spPr>
        <p:txBody>
          <a:bodyPr>
            <a:normAutofit fontScale="92500" lnSpcReduction="10000"/>
          </a:bodyPr>
          <a:lstStyle/>
          <a:p>
            <a:pPr marL="0" indent="0">
              <a:buNone/>
            </a:pPr>
            <a:r>
              <a:rPr lang="en-US" dirty="0" smtClean="0"/>
              <a:t>It’s clearer</a:t>
            </a:r>
          </a:p>
          <a:p>
            <a:pPr marL="0" indent="0">
              <a:buNone/>
            </a:pPr>
            <a:endParaRPr lang="en-US" dirty="0"/>
          </a:p>
          <a:p>
            <a:r>
              <a:rPr lang="en-US" dirty="0" smtClean="0"/>
              <a:t>In many cases, passive voice fails to give you all the information you need.</a:t>
            </a:r>
          </a:p>
          <a:p>
            <a:endParaRPr lang="en-US" dirty="0"/>
          </a:p>
          <a:p>
            <a:pPr lvl="1"/>
            <a:r>
              <a:rPr lang="en-US" i="1" dirty="0" smtClean="0"/>
              <a:t>“There was clear belief that there needed to be or needs to be some level of guidelines developed for the building principal and superintendent to be able to just provide oversight on what items are being published.”</a:t>
            </a:r>
          </a:p>
          <a:p>
            <a:pPr lvl="1"/>
            <a:endParaRPr lang="en-US" dirty="0"/>
          </a:p>
          <a:p>
            <a:r>
              <a:rPr lang="en-US" dirty="0" smtClean="0"/>
              <a:t>In this cases, the passive voice makes it unclear who had this belief that these guidelines needed to be implemented primarily because the noun is missing.</a:t>
            </a:r>
          </a:p>
          <a:p>
            <a:r>
              <a:rPr lang="en-US" dirty="0" smtClean="0"/>
              <a:t>Sloppy writing or the writer/speaker were trying to hide who was responsible for the changes.</a:t>
            </a:r>
            <a:endParaRPr lang="en-US" dirty="0"/>
          </a:p>
        </p:txBody>
      </p:sp>
    </p:spTree>
    <p:extLst>
      <p:ext uri="{BB962C8B-B14F-4D97-AF65-F5344CB8AC3E}">
        <p14:creationId xmlns:p14="http://schemas.microsoft.com/office/powerpoint/2010/main" val="62239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Active Voice is Better</a:t>
            </a:r>
          </a:p>
        </p:txBody>
      </p:sp>
      <p:sp>
        <p:nvSpPr>
          <p:cNvPr id="3" name="Content Placeholder 2"/>
          <p:cNvSpPr>
            <a:spLocks noGrp="1"/>
          </p:cNvSpPr>
          <p:nvPr>
            <p:ph idx="1"/>
          </p:nvPr>
        </p:nvSpPr>
        <p:spPr>
          <a:xfrm>
            <a:off x="680321" y="2336872"/>
            <a:ext cx="9613861" cy="4521127"/>
          </a:xfrm>
        </p:spPr>
        <p:txBody>
          <a:bodyPr/>
          <a:lstStyle/>
          <a:p>
            <a:pPr marL="0" indent="0">
              <a:buNone/>
            </a:pPr>
            <a:r>
              <a:rPr lang="en-US" dirty="0" smtClean="0"/>
              <a:t>It strengthens your sentence</a:t>
            </a:r>
          </a:p>
          <a:p>
            <a:endParaRPr lang="en-US" dirty="0"/>
          </a:p>
          <a:p>
            <a:r>
              <a:rPr lang="en-US" dirty="0" smtClean="0"/>
              <a:t>Vigorous verbs are active verbs. They cut through jargon and bring strength to your writing.</a:t>
            </a:r>
          </a:p>
          <a:p>
            <a:endParaRPr lang="en-US" dirty="0"/>
          </a:p>
          <a:p>
            <a:pPr lvl="1"/>
            <a:r>
              <a:rPr lang="en-US" i="1" dirty="0" smtClean="0"/>
              <a:t>“Smith was released from his contract by the company after it was determined that he was responsible for illegally taking department funds.”</a:t>
            </a:r>
          </a:p>
          <a:p>
            <a:pPr lvl="1"/>
            <a:r>
              <a:rPr lang="en-US" i="1" dirty="0" smtClean="0"/>
              <a:t>“The company fired Smith after it found he stole department funds.”</a:t>
            </a:r>
          </a:p>
          <a:p>
            <a:pPr lvl="1"/>
            <a:endParaRPr lang="en-US" i="1" dirty="0"/>
          </a:p>
          <a:p>
            <a:r>
              <a:rPr lang="en-US" dirty="0" smtClean="0"/>
              <a:t>The words “fired” and “stole” are direct and clear. Most people can easily grasp these ideas and they powerfully make your point.</a:t>
            </a:r>
            <a:endParaRPr lang="en-US" dirty="0"/>
          </a:p>
        </p:txBody>
      </p:sp>
    </p:spTree>
    <p:extLst>
      <p:ext uri="{BB962C8B-B14F-4D97-AF65-F5344CB8AC3E}">
        <p14:creationId xmlns:p14="http://schemas.microsoft.com/office/powerpoint/2010/main" val="171139136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30</TotalTime>
  <Words>461</Words>
  <Application>Microsoft Macintosh PowerPoint</Application>
  <PresentationFormat>Widescreen</PresentationFormat>
  <Paragraphs>75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Trebuchet MS</vt:lpstr>
      <vt:lpstr>Wingdings</vt:lpstr>
      <vt:lpstr>Wingdings 2</vt:lpstr>
      <vt:lpstr>Arial</vt:lpstr>
      <vt:lpstr>Berlin</vt:lpstr>
      <vt:lpstr>Active vs. Passive Voice</vt:lpstr>
      <vt:lpstr>What is Voice?</vt:lpstr>
      <vt:lpstr>Active Voice</vt:lpstr>
      <vt:lpstr>Active Voice</vt:lpstr>
      <vt:lpstr>Passive Voice</vt:lpstr>
      <vt:lpstr>Passive Voice</vt:lpstr>
      <vt:lpstr>Why Active Voice is Better</vt:lpstr>
      <vt:lpstr>Why Active Voice is Better</vt:lpstr>
      <vt:lpstr>Why Active Voice is Better</vt:lpstr>
      <vt:lpstr>Why Active Voice is Better</vt:lpstr>
    </vt:vector>
  </TitlesOfParts>
  <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vs. Passive Voice</dc:title>
  <dc:creator>Hayden Coombs</dc:creator>
  <cp:lastModifiedBy>Microsoft Office User</cp:lastModifiedBy>
  <cp:revision>5</cp:revision>
  <dcterms:created xsi:type="dcterms:W3CDTF">2017-01-25T15:07:03Z</dcterms:created>
  <dcterms:modified xsi:type="dcterms:W3CDTF">2017-10-16T21:56:19Z</dcterms:modified>
</cp:coreProperties>
</file>