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95"/>
  </p:normalViewPr>
  <p:slideViewPr>
    <p:cSldViewPr snapToGrid="0" snapToObjects="1">
      <p:cViewPr varScale="1">
        <p:scale>
          <a:sx n="107" d="100"/>
          <a:sy n="107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22938-B0E0-6A4D-9C11-2F313063013E}" type="datetimeFigureOut">
              <a:rPr lang="en-US" smtClean="0"/>
              <a:t>2/15/17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98BA7-9DBA-E44C-8E70-A752AD744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8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2/15/17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Column Writing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Sports Writing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44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Sports Column?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914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By definition, a sports column is a story based upon the writer’s opinion.</a:t>
            </a:r>
          </a:p>
          <a:p>
            <a:pPr lvl="1"/>
            <a:r>
              <a:rPr lang="en-US" sz="1800" dirty="0" smtClean="0"/>
              <a:t>This makes sports columns distinctly different from any other type of story.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/>
              <a:t>Good columns will pick a side: </a:t>
            </a:r>
          </a:p>
          <a:p>
            <a:pPr lvl="1"/>
            <a:r>
              <a:rPr lang="en-US" sz="1800" dirty="0" smtClean="0"/>
              <a:t>For or Against</a:t>
            </a:r>
          </a:p>
          <a:p>
            <a:pPr lvl="1"/>
            <a:r>
              <a:rPr lang="en-US" sz="1800" dirty="0" smtClean="0"/>
              <a:t>Good or Bad</a:t>
            </a:r>
          </a:p>
          <a:p>
            <a:pPr lvl="1"/>
            <a:r>
              <a:rPr lang="en-US" sz="1800" dirty="0" smtClean="0"/>
              <a:t>Right or Wrong</a:t>
            </a:r>
          </a:p>
          <a:p>
            <a:pPr lvl="1"/>
            <a:r>
              <a:rPr lang="en-US" sz="1800" dirty="0" smtClean="0"/>
              <a:t>Strong or Weak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55233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7" name="Freeform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3468" y="651932"/>
            <a:ext cx="5706532" cy="1354667"/>
          </a:xfrm>
        </p:spPr>
        <p:txBody>
          <a:bodyPr>
            <a:normAutofit/>
          </a:bodyPr>
          <a:lstStyle/>
          <a:p>
            <a:r>
              <a:rPr lang="en-US" dirty="0"/>
              <a:t>Sports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3467" y="2116667"/>
            <a:ext cx="5706533" cy="3496733"/>
          </a:xfrm>
        </p:spPr>
        <p:txBody>
          <a:bodyPr>
            <a:normAutofit/>
          </a:bodyPr>
          <a:lstStyle/>
          <a:p>
            <a:r>
              <a:rPr lang="en-US" dirty="0"/>
              <a:t>Typically, the best-read article in a newspaper or magazine.</a:t>
            </a:r>
          </a:p>
          <a:p>
            <a:r>
              <a:rPr lang="en-US" dirty="0"/>
              <a:t>Usually the highest-paid writers on staff.</a:t>
            </a:r>
          </a:p>
          <a:p>
            <a:r>
              <a:rPr lang="en-US" dirty="0"/>
              <a:t>The oldest style of sports writing.</a:t>
            </a:r>
          </a:p>
          <a:p>
            <a:r>
              <a:rPr lang="en-US" dirty="0" smtClean="0"/>
              <a:t>Columns are entertaining in nature.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907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Famous Columnists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03200"/>
            <a:ext cx="1905000" cy="2781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462" y="3531176"/>
            <a:ext cx="5200650" cy="3305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327" y="-1703"/>
            <a:ext cx="3486673" cy="34140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321" y="3412330"/>
            <a:ext cx="3424021" cy="34240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0703"/>
            <a:ext cx="3475648" cy="347564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40" y="1593850"/>
            <a:ext cx="2381253" cy="3636963"/>
          </a:xfrm>
        </p:spPr>
      </p:pic>
    </p:spTree>
    <p:extLst>
      <p:ext uri="{BB962C8B-B14F-4D97-AF65-F5344CB8AC3E}">
        <p14:creationId xmlns:p14="http://schemas.microsoft.com/office/powerpoint/2010/main" val="1515755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Columnists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Sports columnists essentially fall into three basic groups when it comes to their styles or approaches to column writing:</a:t>
            </a:r>
          </a:p>
          <a:p>
            <a:pPr lvl="1"/>
            <a:r>
              <a:rPr lang="en-US" sz="1800" dirty="0" smtClean="0"/>
              <a:t>The homer</a:t>
            </a:r>
          </a:p>
          <a:p>
            <a:pPr lvl="1"/>
            <a:r>
              <a:rPr lang="en-US" sz="1800" dirty="0" smtClean="0"/>
              <a:t>The critic</a:t>
            </a:r>
          </a:p>
          <a:p>
            <a:pPr lvl="1"/>
            <a:r>
              <a:rPr lang="en-US" sz="1800" dirty="0" smtClean="0"/>
              <a:t>The teacher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8663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04788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Always thinks their team is the best.</a:t>
            </a:r>
          </a:p>
          <a:p>
            <a:r>
              <a:rPr lang="en-US" sz="2000" dirty="0" smtClean="0"/>
              <a:t>They overlook flaws or mistakes, make excuses for losses or problems (which are usually provided by the coach), and over-glorify every victory.</a:t>
            </a:r>
          </a:p>
          <a:p>
            <a:endParaRPr lang="en-US" sz="2000" dirty="0"/>
          </a:p>
          <a:p>
            <a:r>
              <a:rPr lang="en-US" sz="2000" dirty="0" smtClean="0"/>
              <a:t>Very few columnists would admit to being a homer.</a:t>
            </a:r>
          </a:p>
          <a:p>
            <a:pPr lvl="1"/>
            <a:r>
              <a:rPr lang="en-US" sz="1800" dirty="0" smtClean="0"/>
              <a:t>Pretty much every columnist is guilty of this at some point of their career.</a:t>
            </a:r>
          </a:p>
          <a:p>
            <a:r>
              <a:rPr lang="en-US" sz="2000" dirty="0" smtClean="0"/>
              <a:t>A good columnist makes sure sure there is a good reason to salute someone or some team.</a:t>
            </a:r>
          </a:p>
          <a:p>
            <a:r>
              <a:rPr lang="en-US" sz="2000" dirty="0" smtClean="0"/>
              <a:t>Most ”homers” are found in community papers, writing about high school sports.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133" y="0"/>
            <a:ext cx="2677480" cy="300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" r="11918" b="1"/>
          <a:stretch/>
        </p:blipFill>
        <p:spPr>
          <a:xfrm>
            <a:off x="960438" y="2413000"/>
            <a:ext cx="2913062" cy="3628362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 dirty="0"/>
              <a:t>The Critic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0699" y="2413000"/>
            <a:ext cx="7052733" cy="3632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 sports critic’s primary purpose is to judge an event, player, team or issue.</a:t>
            </a:r>
          </a:p>
          <a:p>
            <a:pPr>
              <a:lnSpc>
                <a:spcPct val="90000"/>
              </a:lnSpc>
            </a:pPr>
            <a:r>
              <a:rPr lang="en-US" dirty="0"/>
              <a:t>Critics are like movie reviewers: they give thumbs-up or thumbs-down opinions on current events or issues in the sports world.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Most successful critics are adept at using humor.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Critics most often target athletes, coaches, owners, league officials or other aspects of the world they interpret as unjust.</a:t>
            </a:r>
          </a:p>
        </p:txBody>
      </p:sp>
    </p:spTree>
    <p:extLst>
      <p:ext uri="{BB962C8B-B14F-4D97-AF65-F5344CB8AC3E}">
        <p14:creationId xmlns:p14="http://schemas.microsoft.com/office/powerpoint/2010/main" val="4200319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Teacher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best sports columnists float between the extremes of the homer and the critic.</a:t>
            </a:r>
          </a:p>
          <a:p>
            <a:pPr lvl="1"/>
            <a:r>
              <a:rPr lang="en-US" dirty="0" smtClean="0"/>
              <a:t>These are the teachers.</a:t>
            </a:r>
          </a:p>
          <a:p>
            <a:r>
              <a:rPr lang="en-US" dirty="0" smtClean="0"/>
              <a:t>They utilize a wide array of tools, ranging from the harshest sarcasm to the sweetest praise, as a means of teaching a lesson through their interpretations of the sporting events they witness.</a:t>
            </a:r>
          </a:p>
          <a:p>
            <a:r>
              <a:rPr lang="en-US" dirty="0" smtClean="0"/>
              <a:t>The teaching columnist’s objective is to make a point and to show readers why the columnist's opinions about the meaning of an event are justified. </a:t>
            </a:r>
          </a:p>
        </p:txBody>
      </p:sp>
    </p:spTree>
    <p:extLst>
      <p:ext uri="{BB962C8B-B14F-4D97-AF65-F5344CB8AC3E}">
        <p14:creationId xmlns:p14="http://schemas.microsoft.com/office/powerpoint/2010/main" val="1323030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1" r="6" b="17597"/>
          <a:stretch/>
        </p:blipFill>
        <p:spPr>
          <a:xfrm>
            <a:off x="8470370" y="2413000"/>
            <a:ext cx="2913062" cy="1731885"/>
          </a:xfrm>
          <a:prstGeom prst="roundRect">
            <a:avLst>
              <a:gd name="adj" fmla="val 5343"/>
            </a:avLst>
          </a:prstGeom>
          <a:ln>
            <a:solidFill>
              <a:schemeClr val="accent1"/>
            </a:solidFill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9" r="-4" b="54019"/>
          <a:stretch/>
        </p:blipFill>
        <p:spPr>
          <a:xfrm>
            <a:off x="8470369" y="4309476"/>
            <a:ext cx="2913062" cy="1731885"/>
          </a:xfrm>
          <a:prstGeom prst="roundRect">
            <a:avLst>
              <a:gd name="adj" fmla="val 5832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Teacher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73132" y="2208810"/>
            <a:ext cx="7589601" cy="4512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“Flipping channels in the wee hours last week, I stumbled across MSG's replay of a Jazz-Knicks game just in time to hear the announcer say, "And our score at the half: Jazz 31, Knicks 25." I kept watching long enough to see Jerry Sloan sitting on the bench, staring vacantly onto the court as Carlos Arroyo and </a:t>
            </a:r>
            <a:r>
              <a:rPr lang="en-US" sz="2400" dirty="0" err="1"/>
              <a:t>Jarron</a:t>
            </a:r>
            <a:r>
              <a:rPr lang="en-US" sz="2400" dirty="0"/>
              <a:t> Collins ran a pick-and-no-roll. Either he was day-dreaming about Stockton and Malone, or he was making plans to hang himself in the locker room after the game. Maybe it was a little of both.”</a:t>
            </a:r>
          </a:p>
        </p:txBody>
      </p:sp>
    </p:spTree>
    <p:extLst>
      <p:ext uri="{BB962C8B-B14F-4D97-AF65-F5344CB8AC3E}">
        <p14:creationId xmlns:p14="http://schemas.microsoft.com/office/powerpoint/2010/main" val="3228206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138" y="2799926"/>
            <a:ext cx="2913062" cy="2942486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 dirty="0"/>
              <a:t>Eight Commandments of Sports Columns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3" y="2413000"/>
            <a:ext cx="7199220" cy="3632200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Have a Juicy Topic</a:t>
            </a:r>
          </a:p>
          <a:p>
            <a:pPr>
              <a:buFont typeface="+mj-lt"/>
              <a:buAutoNum type="arabicPeriod"/>
            </a:pPr>
            <a:r>
              <a:rPr lang="en-US" dirty="0"/>
              <a:t>Have a Point</a:t>
            </a:r>
          </a:p>
          <a:p>
            <a:pPr>
              <a:buFont typeface="+mj-lt"/>
              <a:buAutoNum type="arabicPeriod"/>
            </a:pPr>
            <a:r>
              <a:rPr lang="en-US" dirty="0"/>
              <a:t>Be about Something of Interest to the Readers</a:t>
            </a:r>
          </a:p>
          <a:p>
            <a:pPr>
              <a:buFont typeface="+mj-lt"/>
              <a:buAutoNum type="arabicPeriod"/>
            </a:pPr>
            <a:r>
              <a:rPr lang="en-US" dirty="0"/>
              <a:t>Be Written at the Right Time</a:t>
            </a:r>
          </a:p>
          <a:p>
            <a:pPr>
              <a:buFont typeface="+mj-lt"/>
              <a:buAutoNum type="arabicPeriod"/>
            </a:pPr>
            <a:r>
              <a:rPr lang="en-US" dirty="0"/>
              <a:t>Address Issues</a:t>
            </a:r>
          </a:p>
          <a:p>
            <a:pPr>
              <a:buFont typeface="+mj-lt"/>
              <a:buAutoNum type="arabicPeriod"/>
            </a:pPr>
            <a:r>
              <a:rPr lang="en-US" dirty="0"/>
              <a:t>Have a Human Element</a:t>
            </a:r>
          </a:p>
          <a:p>
            <a:pPr>
              <a:buFont typeface="+mj-lt"/>
              <a:buAutoNum type="arabicPeriod"/>
            </a:pPr>
            <a:r>
              <a:rPr lang="en-US" dirty="0"/>
              <a:t>Always Be Well Reported</a:t>
            </a:r>
          </a:p>
          <a:p>
            <a:pPr>
              <a:buFont typeface="+mj-lt"/>
              <a:buAutoNum type="arabicPeriod"/>
            </a:pPr>
            <a:r>
              <a:rPr lang="en-US" dirty="0"/>
              <a:t>Clearly Take a Stand on the Issue</a:t>
            </a:r>
          </a:p>
        </p:txBody>
      </p:sp>
    </p:spTree>
    <p:extLst>
      <p:ext uri="{BB962C8B-B14F-4D97-AF65-F5344CB8AC3E}">
        <p14:creationId xmlns:p14="http://schemas.microsoft.com/office/powerpoint/2010/main" val="3225110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Have a Juicy Topic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Always be on the lookout for a juicy topic.</a:t>
            </a:r>
          </a:p>
          <a:p>
            <a:r>
              <a:rPr lang="en-US" sz="2000" dirty="0" smtClean="0"/>
              <a:t>What are the ideas that interest you as the writer?</a:t>
            </a:r>
          </a:p>
          <a:p>
            <a:r>
              <a:rPr lang="en-US" sz="2000" dirty="0" smtClean="0"/>
              <a:t>What are the questions that come to your mind after a game or interview?</a:t>
            </a:r>
          </a:p>
          <a:p>
            <a:r>
              <a:rPr lang="en-US" sz="2000" dirty="0" smtClean="0"/>
              <a:t>“Do I have a strong opinion about this person/team/issue?”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3282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Have </a:t>
            </a:r>
            <a:r>
              <a:rPr lang="en-US" dirty="0"/>
              <a:t>a </a:t>
            </a:r>
            <a:r>
              <a:rPr lang="en-US" dirty="0" smtClean="0"/>
              <a:t>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893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Figure out what your point will be.</a:t>
            </a:r>
          </a:p>
          <a:p>
            <a:r>
              <a:rPr lang="en-US" sz="2000" dirty="0" smtClean="0"/>
              <a:t>There’s nothing harder in sports writing than trying to write a column when you really don’t know what it is you’re trying to say.</a:t>
            </a:r>
          </a:p>
          <a:p>
            <a:r>
              <a:rPr lang="en-US" sz="2000" dirty="0" smtClean="0"/>
              <a:t>Talk about the issue/person/team with colleagues first.</a:t>
            </a:r>
          </a:p>
          <a:p>
            <a:pPr lvl="1"/>
            <a:r>
              <a:rPr lang="en-US" sz="1800" dirty="0" smtClean="0"/>
              <a:t>Can you state your point in conversation?</a:t>
            </a:r>
          </a:p>
          <a:p>
            <a:pPr lvl="1"/>
            <a:r>
              <a:rPr lang="en-US" sz="1800" dirty="0" smtClean="0"/>
              <a:t>Do people understand your point/perspective, even if they disagree?</a:t>
            </a:r>
          </a:p>
          <a:p>
            <a:pPr lvl="1"/>
            <a:r>
              <a:rPr lang="en-US" sz="1800" dirty="0" smtClean="0"/>
              <a:t>If they offer a different opinion, does that change how you feel about the issue?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77071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53" y="447188"/>
            <a:ext cx="12073247" cy="970450"/>
          </a:xfrm>
        </p:spPr>
        <p:txBody>
          <a:bodyPr/>
          <a:lstStyle/>
          <a:p>
            <a:r>
              <a:rPr lang="en-US" dirty="0" smtClean="0"/>
              <a:t>3. </a:t>
            </a:r>
            <a:r>
              <a:rPr lang="en-US" dirty="0"/>
              <a:t>Be about Something of Interest to the </a:t>
            </a:r>
            <a:r>
              <a:rPr lang="en-US" dirty="0" smtClean="0"/>
              <a:t>Readers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5664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Choose a topic that concerns your readers</a:t>
            </a:r>
          </a:p>
          <a:p>
            <a:r>
              <a:rPr lang="en-US" sz="2000" dirty="0" smtClean="0"/>
              <a:t>Columns should be relevant to your audience.</a:t>
            </a:r>
          </a:p>
          <a:p>
            <a:pPr lvl="1"/>
            <a:r>
              <a:rPr lang="en-US" sz="1800" dirty="0" smtClean="0"/>
              <a:t>Demographics, audience interest</a:t>
            </a:r>
          </a:p>
          <a:p>
            <a:pPr lvl="1"/>
            <a:r>
              <a:rPr lang="en-US" sz="1800" dirty="0" smtClean="0"/>
              <a:t>Cover events, talk with fans</a:t>
            </a:r>
          </a:p>
          <a:p>
            <a:r>
              <a:rPr lang="en-US" sz="2000" dirty="0" smtClean="0"/>
              <a:t>Keep columns within the range of what you routinely report on whenever possible.</a:t>
            </a:r>
          </a:p>
          <a:p>
            <a:pPr lvl="1"/>
            <a:r>
              <a:rPr lang="en-US" sz="1800" dirty="0" smtClean="0"/>
              <a:t>You absolutely need to know what you are talking about.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6016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Be </a:t>
            </a:r>
            <a:r>
              <a:rPr lang="en-US" dirty="0"/>
              <a:t>Written at the Right </a:t>
            </a:r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Timeliness- </a:t>
            </a:r>
          </a:p>
          <a:p>
            <a:pPr lvl="1"/>
            <a:r>
              <a:rPr lang="en-US" dirty="0" smtClean="0"/>
              <a:t>Certain issues have greater importance during particular seasons of the year.</a:t>
            </a:r>
          </a:p>
          <a:p>
            <a:pPr lvl="1"/>
            <a:r>
              <a:rPr lang="en-US" dirty="0" smtClean="0"/>
              <a:t>Columns have the greatest impact when they are connected to a recent or soon-to-happen event.</a:t>
            </a:r>
          </a:p>
          <a:p>
            <a:r>
              <a:rPr lang="en-US" dirty="0" smtClean="0"/>
              <a:t>Often packaged with other stories.</a:t>
            </a:r>
          </a:p>
        </p:txBody>
      </p:sp>
    </p:spTree>
    <p:extLst>
      <p:ext uri="{BB962C8B-B14F-4D97-AF65-F5344CB8AC3E}">
        <p14:creationId xmlns:p14="http://schemas.microsoft.com/office/powerpoint/2010/main" val="357807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</a:t>
            </a:r>
            <a:r>
              <a:rPr lang="en-US" dirty="0"/>
              <a:t>Address </a:t>
            </a:r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your column’s topic issue-oriented</a:t>
            </a:r>
          </a:p>
          <a:p>
            <a:pPr lvl="1"/>
            <a:r>
              <a:rPr lang="en-US" dirty="0" smtClean="0"/>
              <a:t>An issue that is important to your readers.</a:t>
            </a:r>
          </a:p>
          <a:p>
            <a:r>
              <a:rPr lang="en-US" dirty="0" smtClean="0"/>
              <a:t>Can be a broad topic</a:t>
            </a:r>
          </a:p>
          <a:p>
            <a:pPr lvl="1"/>
            <a:r>
              <a:rPr lang="en-US" dirty="0" smtClean="0"/>
              <a:t>“The importance of choosing right from wrong in sports.”</a:t>
            </a:r>
          </a:p>
          <a:p>
            <a:r>
              <a:rPr lang="en-US" dirty="0" smtClean="0"/>
              <a:t>Can be a very specific topic</a:t>
            </a:r>
          </a:p>
          <a:p>
            <a:pPr lvl="1"/>
            <a:r>
              <a:rPr lang="en-US" dirty="0" smtClean="0"/>
              <a:t>“The local high school needs a new gym.”</a:t>
            </a:r>
          </a:p>
          <a:p>
            <a:pPr lvl="1"/>
            <a:endParaRPr lang="en-US" dirty="0"/>
          </a:p>
          <a:p>
            <a:r>
              <a:rPr lang="en-US" dirty="0" smtClean="0"/>
              <a:t>Be wary of turning your columns into a feature story.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743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</a:t>
            </a:r>
            <a:r>
              <a:rPr lang="en-US" dirty="0"/>
              <a:t>Have a Human </a:t>
            </a:r>
            <a:r>
              <a:rPr lang="en-US" dirty="0" smtClean="0"/>
              <a:t>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Placing a face and a name with your readers will make your story easier to understand and more relatable.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16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</a:t>
            </a:r>
            <a:r>
              <a:rPr lang="en-US" dirty="0"/>
              <a:t>Always Be Well </a:t>
            </a:r>
            <a:r>
              <a:rPr lang="en-US" dirty="0" smtClean="0"/>
              <a:t>Reported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4144"/>
          </a:xfrm>
        </p:spPr>
        <p:txBody>
          <a:bodyPr/>
          <a:lstStyle/>
          <a:p>
            <a:r>
              <a:rPr lang="en-US" dirty="0" smtClean="0"/>
              <a:t>Reporting backs up your opinion.</a:t>
            </a:r>
          </a:p>
          <a:p>
            <a:r>
              <a:rPr lang="en-US" dirty="0" smtClean="0"/>
              <a:t>For your opinion to be credible, your audience must view you as a trustworthy, accurate, informed journalist.</a:t>
            </a:r>
          </a:p>
          <a:p>
            <a:r>
              <a:rPr lang="en-US" dirty="0" smtClean="0"/>
              <a:t>Good reporting is the basis of a good column.</a:t>
            </a:r>
          </a:p>
          <a:p>
            <a:pPr lvl="1"/>
            <a:r>
              <a:rPr lang="en-US" dirty="0" smtClean="0"/>
              <a:t>Interview people who have first-hand knowledge of the column’s topic.</a:t>
            </a:r>
          </a:p>
          <a:p>
            <a:pPr lvl="1"/>
            <a:r>
              <a:rPr lang="en-US" dirty="0" smtClean="0"/>
              <a:t>Talk with people who agree and disagree with you.</a:t>
            </a:r>
          </a:p>
          <a:p>
            <a:pPr lvl="2"/>
            <a:r>
              <a:rPr lang="en-US" dirty="0" smtClean="0"/>
              <a:t>Why do they feel this way?</a:t>
            </a:r>
          </a:p>
          <a:p>
            <a:pPr lvl="2"/>
            <a:r>
              <a:rPr lang="en-US" dirty="0" smtClean="0"/>
              <a:t>What has led them to form this opinion?</a:t>
            </a:r>
          </a:p>
          <a:p>
            <a:pPr lvl="1"/>
            <a:r>
              <a:rPr lang="en-US" dirty="0" smtClean="0"/>
              <a:t>By talking with people on both sides of the issue, you will learn more about the issue.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4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</a:t>
            </a:r>
            <a:r>
              <a:rPr lang="en-US" dirty="0"/>
              <a:t>Clearly Take a Stand on the </a:t>
            </a:r>
            <a:r>
              <a:rPr lang="en-US" dirty="0" smtClean="0"/>
              <a:t>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stand!</a:t>
            </a:r>
          </a:p>
          <a:p>
            <a:r>
              <a:rPr lang="en-US" dirty="0" smtClean="0"/>
              <a:t>Make it clear what you believe.</a:t>
            </a:r>
          </a:p>
          <a:p>
            <a:pPr lvl="1"/>
            <a:r>
              <a:rPr lang="en-US" dirty="0" smtClean="0"/>
              <a:t>Never make readers guess at the point of a sports column.</a:t>
            </a:r>
          </a:p>
          <a:p>
            <a:endParaRPr lang="en-US" dirty="0"/>
          </a:p>
          <a:p>
            <a:r>
              <a:rPr lang="en-US" dirty="0" smtClean="0"/>
              <a:t>It is better to make people mad than to leave no impression at 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54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Bob Ryan on Column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“A columnist really has to have something extra to bring to the table. You’ve got to have historical perspective, a frame of reference. You’ve got to have at least one sport, maybe two, where you really are an encyclopedia. I’ve got two. I don’t make any claims about hockey and football, but I certainly will roll up my intellectual sleeves and say, ’Let’s go, baby, I’ll duke it out with you on baseball and basketball right here and now.’ 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18842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Great Sports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Life of Reilly </a:t>
            </a:r>
            <a:r>
              <a:rPr lang="mr-IN" dirty="0" smtClean="0"/>
              <a:t>–</a:t>
            </a:r>
            <a:r>
              <a:rPr lang="en-US" dirty="0" smtClean="0"/>
              <a:t> Rick Reilly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Rushin</a:t>
            </a:r>
            <a:endParaRPr lang="en-US" dirty="0" smtClean="0"/>
          </a:p>
          <a:p>
            <a:r>
              <a:rPr lang="en-US" dirty="0" smtClean="0"/>
              <a:t>Bill Simmons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7412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88</TotalTime>
  <Words>1086</Words>
  <Application>Microsoft Macintosh PowerPoint</Application>
  <PresentationFormat>Widescreen</PresentationFormat>
  <Paragraphs>108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Century Gothic</vt:lpstr>
      <vt:lpstr>Mangal</vt:lpstr>
      <vt:lpstr>Wingdings 2</vt:lpstr>
      <vt:lpstr>Quotable</vt:lpstr>
      <vt:lpstr>Column Writing</vt:lpstr>
      <vt:lpstr>What is a Sports Column?</vt:lpstr>
      <vt:lpstr>Sports Columns</vt:lpstr>
      <vt:lpstr>Famous Columnists </vt:lpstr>
      <vt:lpstr>Sports Columnists</vt:lpstr>
      <vt:lpstr>The Homer</vt:lpstr>
      <vt:lpstr>The Critic</vt:lpstr>
      <vt:lpstr>The Teacher</vt:lpstr>
      <vt:lpstr>The Teacher</vt:lpstr>
      <vt:lpstr>Eight Commandments of Sports Columns </vt:lpstr>
      <vt:lpstr>1. Have a Juicy Topic </vt:lpstr>
      <vt:lpstr>2. Have a Point</vt:lpstr>
      <vt:lpstr>3. Be about Something of Interest to the Readers </vt:lpstr>
      <vt:lpstr>4. Be Written at the Right Time</vt:lpstr>
      <vt:lpstr>5. Address Issues</vt:lpstr>
      <vt:lpstr>6. Have a Human Element</vt:lpstr>
      <vt:lpstr>7. Always Be Well Reported</vt:lpstr>
      <vt:lpstr>8. Clearly Take a Stand on the Issue</vt:lpstr>
      <vt:lpstr>Bob Ryan on Column Writing</vt:lpstr>
      <vt:lpstr>Examples of Great Sports Columns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Column Writing</dc:title>
  <dc:creator>Hayden Coombs</dc:creator>
  <cp:lastModifiedBy>Hayden Coombs</cp:lastModifiedBy>
  <cp:revision>11</cp:revision>
  <dcterms:created xsi:type="dcterms:W3CDTF">2017-02-13T16:57:49Z</dcterms:created>
  <dcterms:modified xsi:type="dcterms:W3CDTF">2017-02-15T17:44:27Z</dcterms:modified>
</cp:coreProperties>
</file>