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7" r:id="rId2"/>
    <p:sldId id="282" r:id="rId3"/>
    <p:sldId id="261" r:id="rId4"/>
    <p:sldId id="262" r:id="rId5"/>
    <p:sldId id="263" r:id="rId6"/>
    <p:sldId id="264" r:id="rId7"/>
    <p:sldId id="265" r:id="rId8"/>
    <p:sldId id="283" r:id="rId9"/>
    <p:sldId id="267" r:id="rId10"/>
    <p:sldId id="272" r:id="rId11"/>
    <p:sldId id="273" r:id="rId12"/>
    <p:sldId id="274" r:id="rId13"/>
    <p:sldId id="275" r:id="rId14"/>
    <p:sldId id="277" r:id="rId15"/>
    <p:sldId id="278" r:id="rId16"/>
    <p:sldId id="279" r:id="rId17"/>
    <p:sldId id="284" r:id="rId18"/>
    <p:sldId id="285" r:id="rId19"/>
    <p:sldId id="286" r:id="rId20"/>
    <p:sldId id="287" r:id="rId21"/>
    <p:sldId id="288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95"/>
  </p:normalViewPr>
  <p:slideViewPr>
    <p:cSldViewPr snapToGrid="0" snapToObjects="1">
      <p:cViewPr varScale="1">
        <p:scale>
          <a:sx n="86" d="100"/>
          <a:sy n="86" d="100"/>
        </p:scale>
        <p:origin x="36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507A92-D6A6-B34A-AB5D-DE51053A0438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4F46B6-4E8F-324C-951F-4109EEE1C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037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 many of you have correction policies?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2E79E4-C47F-8B41-ADF5-642B0055C4A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1291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4F46B6-4E8F-324C-951F-4109EEE1C41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99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10/11/2017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10/11/2017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10/11/2017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Intro to Editing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871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Copy Editing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Wingdings" charset="2"/>
              <a:buChar char="§"/>
            </a:pPr>
            <a:r>
              <a:rPr lang="en-US" dirty="0"/>
              <a:t>Working with writers</a:t>
            </a:r>
          </a:p>
          <a:p>
            <a:pPr marL="457200" indent="-457200">
              <a:buFont typeface="Wingdings" charset="2"/>
              <a:buChar char="§"/>
            </a:pPr>
            <a:r>
              <a:rPr lang="en-US" dirty="0"/>
              <a:t>Editing for context </a:t>
            </a:r>
          </a:p>
          <a:p>
            <a:pPr marL="457200" indent="-457200">
              <a:buFont typeface="Wingdings" charset="2"/>
              <a:buChar char="§"/>
            </a:pPr>
            <a:r>
              <a:rPr lang="en-US" dirty="0" smtClean="0"/>
              <a:t>Voices </a:t>
            </a:r>
            <a:r>
              <a:rPr lang="en-US" dirty="0"/>
              <a:t>and sources</a:t>
            </a:r>
          </a:p>
          <a:p>
            <a:pPr marL="457200" indent="-457200">
              <a:buFont typeface="Wingdings" charset="2"/>
              <a:buChar char="§"/>
            </a:pPr>
            <a:r>
              <a:rPr lang="en-US" dirty="0"/>
              <a:t>Editing for structure</a:t>
            </a:r>
          </a:p>
          <a:p>
            <a:pPr marL="457200" indent="-457200">
              <a:buFont typeface="Wingdings" charset="2"/>
              <a:buChar char="§"/>
            </a:pPr>
            <a:r>
              <a:rPr lang="en-US" dirty="0"/>
              <a:t>Proofing</a:t>
            </a:r>
          </a:p>
          <a:p>
            <a:pPr marL="457200" indent="-457200">
              <a:buFont typeface="Wingdings" charset="2"/>
              <a:buChar char="§"/>
            </a:pPr>
            <a:r>
              <a:rPr lang="en-US" dirty="0" smtClean="0"/>
              <a:t>Corrections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453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1101065"/>
            <a:ext cx="7620000" cy="1143000"/>
          </a:xfrm>
        </p:spPr>
        <p:txBody>
          <a:bodyPr/>
          <a:lstStyle/>
          <a:p>
            <a:r>
              <a:rPr lang="en-US" dirty="0" smtClean="0"/>
              <a:t>Working with writers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2493818"/>
            <a:ext cx="4718304" cy="3382049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+mj-lt"/>
              </a:rPr>
              <a:t>Editing is individual, </a:t>
            </a:r>
          </a:p>
          <a:p>
            <a:pPr marL="0" indent="0">
              <a:buNone/>
            </a:pPr>
            <a:r>
              <a:rPr lang="en-US" sz="2800" dirty="0">
                <a:latin typeface="+mj-lt"/>
              </a:rPr>
              <a:t>    but it’s not subjective. </a:t>
            </a:r>
          </a:p>
          <a:p>
            <a:r>
              <a:rPr lang="en-US" sz="2800" dirty="0">
                <a:latin typeface="+mj-lt"/>
              </a:rPr>
              <a:t>Editing is </a:t>
            </a:r>
            <a:r>
              <a:rPr lang="en-US" sz="2800" b="1" dirty="0">
                <a:latin typeface="+mj-lt"/>
              </a:rPr>
              <a:t>not </a:t>
            </a:r>
            <a:r>
              <a:rPr lang="en-US" sz="2800" dirty="0">
                <a:latin typeface="+mj-lt"/>
              </a:rPr>
              <a:t>personal. You are editing the copy, not the person.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21389" y="2493817"/>
            <a:ext cx="4285343" cy="3632345"/>
          </a:xfrm>
        </p:spPr>
        <p:txBody>
          <a:bodyPr>
            <a:noAutofit/>
          </a:bodyPr>
          <a:lstStyle/>
          <a:p>
            <a:r>
              <a:rPr lang="en-US" sz="2800" dirty="0">
                <a:latin typeface="+mj-lt"/>
              </a:rPr>
              <a:t>Writers may have an easier time saying out loud what they mean. </a:t>
            </a:r>
          </a:p>
          <a:p>
            <a:r>
              <a:rPr lang="en-US" sz="2800" dirty="0">
                <a:latin typeface="+mj-lt"/>
              </a:rPr>
              <a:t>Engage the writer in the editing process.</a:t>
            </a:r>
          </a:p>
          <a:p>
            <a:r>
              <a:rPr lang="en-US" sz="2800" dirty="0">
                <a:latin typeface="+mj-lt"/>
              </a:rPr>
              <a:t>It’s usually easier to do a SECOND READ with the reporter at hand.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480E7-4E15-2D40-910B-12ACCD53325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010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846138"/>
            <a:ext cx="7620000" cy="1143000"/>
          </a:xfrm>
        </p:spPr>
        <p:txBody>
          <a:bodyPr/>
          <a:lstStyle/>
          <a:p>
            <a:r>
              <a:rPr lang="en-US" dirty="0" smtClean="0"/>
              <a:t>Editing for context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1200" y="2434441"/>
            <a:ext cx="3657600" cy="3942607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+mj-lt"/>
              </a:rPr>
              <a:t>Context vs. Content</a:t>
            </a:r>
          </a:p>
          <a:p>
            <a:r>
              <a:rPr lang="en-US" dirty="0" smtClean="0">
                <a:latin typeface="+mj-lt"/>
              </a:rPr>
              <a:t>Why </a:t>
            </a:r>
            <a:r>
              <a:rPr lang="en-US" dirty="0" smtClean="0">
                <a:latin typeface="+mj-lt"/>
              </a:rPr>
              <a:t>this story, and why now?</a:t>
            </a:r>
          </a:p>
          <a:p>
            <a:pPr lvl="0"/>
            <a:r>
              <a:rPr lang="en-US" dirty="0">
                <a:latin typeface="+mj-lt"/>
              </a:rPr>
              <a:t>Who or what </a:t>
            </a:r>
            <a:r>
              <a:rPr lang="en-US" dirty="0" smtClean="0">
                <a:latin typeface="+mj-lt"/>
              </a:rPr>
              <a:t>benefits? </a:t>
            </a:r>
          </a:p>
          <a:p>
            <a:pPr lvl="0"/>
            <a:r>
              <a:rPr lang="en-US" dirty="0" smtClean="0">
                <a:latin typeface="+mj-lt"/>
              </a:rPr>
              <a:t>Who </a:t>
            </a:r>
            <a:r>
              <a:rPr lang="en-US" dirty="0">
                <a:latin typeface="+mj-lt"/>
              </a:rPr>
              <a:t>or what is harmed</a:t>
            </a:r>
            <a:r>
              <a:rPr lang="en-US" dirty="0" smtClean="0">
                <a:latin typeface="+mj-lt"/>
              </a:rPr>
              <a:t>?</a:t>
            </a:r>
          </a:p>
          <a:p>
            <a:pPr lvl="0"/>
            <a:r>
              <a:rPr lang="en-US" dirty="0" smtClean="0">
                <a:latin typeface="+mj-lt"/>
              </a:rPr>
              <a:t>Is it factual but still misleading?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2482" y="2434442"/>
            <a:ext cx="4176089" cy="3813958"/>
          </a:xfrm>
        </p:spPr>
        <p:txBody>
          <a:bodyPr>
            <a:normAutofit/>
          </a:bodyPr>
          <a:lstStyle/>
          <a:p>
            <a:pPr lvl="0"/>
            <a:r>
              <a:rPr lang="en-US" dirty="0">
                <a:latin typeface="+mj-lt"/>
              </a:rPr>
              <a:t>Are there any holes?</a:t>
            </a:r>
          </a:p>
          <a:p>
            <a:pPr lvl="0"/>
            <a:r>
              <a:rPr lang="en-US" dirty="0" smtClean="0">
                <a:latin typeface="+mj-lt"/>
              </a:rPr>
              <a:t>Does </a:t>
            </a:r>
            <a:r>
              <a:rPr lang="en-US" dirty="0">
                <a:latin typeface="+mj-lt"/>
              </a:rPr>
              <a:t>it </a:t>
            </a:r>
            <a:r>
              <a:rPr lang="en-US" dirty="0" smtClean="0">
                <a:latin typeface="+mj-lt"/>
              </a:rPr>
              <a:t>answer: </a:t>
            </a:r>
            <a:r>
              <a:rPr lang="en-US" dirty="0">
                <a:latin typeface="+mj-lt"/>
              </a:rPr>
              <a:t>who, what, where, when, how, how much, why and why care</a:t>
            </a:r>
            <a:r>
              <a:rPr lang="en-US" dirty="0" smtClean="0">
                <a:latin typeface="+mj-lt"/>
              </a:rPr>
              <a:t>?</a:t>
            </a:r>
          </a:p>
          <a:p>
            <a:r>
              <a:rPr lang="en-US" dirty="0">
                <a:latin typeface="+mj-lt"/>
              </a:rPr>
              <a:t>Is there enough background</a:t>
            </a:r>
            <a:r>
              <a:rPr lang="en-US" dirty="0" smtClean="0">
                <a:latin typeface="+mj-lt"/>
              </a:rPr>
              <a:t>?</a:t>
            </a:r>
          </a:p>
          <a:p>
            <a:r>
              <a:rPr lang="en-US" dirty="0" smtClean="0">
                <a:latin typeface="+mj-lt"/>
              </a:rPr>
              <a:t>Does this story say anything? Can you write a headline without re-reading three times?</a:t>
            </a:r>
          </a:p>
          <a:p>
            <a:pPr lvl="0"/>
            <a:endParaRPr lang="en-US" dirty="0" smtClean="0">
              <a:latin typeface="+mj-lt"/>
            </a:endParaRPr>
          </a:p>
          <a:p>
            <a:pPr lvl="0"/>
            <a:endParaRPr lang="en-US" dirty="0">
              <a:latin typeface="+mj-lt"/>
            </a:endParaRPr>
          </a:p>
          <a:p>
            <a:pPr marL="114300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480E7-4E15-2D40-910B-12ACCD53325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70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846138"/>
            <a:ext cx="7620000" cy="1143000"/>
          </a:xfrm>
        </p:spPr>
        <p:txBody>
          <a:bodyPr/>
          <a:lstStyle/>
          <a:p>
            <a:r>
              <a:rPr lang="en-US" dirty="0" smtClean="0"/>
              <a:t>Voices and 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1200" y="2422566"/>
            <a:ext cx="7834086" cy="3954483"/>
          </a:xfrm>
        </p:spPr>
        <p:txBody>
          <a:bodyPr>
            <a:normAutofit/>
          </a:bodyPr>
          <a:lstStyle/>
          <a:p>
            <a:pPr lvl="0"/>
            <a:r>
              <a:rPr lang="en-US" dirty="0">
                <a:latin typeface="+mj-lt"/>
              </a:rPr>
              <a:t>S</a:t>
            </a:r>
            <a:r>
              <a:rPr lang="en-US" dirty="0" smtClean="0">
                <a:latin typeface="+mj-lt"/>
              </a:rPr>
              <a:t>ame </a:t>
            </a:r>
            <a:r>
              <a:rPr lang="en-US" dirty="0">
                <a:latin typeface="+mj-lt"/>
              </a:rPr>
              <a:t>people </a:t>
            </a:r>
            <a:r>
              <a:rPr lang="en-US" dirty="0" smtClean="0">
                <a:latin typeface="+mj-lt"/>
              </a:rPr>
              <a:t>quoted </a:t>
            </a:r>
            <a:r>
              <a:rPr lang="en-US" dirty="0">
                <a:latin typeface="+mj-lt"/>
              </a:rPr>
              <a:t>issue after issue?</a:t>
            </a:r>
          </a:p>
          <a:p>
            <a:pPr lvl="0"/>
            <a:r>
              <a:rPr lang="en-US" dirty="0" smtClean="0">
                <a:latin typeface="+mj-lt"/>
              </a:rPr>
              <a:t>Misleading </a:t>
            </a:r>
            <a:r>
              <a:rPr lang="en-US" dirty="0">
                <a:latin typeface="+mj-lt"/>
              </a:rPr>
              <a:t>“people on the street” polls or opinion: </a:t>
            </a:r>
            <a:endParaRPr lang="en-US" dirty="0" smtClean="0">
              <a:latin typeface="+mj-lt"/>
            </a:endParaRPr>
          </a:p>
          <a:p>
            <a:pPr lvl="1"/>
            <a:r>
              <a:rPr lang="en-US" dirty="0" smtClean="0">
                <a:latin typeface="+mj-lt"/>
              </a:rPr>
              <a:t>Is community </a:t>
            </a:r>
            <a:r>
              <a:rPr lang="en-US" dirty="0">
                <a:latin typeface="+mj-lt"/>
              </a:rPr>
              <a:t>or student </a:t>
            </a:r>
            <a:r>
              <a:rPr lang="en-US" dirty="0" smtClean="0">
                <a:latin typeface="+mj-lt"/>
              </a:rPr>
              <a:t>population  </a:t>
            </a:r>
            <a:r>
              <a:rPr lang="en-US" dirty="0">
                <a:latin typeface="+mj-lt"/>
              </a:rPr>
              <a:t>represented? </a:t>
            </a:r>
            <a:endParaRPr lang="en-US" dirty="0" smtClean="0">
              <a:latin typeface="+mj-lt"/>
            </a:endParaRPr>
          </a:p>
          <a:p>
            <a:pPr lvl="1"/>
            <a:r>
              <a:rPr lang="en-US" dirty="0" smtClean="0">
                <a:latin typeface="+mj-lt"/>
              </a:rPr>
              <a:t>Are </a:t>
            </a:r>
            <a:r>
              <a:rPr lang="en-US" dirty="0">
                <a:latin typeface="+mj-lt"/>
              </a:rPr>
              <a:t>these convenient and friendly voices?  </a:t>
            </a:r>
          </a:p>
          <a:p>
            <a:pPr lvl="0"/>
            <a:r>
              <a:rPr lang="en-US" dirty="0">
                <a:latin typeface="+mj-lt"/>
              </a:rPr>
              <a:t>M</a:t>
            </a:r>
            <a:r>
              <a:rPr lang="en-US" dirty="0" smtClean="0">
                <a:latin typeface="+mj-lt"/>
              </a:rPr>
              <a:t>ore </a:t>
            </a:r>
            <a:r>
              <a:rPr lang="en-US" dirty="0">
                <a:latin typeface="+mj-lt"/>
              </a:rPr>
              <a:t>voices needed </a:t>
            </a:r>
            <a:r>
              <a:rPr lang="en-US" dirty="0" smtClean="0">
                <a:latin typeface="+mj-lt"/>
              </a:rPr>
              <a:t>for dimension </a:t>
            </a:r>
            <a:r>
              <a:rPr lang="en-US" dirty="0">
                <a:latin typeface="+mj-lt"/>
              </a:rPr>
              <a:t>and/or fairness?</a:t>
            </a:r>
          </a:p>
          <a:p>
            <a:pPr lvl="0"/>
            <a:r>
              <a:rPr lang="en-US" dirty="0" smtClean="0">
                <a:latin typeface="+mj-lt"/>
              </a:rPr>
              <a:t>Is </a:t>
            </a:r>
            <a:r>
              <a:rPr lang="en-US" dirty="0">
                <a:latin typeface="+mj-lt"/>
              </a:rPr>
              <a:t>topic placed in context by including information from an outside or unbiased observer</a:t>
            </a:r>
            <a:r>
              <a:rPr lang="en-US" dirty="0" smtClean="0">
                <a:latin typeface="+mj-lt"/>
              </a:rPr>
              <a:t>? Third-person source.</a:t>
            </a:r>
            <a:endParaRPr lang="en-US" dirty="0">
              <a:latin typeface="+mj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356340" y="2008190"/>
            <a:ext cx="3657600" cy="4590288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endParaRPr lang="en-US" dirty="0" smtClean="0">
              <a:latin typeface="+mj-lt"/>
            </a:endParaRPr>
          </a:p>
          <a:p>
            <a:pPr lvl="0"/>
            <a:endParaRPr lang="en-US" dirty="0">
              <a:latin typeface="+mj-lt"/>
            </a:endParaRPr>
          </a:p>
          <a:p>
            <a:pPr marL="114300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480E7-4E15-2D40-910B-12ACCD53325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349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846138"/>
            <a:ext cx="7620000" cy="1143000"/>
          </a:xfrm>
        </p:spPr>
        <p:txBody>
          <a:bodyPr/>
          <a:lstStyle/>
          <a:p>
            <a:r>
              <a:rPr lang="en-US" dirty="0" smtClean="0"/>
              <a:t>Voices and 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1200" y="2517569"/>
            <a:ext cx="7834086" cy="3730832"/>
          </a:xfrm>
        </p:spPr>
        <p:txBody>
          <a:bodyPr>
            <a:normAutofit/>
          </a:bodyPr>
          <a:lstStyle/>
          <a:p>
            <a:pPr lvl="0"/>
            <a:r>
              <a:rPr lang="en-US" dirty="0" smtClean="0">
                <a:latin typeface="+mj-lt"/>
              </a:rPr>
              <a:t>Is </a:t>
            </a:r>
            <a:r>
              <a:rPr lang="en-US" dirty="0">
                <a:latin typeface="+mj-lt"/>
              </a:rPr>
              <a:t>there “another side” to the story or to the contentions of the main sources</a:t>
            </a:r>
            <a:r>
              <a:rPr lang="en-US">
                <a:latin typeface="+mj-lt"/>
              </a:rPr>
              <a:t>? </a:t>
            </a:r>
            <a:endParaRPr lang="en-US" smtClean="0">
              <a:latin typeface="+mj-lt"/>
            </a:endParaRPr>
          </a:p>
          <a:p>
            <a:pPr lvl="0"/>
            <a:r>
              <a:rPr lang="en-US" dirty="0" smtClean="0">
                <a:latin typeface="+mj-lt"/>
              </a:rPr>
              <a:t>Is </a:t>
            </a:r>
            <a:r>
              <a:rPr lang="en-US" dirty="0">
                <a:latin typeface="+mj-lt"/>
              </a:rPr>
              <a:t>that other side, or sides, presented and is it given appropriate weight?</a:t>
            </a:r>
          </a:p>
          <a:p>
            <a:pPr lvl="0"/>
            <a:r>
              <a:rPr lang="en-US" dirty="0">
                <a:latin typeface="+mj-lt"/>
              </a:rPr>
              <a:t>When an explicit or implicit accusation is raised, does the target have an opportunity to respond?</a:t>
            </a:r>
          </a:p>
          <a:p>
            <a:endParaRPr lang="en-US" dirty="0">
              <a:latin typeface="+mj-lt"/>
            </a:endParaRP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2482" y="1986236"/>
            <a:ext cx="3657600" cy="4590288"/>
          </a:xfrm>
        </p:spPr>
        <p:txBody>
          <a:bodyPr>
            <a:normAutofit/>
          </a:bodyPr>
          <a:lstStyle/>
          <a:p>
            <a:pPr lvl="0"/>
            <a:endParaRPr lang="en-US" dirty="0" smtClean="0">
              <a:latin typeface="+mj-lt"/>
            </a:endParaRPr>
          </a:p>
          <a:p>
            <a:pPr lvl="0"/>
            <a:endParaRPr lang="en-US" dirty="0">
              <a:latin typeface="+mj-lt"/>
            </a:endParaRPr>
          </a:p>
          <a:p>
            <a:pPr marL="114300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480E7-4E15-2D40-910B-12ACCD53325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276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846138"/>
            <a:ext cx="7620000" cy="1143000"/>
          </a:xfrm>
        </p:spPr>
        <p:txBody>
          <a:bodyPr/>
          <a:lstStyle/>
          <a:p>
            <a:r>
              <a:rPr lang="en-US" dirty="0" smtClean="0"/>
              <a:t>Voices and 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1200" y="2493818"/>
            <a:ext cx="7834086" cy="3754582"/>
          </a:xfrm>
        </p:spPr>
        <p:txBody>
          <a:bodyPr>
            <a:normAutofit/>
          </a:bodyPr>
          <a:lstStyle/>
          <a:p>
            <a:pPr lvl="0"/>
            <a:r>
              <a:rPr lang="en-US" dirty="0" smtClean="0">
                <a:latin typeface="+mj-lt"/>
              </a:rPr>
              <a:t>Are </a:t>
            </a:r>
            <a:r>
              <a:rPr lang="en-US" dirty="0">
                <a:latin typeface="+mj-lt"/>
              </a:rPr>
              <a:t>racial, sexual, religious or ethnic references relevant? Are they applied equally?</a:t>
            </a:r>
          </a:p>
          <a:p>
            <a:pPr lvl="0"/>
            <a:r>
              <a:rPr lang="en-US" dirty="0">
                <a:latin typeface="+mj-lt"/>
              </a:rPr>
              <a:t>Are </a:t>
            </a:r>
            <a:r>
              <a:rPr lang="en-US" dirty="0" smtClean="0">
                <a:latin typeface="+mj-lt"/>
              </a:rPr>
              <a:t>there </a:t>
            </a:r>
            <a:r>
              <a:rPr lang="en-US" dirty="0">
                <a:latin typeface="+mj-lt"/>
              </a:rPr>
              <a:t>too many quotes? Should they be paraphrased</a:t>
            </a:r>
            <a:r>
              <a:rPr lang="en-US" dirty="0" smtClean="0">
                <a:latin typeface="+mj-lt"/>
              </a:rPr>
              <a:t>?</a:t>
            </a:r>
          </a:p>
          <a:p>
            <a:pPr lvl="0"/>
            <a:r>
              <a:rPr lang="en-US" dirty="0" smtClean="0">
                <a:latin typeface="+mj-lt"/>
              </a:rPr>
              <a:t>Is the sexy quote really relevant?</a:t>
            </a:r>
            <a:endParaRPr lang="en-US" dirty="0">
              <a:latin typeface="+mj-lt"/>
            </a:endParaRPr>
          </a:p>
          <a:p>
            <a:pPr lvl="0"/>
            <a:r>
              <a:rPr lang="en-US" dirty="0">
                <a:latin typeface="+mj-lt"/>
              </a:rPr>
              <a:t>Do the quotes have their own agenda? Are they making fun of subjects, or unnecessarily putting them in a bad light</a:t>
            </a:r>
            <a:r>
              <a:rPr lang="en-US" dirty="0" smtClean="0">
                <a:latin typeface="+mj-lt"/>
              </a:rPr>
              <a:t>?</a:t>
            </a:r>
          </a:p>
          <a:p>
            <a:pPr lvl="0"/>
            <a:r>
              <a:rPr lang="en-US" dirty="0" smtClean="0">
                <a:latin typeface="+mj-lt"/>
              </a:rPr>
              <a:t>Are quotes from email? Do they read that way?</a:t>
            </a:r>
            <a:endParaRPr lang="en-US" dirty="0">
              <a:latin typeface="+mj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815286" y="1605236"/>
            <a:ext cx="3657600" cy="4590288"/>
          </a:xfrm>
        </p:spPr>
        <p:txBody>
          <a:bodyPr>
            <a:normAutofit/>
          </a:bodyPr>
          <a:lstStyle/>
          <a:p>
            <a:pPr lvl="0"/>
            <a:endParaRPr lang="en-US" dirty="0" smtClean="0">
              <a:latin typeface="+mj-lt"/>
            </a:endParaRPr>
          </a:p>
          <a:p>
            <a:pPr lvl="0"/>
            <a:endParaRPr lang="en-US" dirty="0">
              <a:latin typeface="+mj-lt"/>
            </a:endParaRPr>
          </a:p>
          <a:p>
            <a:pPr marL="114300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480E7-4E15-2D40-910B-12ACCD53325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289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Editing for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1309" y="2556932"/>
            <a:ext cx="8735288" cy="3318936"/>
          </a:xfrm>
        </p:spPr>
        <p:txBody>
          <a:bodyPr/>
          <a:lstStyle/>
          <a:p>
            <a:r>
              <a:rPr lang="en-US" dirty="0" smtClean="0"/>
              <a:t>Lead</a:t>
            </a:r>
          </a:p>
          <a:p>
            <a:r>
              <a:rPr lang="en-US" dirty="0" smtClean="0"/>
              <a:t>Rest </a:t>
            </a:r>
            <a:r>
              <a:rPr lang="en-US" dirty="0"/>
              <a:t>of the </a:t>
            </a:r>
            <a:r>
              <a:rPr lang="en-US" dirty="0" smtClean="0"/>
              <a:t>story</a:t>
            </a:r>
          </a:p>
          <a:p>
            <a:r>
              <a:rPr lang="en-US" dirty="0" smtClean="0"/>
              <a:t>Tone </a:t>
            </a:r>
            <a:r>
              <a:rPr lang="en-US" dirty="0"/>
              <a:t>and </a:t>
            </a:r>
            <a:r>
              <a:rPr lang="en-US" dirty="0" smtClean="0"/>
              <a:t>style</a:t>
            </a:r>
          </a:p>
          <a:p>
            <a:r>
              <a:rPr lang="en-US" dirty="0" smtClean="0"/>
              <a:t>Details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088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5797" y="1074133"/>
            <a:ext cx="7620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Lead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1200" y="2458191"/>
            <a:ext cx="3657600" cy="4041533"/>
          </a:xfrm>
        </p:spPr>
        <p:txBody>
          <a:bodyPr>
            <a:normAutofit/>
          </a:bodyPr>
          <a:lstStyle/>
          <a:p>
            <a:pPr lvl="0"/>
            <a:r>
              <a:rPr lang="en-US" dirty="0">
                <a:latin typeface="+mj-lt"/>
                <a:cs typeface="Arial Rounded MT Bold"/>
              </a:rPr>
              <a:t>Is the beginning inviting</a:t>
            </a:r>
            <a:r>
              <a:rPr lang="en-US" dirty="0" smtClean="0">
                <a:latin typeface="+mj-lt"/>
                <a:cs typeface="Arial Rounded MT Bold"/>
              </a:rPr>
              <a:t>?</a:t>
            </a:r>
          </a:p>
          <a:p>
            <a:pPr lvl="0"/>
            <a:r>
              <a:rPr lang="en-US" dirty="0" smtClean="0">
                <a:latin typeface="+mj-lt"/>
                <a:cs typeface="Arial Rounded MT Bold"/>
              </a:rPr>
              <a:t>It’s not news that meetings or events were held.</a:t>
            </a:r>
            <a:endParaRPr lang="en-US" dirty="0">
              <a:latin typeface="+mj-lt"/>
              <a:cs typeface="Arial Rounded MT Bold"/>
            </a:endParaRPr>
          </a:p>
          <a:p>
            <a:pPr lvl="0"/>
            <a:r>
              <a:rPr lang="en-US" dirty="0">
                <a:latin typeface="+mj-lt"/>
                <a:cs typeface="Arial Rounded MT Bold"/>
              </a:rPr>
              <a:t>Does </a:t>
            </a:r>
            <a:r>
              <a:rPr lang="en-US" dirty="0" smtClean="0">
                <a:latin typeface="+mj-lt"/>
                <a:cs typeface="Arial Rounded MT Bold"/>
              </a:rPr>
              <a:t> inviting </a:t>
            </a:r>
            <a:r>
              <a:rPr lang="en-US" dirty="0">
                <a:latin typeface="+mj-lt"/>
                <a:cs typeface="Arial Rounded MT Bold"/>
              </a:rPr>
              <a:t>intro </a:t>
            </a:r>
            <a:r>
              <a:rPr lang="en-US" dirty="0" smtClean="0">
                <a:latin typeface="+mj-lt"/>
                <a:cs typeface="Arial Rounded MT Bold"/>
              </a:rPr>
              <a:t>fit point </a:t>
            </a:r>
            <a:r>
              <a:rPr lang="en-US" dirty="0">
                <a:latin typeface="+mj-lt"/>
                <a:cs typeface="Arial Rounded MT Bold"/>
              </a:rPr>
              <a:t>of </a:t>
            </a:r>
            <a:r>
              <a:rPr lang="en-US" dirty="0" smtClean="0">
                <a:latin typeface="+mj-lt"/>
                <a:cs typeface="Arial Rounded MT Bold"/>
              </a:rPr>
              <a:t>story</a:t>
            </a:r>
            <a:r>
              <a:rPr lang="en-US" dirty="0">
                <a:latin typeface="+mj-lt"/>
                <a:cs typeface="Arial Rounded MT Bold"/>
              </a:rPr>
              <a:t>? </a:t>
            </a:r>
          </a:p>
          <a:p>
            <a:r>
              <a:rPr lang="en-US" dirty="0" smtClean="0">
                <a:latin typeface="+mj-lt"/>
                <a:cs typeface="Arial Rounded MT Bold"/>
              </a:rPr>
              <a:t>If lead is anecdotal, et al., is there a</a:t>
            </a:r>
            <a:r>
              <a:rPr lang="fr-FR" dirty="0" smtClean="0">
                <a:latin typeface="+mj-lt"/>
                <a:cs typeface="Arial Rounded MT Bold"/>
              </a:rPr>
              <a:t> </a:t>
            </a:r>
            <a:r>
              <a:rPr lang="en-US" dirty="0" smtClean="0">
                <a:latin typeface="+mj-lt"/>
                <a:cs typeface="Arial Rounded MT Bold"/>
              </a:rPr>
              <a:t>follow-up</a:t>
            </a:r>
            <a:r>
              <a:rPr lang="fr-FR" dirty="0" smtClean="0">
                <a:latin typeface="+mj-lt"/>
                <a:cs typeface="Arial Rounded MT Bold"/>
              </a:rPr>
              <a:t> graph?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75178" y="2458190"/>
            <a:ext cx="4090619" cy="4034501"/>
          </a:xfrm>
        </p:spPr>
        <p:txBody>
          <a:bodyPr>
            <a:normAutofit/>
          </a:bodyPr>
          <a:lstStyle/>
          <a:p>
            <a:pPr lvl="0"/>
            <a:r>
              <a:rPr lang="en-US" dirty="0">
                <a:latin typeface="+mj-lt"/>
              </a:rPr>
              <a:t>Is first paragraph</a:t>
            </a:r>
            <a:r>
              <a:rPr lang="en-US" b="1" dirty="0">
                <a:latin typeface="+mj-lt"/>
              </a:rPr>
              <a:t> </a:t>
            </a:r>
            <a:r>
              <a:rPr lang="en-US" dirty="0" smtClean="0">
                <a:latin typeface="+mj-lt"/>
              </a:rPr>
              <a:t>easy </a:t>
            </a:r>
            <a:r>
              <a:rPr lang="en-US" dirty="0">
                <a:latin typeface="+mj-lt"/>
              </a:rPr>
              <a:t>to understand? If </a:t>
            </a:r>
            <a:r>
              <a:rPr lang="en-US" dirty="0" smtClean="0">
                <a:latin typeface="+mj-lt"/>
              </a:rPr>
              <a:t>a </a:t>
            </a:r>
            <a:r>
              <a:rPr lang="en-US" dirty="0">
                <a:latin typeface="+mj-lt"/>
              </a:rPr>
              <a:t>hard-news story, could you write a headline based </a:t>
            </a:r>
            <a:r>
              <a:rPr lang="en-US" dirty="0" smtClean="0">
                <a:latin typeface="+mj-lt"/>
              </a:rPr>
              <a:t>on lead? </a:t>
            </a:r>
          </a:p>
          <a:p>
            <a:r>
              <a:rPr lang="en-US" dirty="0" smtClean="0">
                <a:latin typeface="+mj-lt"/>
              </a:rPr>
              <a:t> </a:t>
            </a:r>
            <a:r>
              <a:rPr lang="en-US" dirty="0">
                <a:latin typeface="+mj-lt"/>
              </a:rPr>
              <a:t>T</a:t>
            </a:r>
            <a:r>
              <a:rPr lang="en-US" dirty="0" smtClean="0">
                <a:latin typeface="+mj-lt"/>
              </a:rPr>
              <a:t>oo much information in the </a:t>
            </a:r>
            <a:r>
              <a:rPr lang="en-US" dirty="0">
                <a:latin typeface="+mj-lt"/>
              </a:rPr>
              <a:t>first sentence or </a:t>
            </a:r>
            <a:r>
              <a:rPr lang="en-US" dirty="0" smtClean="0">
                <a:latin typeface="+mj-lt"/>
              </a:rPr>
              <a:t>graph</a:t>
            </a:r>
            <a:r>
              <a:rPr lang="en-US" dirty="0">
                <a:latin typeface="+mj-lt"/>
              </a:rPr>
              <a:t>? </a:t>
            </a:r>
            <a:endParaRPr lang="en-US" dirty="0" smtClean="0">
              <a:latin typeface="+mj-lt"/>
            </a:endParaRPr>
          </a:p>
          <a:p>
            <a:pPr lvl="0"/>
            <a:r>
              <a:rPr lang="en-US" dirty="0">
                <a:latin typeface="+mj-lt"/>
              </a:rPr>
              <a:t>D</a:t>
            </a:r>
            <a:r>
              <a:rPr lang="en-US" dirty="0" smtClean="0">
                <a:latin typeface="+mj-lt"/>
              </a:rPr>
              <a:t>oubts about the lead? Hunt </a:t>
            </a:r>
            <a:r>
              <a:rPr lang="en-US" dirty="0">
                <a:latin typeface="+mj-lt"/>
              </a:rPr>
              <a:t>for </a:t>
            </a:r>
            <a:r>
              <a:rPr lang="en-US" dirty="0" smtClean="0">
                <a:latin typeface="+mj-lt"/>
              </a:rPr>
              <a:t>a “</a:t>
            </a:r>
            <a:r>
              <a:rPr lang="en-US" dirty="0">
                <a:latin typeface="+mj-lt"/>
              </a:rPr>
              <a:t>buried” </a:t>
            </a:r>
            <a:r>
              <a:rPr lang="en-US" dirty="0" smtClean="0">
                <a:latin typeface="+mj-lt"/>
              </a:rPr>
              <a:t>one.</a:t>
            </a:r>
          </a:p>
          <a:p>
            <a:endParaRPr lang="en-US" dirty="0"/>
          </a:p>
          <a:p>
            <a:pPr lvl="0"/>
            <a:endParaRPr lang="en-US" dirty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480E7-4E15-2D40-910B-12ACCD53325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159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072615"/>
            <a:ext cx="7620000" cy="1143000"/>
          </a:xfrm>
        </p:spPr>
        <p:txBody>
          <a:bodyPr/>
          <a:lstStyle/>
          <a:p>
            <a:r>
              <a:rPr lang="en-US" dirty="0" smtClean="0"/>
              <a:t>The rest of the 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02754" y="2470067"/>
            <a:ext cx="7198447" cy="3942283"/>
          </a:xfrm>
        </p:spPr>
        <p:txBody>
          <a:bodyPr>
            <a:normAutofit/>
          </a:bodyPr>
          <a:lstStyle/>
          <a:p>
            <a:pPr lvl="0"/>
            <a:r>
              <a:rPr lang="en-US" dirty="0" smtClean="0">
                <a:latin typeface="+mj-lt"/>
              </a:rPr>
              <a:t>Is </a:t>
            </a:r>
            <a:r>
              <a:rPr lang="en-US" dirty="0">
                <a:latin typeface="+mj-lt"/>
              </a:rPr>
              <a:t>information where </a:t>
            </a:r>
            <a:r>
              <a:rPr lang="en-US" dirty="0" smtClean="0">
                <a:latin typeface="+mj-lt"/>
              </a:rPr>
              <a:t>readers want </a:t>
            </a:r>
            <a:r>
              <a:rPr lang="en-US" dirty="0">
                <a:latin typeface="+mj-lt"/>
              </a:rPr>
              <a:t>to find it, or are important details left to the </a:t>
            </a:r>
            <a:r>
              <a:rPr lang="en-US" dirty="0" smtClean="0">
                <a:latin typeface="+mj-lt"/>
              </a:rPr>
              <a:t>end?</a:t>
            </a:r>
            <a:endParaRPr lang="en-US" dirty="0">
              <a:latin typeface="+mj-lt"/>
            </a:endParaRPr>
          </a:p>
          <a:p>
            <a:pPr lvl="0"/>
            <a:r>
              <a:rPr lang="en-US" dirty="0" smtClean="0">
                <a:latin typeface="+mj-lt"/>
              </a:rPr>
              <a:t>Too long</a:t>
            </a:r>
            <a:r>
              <a:rPr lang="en-US" dirty="0">
                <a:latin typeface="+mj-lt"/>
              </a:rPr>
              <a:t>? If you were a fellow </a:t>
            </a:r>
            <a:r>
              <a:rPr lang="en-US" dirty="0" smtClean="0">
                <a:latin typeface="+mj-lt"/>
              </a:rPr>
              <a:t>student, </a:t>
            </a:r>
            <a:r>
              <a:rPr lang="en-US" dirty="0">
                <a:latin typeface="+mj-lt"/>
              </a:rPr>
              <a:t>teacher or administrator, how much would you read?</a:t>
            </a:r>
          </a:p>
          <a:p>
            <a:pPr lvl="0"/>
            <a:r>
              <a:rPr lang="en-US" dirty="0">
                <a:latin typeface="+mj-lt"/>
              </a:rPr>
              <a:t>Does every paragraph </a:t>
            </a:r>
            <a:r>
              <a:rPr lang="en-US" dirty="0" smtClean="0">
                <a:latin typeface="+mj-lt"/>
              </a:rPr>
              <a:t>contribute? Is </a:t>
            </a:r>
            <a:r>
              <a:rPr lang="en-US" dirty="0">
                <a:latin typeface="+mj-lt"/>
              </a:rPr>
              <a:t>too much information being included, </a:t>
            </a:r>
            <a:r>
              <a:rPr lang="en-US" dirty="0" smtClean="0">
                <a:latin typeface="+mj-lt"/>
              </a:rPr>
              <a:t>either out </a:t>
            </a:r>
            <a:r>
              <a:rPr lang="en-US" dirty="0">
                <a:latin typeface="+mj-lt"/>
              </a:rPr>
              <a:t>of fear </a:t>
            </a:r>
            <a:r>
              <a:rPr lang="en-US" dirty="0" smtClean="0">
                <a:latin typeface="+mj-lt"/>
              </a:rPr>
              <a:t>or enthusiasm?</a:t>
            </a:r>
            <a:endParaRPr lang="en-US" dirty="0">
              <a:latin typeface="+mj-lt"/>
            </a:endParaRPr>
          </a:p>
          <a:p>
            <a:pPr lvl="0"/>
            <a:r>
              <a:rPr lang="en-US" dirty="0">
                <a:latin typeface="+mj-lt"/>
              </a:rPr>
              <a:t>Does the ending fit the beginning</a:t>
            </a:r>
            <a:r>
              <a:rPr lang="en-US" dirty="0" smtClean="0">
                <a:latin typeface="+mj-lt"/>
              </a:rPr>
              <a:t>?</a:t>
            </a:r>
            <a:endParaRPr lang="en-US" dirty="0">
              <a:latin typeface="+mj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85610" y="1536192"/>
            <a:ext cx="615590" cy="3103432"/>
          </a:xfrm>
        </p:spPr>
        <p:txBody>
          <a:bodyPr>
            <a:normAutofit/>
          </a:bodyPr>
          <a:lstStyle/>
          <a:p>
            <a:endParaRPr lang="en-US" dirty="0"/>
          </a:p>
          <a:p>
            <a:pPr lvl="0"/>
            <a:endParaRPr lang="en-US" dirty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480E7-4E15-2D40-910B-12ACCD53325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762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199" y="964692"/>
            <a:ext cx="7620000" cy="1143000"/>
          </a:xfrm>
        </p:spPr>
        <p:txBody>
          <a:bodyPr/>
          <a:lstStyle/>
          <a:p>
            <a:r>
              <a:rPr lang="en-US" dirty="0" smtClean="0"/>
              <a:t>Tone and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02752" y="2588925"/>
            <a:ext cx="7198447" cy="4590288"/>
          </a:xfrm>
        </p:spPr>
        <p:txBody>
          <a:bodyPr>
            <a:normAutofit/>
          </a:bodyPr>
          <a:lstStyle/>
          <a:p>
            <a:pPr lvl="0"/>
            <a:r>
              <a:rPr lang="en-US" dirty="0">
                <a:latin typeface="+mj-lt"/>
              </a:rPr>
              <a:t>Be short, familiar and specific.</a:t>
            </a:r>
          </a:p>
          <a:p>
            <a:pPr lvl="0"/>
            <a:r>
              <a:rPr lang="en-US" dirty="0" smtClean="0">
                <a:latin typeface="+mj-lt"/>
              </a:rPr>
              <a:t>An attempt to sound intellectual </a:t>
            </a:r>
            <a:r>
              <a:rPr lang="en-US" dirty="0">
                <a:latin typeface="+mj-lt"/>
              </a:rPr>
              <a:t>by being wordy </a:t>
            </a:r>
            <a:r>
              <a:rPr lang="en-US" dirty="0" smtClean="0">
                <a:latin typeface="+mj-lt"/>
              </a:rPr>
              <a:t>or using big </a:t>
            </a:r>
            <a:r>
              <a:rPr lang="en-US" dirty="0">
                <a:latin typeface="+mj-lt"/>
              </a:rPr>
              <a:t>words?</a:t>
            </a:r>
          </a:p>
          <a:p>
            <a:pPr lvl="0"/>
            <a:r>
              <a:rPr lang="en-US" dirty="0" smtClean="0">
                <a:latin typeface="+mj-lt"/>
              </a:rPr>
              <a:t>Too much jargon </a:t>
            </a:r>
            <a:r>
              <a:rPr lang="en-US" dirty="0">
                <a:latin typeface="+mj-lt"/>
              </a:rPr>
              <a:t>or insider terms?</a:t>
            </a:r>
            <a:r>
              <a:rPr lang="en-US" b="1" dirty="0">
                <a:latin typeface="+mj-lt"/>
              </a:rPr>
              <a:t> </a:t>
            </a:r>
            <a:endParaRPr lang="en-US" dirty="0">
              <a:latin typeface="+mj-lt"/>
            </a:endParaRPr>
          </a:p>
          <a:p>
            <a:pPr lvl="0"/>
            <a:r>
              <a:rPr lang="en-US" dirty="0" smtClean="0">
                <a:latin typeface="+mj-lt"/>
              </a:rPr>
              <a:t>Does </a:t>
            </a:r>
            <a:r>
              <a:rPr lang="en-US" dirty="0">
                <a:latin typeface="+mj-lt"/>
              </a:rPr>
              <a:t>the tone fit the subject matter?</a:t>
            </a:r>
            <a:r>
              <a:rPr lang="en-US" b="1" dirty="0">
                <a:latin typeface="+mj-lt"/>
              </a:rPr>
              <a:t> </a:t>
            </a:r>
            <a:r>
              <a:rPr lang="en-US" dirty="0">
                <a:latin typeface="+mj-lt"/>
              </a:rPr>
              <a:t>Is the tone consistent?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85610" y="1536192"/>
            <a:ext cx="615590" cy="3103432"/>
          </a:xfrm>
        </p:spPr>
        <p:txBody>
          <a:bodyPr>
            <a:normAutofit/>
          </a:bodyPr>
          <a:lstStyle/>
          <a:p>
            <a:endParaRPr lang="en-US" dirty="0"/>
          </a:p>
          <a:p>
            <a:pPr lvl="0"/>
            <a:endParaRPr lang="en-US" dirty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480E7-4E15-2D40-910B-12ACCD53325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771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199" y="795916"/>
            <a:ext cx="7620000" cy="1143000"/>
          </a:xfrm>
        </p:spPr>
        <p:txBody>
          <a:bodyPr/>
          <a:lstStyle/>
          <a:p>
            <a:r>
              <a:rPr lang="en-US" dirty="0" smtClean="0"/>
              <a:t>Details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1200" y="2446317"/>
            <a:ext cx="7198447" cy="3871874"/>
          </a:xfrm>
        </p:spPr>
        <p:txBody>
          <a:bodyPr>
            <a:normAutofit/>
          </a:bodyPr>
          <a:lstStyle/>
          <a:p>
            <a:pPr lvl="0"/>
            <a:r>
              <a:rPr lang="en-US" dirty="0" smtClean="0">
                <a:latin typeface="+mj-lt"/>
              </a:rPr>
              <a:t>Grammar </a:t>
            </a:r>
            <a:r>
              <a:rPr lang="en-US" dirty="0">
                <a:latin typeface="+mj-lt"/>
              </a:rPr>
              <a:t>is crucial; </a:t>
            </a:r>
            <a:r>
              <a:rPr lang="en-US" dirty="0" smtClean="0">
                <a:latin typeface="+mj-lt"/>
              </a:rPr>
              <a:t>style can be </a:t>
            </a:r>
            <a:r>
              <a:rPr lang="en-US" smtClean="0">
                <a:latin typeface="+mj-lt"/>
              </a:rPr>
              <a:t>adapted.</a:t>
            </a:r>
            <a:endParaRPr lang="en-US" dirty="0" smtClean="0">
              <a:latin typeface="+mj-lt"/>
            </a:endParaRPr>
          </a:p>
          <a:p>
            <a:pPr lvl="0"/>
            <a:r>
              <a:rPr lang="en-US" dirty="0" smtClean="0">
                <a:latin typeface="+mj-lt"/>
              </a:rPr>
              <a:t>Too </a:t>
            </a:r>
            <a:r>
              <a:rPr lang="en-US" dirty="0">
                <a:latin typeface="+mj-lt"/>
              </a:rPr>
              <a:t>many adjectives because the nouns and verbs </a:t>
            </a:r>
            <a:r>
              <a:rPr lang="en-US" dirty="0" smtClean="0">
                <a:latin typeface="+mj-lt"/>
              </a:rPr>
              <a:t>aren’t more more </a:t>
            </a:r>
            <a:r>
              <a:rPr lang="en-US" dirty="0">
                <a:latin typeface="+mj-lt"/>
              </a:rPr>
              <a:t>specific? </a:t>
            </a:r>
            <a:endParaRPr lang="en-US" dirty="0" smtClean="0">
              <a:latin typeface="+mj-lt"/>
            </a:endParaRPr>
          </a:p>
          <a:p>
            <a:pPr lvl="0"/>
            <a:r>
              <a:rPr lang="en-US" dirty="0" smtClean="0">
                <a:latin typeface="+mj-lt"/>
              </a:rPr>
              <a:t>Is </a:t>
            </a:r>
            <a:r>
              <a:rPr lang="en-US" dirty="0">
                <a:latin typeface="+mj-lt"/>
              </a:rPr>
              <a:t>background information inserted in the right sentences?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85610" y="1536192"/>
            <a:ext cx="615590" cy="3103432"/>
          </a:xfrm>
        </p:spPr>
        <p:txBody>
          <a:bodyPr>
            <a:normAutofit/>
          </a:bodyPr>
          <a:lstStyle/>
          <a:p>
            <a:endParaRPr lang="en-US" dirty="0"/>
          </a:p>
          <a:p>
            <a:pPr lvl="0"/>
            <a:endParaRPr lang="en-US" dirty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480E7-4E15-2D40-910B-12ACCD53325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912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199" y="964692"/>
            <a:ext cx="7620000" cy="1143000"/>
          </a:xfrm>
        </p:spPr>
        <p:txBody>
          <a:bodyPr/>
          <a:lstStyle/>
          <a:p>
            <a:r>
              <a:rPr lang="en-US" dirty="0" smtClean="0"/>
              <a:t>Proof-reading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02753" y="2434442"/>
            <a:ext cx="7198447" cy="3918858"/>
          </a:xfrm>
        </p:spPr>
        <p:txBody>
          <a:bodyPr>
            <a:normAutofit/>
          </a:bodyPr>
          <a:lstStyle/>
          <a:p>
            <a:pPr lvl="0"/>
            <a:r>
              <a:rPr lang="en-US" dirty="0">
                <a:latin typeface="+mj-lt"/>
              </a:rPr>
              <a:t>Double-check proper names and claims of distinction (first, best, oldest, tallest).</a:t>
            </a:r>
          </a:p>
          <a:p>
            <a:pPr lvl="0"/>
            <a:r>
              <a:rPr lang="en-US" dirty="0">
                <a:latin typeface="+mj-lt"/>
              </a:rPr>
              <a:t>Does the math work? </a:t>
            </a:r>
            <a:r>
              <a:rPr lang="en-US" dirty="0" smtClean="0">
                <a:latin typeface="+mj-lt"/>
              </a:rPr>
              <a:t>Is it “</a:t>
            </a:r>
            <a:r>
              <a:rPr lang="en-US" dirty="0">
                <a:latin typeface="+mj-lt"/>
              </a:rPr>
              <a:t>millions” or “billions”? P</a:t>
            </a:r>
            <a:r>
              <a:rPr lang="en-US" dirty="0" smtClean="0">
                <a:latin typeface="+mj-lt"/>
              </a:rPr>
              <a:t>ercentages </a:t>
            </a:r>
            <a:r>
              <a:rPr lang="en-US" dirty="0">
                <a:latin typeface="+mj-lt"/>
              </a:rPr>
              <a:t>figured correctly?</a:t>
            </a:r>
          </a:p>
          <a:p>
            <a:pPr lvl="0"/>
            <a:r>
              <a:rPr lang="en-US" dirty="0">
                <a:latin typeface="+mj-lt"/>
              </a:rPr>
              <a:t>Look for typos early and often: misspellings, missing or duplicated words.</a:t>
            </a:r>
          </a:p>
          <a:p>
            <a:r>
              <a:rPr lang="en-US" dirty="0" smtClean="0">
                <a:latin typeface="+mj-lt"/>
              </a:rPr>
              <a:t>If </a:t>
            </a:r>
            <a:r>
              <a:rPr lang="en-US" dirty="0">
                <a:latin typeface="+mj-lt"/>
              </a:rPr>
              <a:t>you see something, mark it immediately. You may not remember it later.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85610" y="1536192"/>
            <a:ext cx="615590" cy="3103432"/>
          </a:xfrm>
        </p:spPr>
        <p:txBody>
          <a:bodyPr>
            <a:normAutofit/>
          </a:bodyPr>
          <a:lstStyle/>
          <a:p>
            <a:endParaRPr lang="en-US" dirty="0"/>
          </a:p>
          <a:p>
            <a:pPr lvl="0"/>
            <a:endParaRPr lang="en-US" dirty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480E7-4E15-2D40-910B-12ACCD53325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553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1" y="1031909"/>
            <a:ext cx="7620000" cy="1143000"/>
          </a:xfrm>
        </p:spPr>
        <p:txBody>
          <a:bodyPr/>
          <a:lstStyle/>
          <a:p>
            <a:r>
              <a:rPr lang="en-US" dirty="0" smtClean="0"/>
              <a:t>Online Corrections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314554" y="2434441"/>
            <a:ext cx="7286647" cy="3910077"/>
          </a:xfrm>
        </p:spPr>
        <p:txBody>
          <a:bodyPr>
            <a:normAutofit/>
          </a:bodyPr>
          <a:lstStyle/>
          <a:p>
            <a:pPr lvl="0"/>
            <a:r>
              <a:rPr lang="en-US" dirty="0">
                <a:latin typeface="+mj-lt"/>
              </a:rPr>
              <a:t>Correct online errors immediately. </a:t>
            </a:r>
            <a:endParaRPr lang="en-US" dirty="0" smtClean="0">
              <a:latin typeface="+mj-lt"/>
            </a:endParaRPr>
          </a:p>
          <a:p>
            <a:pPr lvl="0"/>
            <a:r>
              <a:rPr lang="en-US" dirty="0" smtClean="0">
                <a:latin typeface="+mj-lt"/>
              </a:rPr>
              <a:t>“</a:t>
            </a:r>
            <a:r>
              <a:rPr lang="en-US" dirty="0">
                <a:latin typeface="+mj-lt"/>
              </a:rPr>
              <a:t>An earlier version of this article misspelled the surname of Lamar’s vice principal.”</a:t>
            </a:r>
          </a:p>
          <a:p>
            <a:pPr lvl="0"/>
            <a:r>
              <a:rPr lang="en-US" dirty="0">
                <a:latin typeface="+mj-lt"/>
              </a:rPr>
              <a:t>If an editor inserted the error, </a:t>
            </a:r>
            <a:r>
              <a:rPr lang="en-US" dirty="0" smtClean="0">
                <a:latin typeface="+mj-lt"/>
              </a:rPr>
              <a:t>try this: </a:t>
            </a:r>
            <a:r>
              <a:rPr lang="en-US" dirty="0">
                <a:latin typeface="+mj-lt"/>
              </a:rPr>
              <a:t>“Because of an editing error, an earlier version of this article misspelled the surname of Lamar’s vice principal.</a:t>
            </a:r>
            <a:r>
              <a:rPr lang="en-US" dirty="0" smtClean="0">
                <a:latin typeface="+mj-lt"/>
              </a:rPr>
              <a:t>”</a:t>
            </a:r>
          </a:p>
          <a:p>
            <a:r>
              <a:rPr lang="en-US" dirty="0">
                <a:latin typeface="+mj-lt"/>
              </a:rPr>
              <a:t>Online corrections </a:t>
            </a:r>
            <a:r>
              <a:rPr lang="en-US" dirty="0" smtClean="0">
                <a:latin typeface="+mj-lt"/>
              </a:rPr>
              <a:t>don’t need </a:t>
            </a:r>
            <a:r>
              <a:rPr lang="en-US" dirty="0">
                <a:latin typeface="+mj-lt"/>
              </a:rPr>
              <a:t>to </a:t>
            </a:r>
            <a:r>
              <a:rPr lang="en-US" dirty="0" smtClean="0">
                <a:latin typeface="+mj-lt"/>
              </a:rPr>
              <a:t>repeat the error</a:t>
            </a:r>
            <a:r>
              <a:rPr lang="en-US" dirty="0">
                <a:latin typeface="+mj-lt"/>
              </a:rPr>
              <a:t>.</a:t>
            </a:r>
          </a:p>
          <a:p>
            <a:pPr lvl="0"/>
            <a:endParaRPr lang="en-US" dirty="0">
              <a:latin typeface="+mj-lt"/>
            </a:endParaRP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480E7-4E15-2D40-910B-12ACCD53325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288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3-06-17 at 9.18.3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290" y="4239337"/>
            <a:ext cx="8068510" cy="1337784"/>
          </a:xfrm>
          <a:prstGeom prst="rect">
            <a:avLst/>
          </a:prstGeom>
        </p:spPr>
      </p:pic>
      <p:pic>
        <p:nvPicPr>
          <p:cNvPr id="3" name="Picture 2" descr="Screen Shot 2013-06-17 at 9.20.1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5118" y="2329544"/>
            <a:ext cx="4875367" cy="147573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480E7-4E15-2D40-910B-12ACCD53325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137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1" y="1151715"/>
            <a:ext cx="7620000" cy="1143000"/>
          </a:xfrm>
        </p:spPr>
        <p:txBody>
          <a:bodyPr/>
          <a:lstStyle/>
          <a:p>
            <a:r>
              <a:rPr lang="en-US" dirty="0" smtClean="0"/>
              <a:t>Print Corrections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314554" y="2493818"/>
            <a:ext cx="7286647" cy="3814008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+mj-lt"/>
              </a:rPr>
              <a:t>Printed </a:t>
            </a:r>
            <a:r>
              <a:rPr lang="en-US" dirty="0">
                <a:latin typeface="+mj-lt"/>
              </a:rPr>
              <a:t>errors </a:t>
            </a:r>
            <a:r>
              <a:rPr lang="en-US" dirty="0" smtClean="0">
                <a:latin typeface="+mj-lt"/>
              </a:rPr>
              <a:t>should be </a:t>
            </a:r>
            <a:r>
              <a:rPr lang="en-US" dirty="0">
                <a:latin typeface="+mj-lt"/>
              </a:rPr>
              <a:t>corrected by </a:t>
            </a:r>
            <a:r>
              <a:rPr lang="en-US" dirty="0" smtClean="0">
                <a:latin typeface="+mj-lt"/>
              </a:rPr>
              <a:t>next </a:t>
            </a:r>
            <a:r>
              <a:rPr lang="en-US" dirty="0">
                <a:latin typeface="+mj-lt"/>
              </a:rPr>
              <a:t>publication, with the </a:t>
            </a:r>
            <a:r>
              <a:rPr lang="en-US" dirty="0" smtClean="0">
                <a:latin typeface="+mj-lt"/>
              </a:rPr>
              <a:t>mistake repeated.</a:t>
            </a:r>
          </a:p>
          <a:p>
            <a:r>
              <a:rPr lang="en-US" dirty="0" smtClean="0">
                <a:latin typeface="+mj-lt"/>
              </a:rPr>
              <a:t>“</a:t>
            </a:r>
            <a:r>
              <a:rPr lang="en-US" dirty="0">
                <a:latin typeface="+mj-lt"/>
              </a:rPr>
              <a:t>In the last issue, the page 4 article about temporary classrooms misspelled the surname of Lamar’s vice principal. His name is Bobby Reynolds, not </a:t>
            </a:r>
            <a:r>
              <a:rPr lang="en-US" dirty="0" err="1">
                <a:latin typeface="+mj-lt"/>
              </a:rPr>
              <a:t>Reynoso</a:t>
            </a:r>
            <a:r>
              <a:rPr lang="en-US" dirty="0">
                <a:latin typeface="+mj-lt"/>
              </a:rPr>
              <a:t>.</a:t>
            </a:r>
            <a:r>
              <a:rPr lang="en-US" dirty="0" smtClean="0">
                <a:latin typeface="+mj-lt"/>
              </a:rPr>
              <a:t>”</a:t>
            </a:r>
          </a:p>
          <a:p>
            <a:r>
              <a:rPr lang="en-US" dirty="0" smtClean="0">
                <a:latin typeface="+mj-lt"/>
              </a:rPr>
              <a:t>Only correct typos that cause factual errors.</a:t>
            </a:r>
            <a:endParaRPr lang="en-US" dirty="0">
              <a:latin typeface="+mj-lt"/>
            </a:endParaRPr>
          </a:p>
          <a:p>
            <a:pPr lvl="0"/>
            <a:endParaRPr lang="en-US" dirty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480E7-4E15-2D40-910B-12ACCD53325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520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Editing Your Own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1"/>
            <a:ext cx="9601196" cy="3772617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First review headlines</a:t>
            </a:r>
            <a:r>
              <a:rPr lang="en-US" dirty="0"/>
              <a:t>, </a:t>
            </a:r>
            <a:r>
              <a:rPr lang="en-US" dirty="0" smtClean="0"/>
              <a:t>cut lines, </a:t>
            </a:r>
            <a:r>
              <a:rPr lang="en-US" dirty="0"/>
              <a:t>teasers and any numbers that stand </a:t>
            </a:r>
            <a:r>
              <a:rPr lang="en-US" dirty="0" smtClean="0"/>
              <a:t>out.</a:t>
            </a:r>
          </a:p>
          <a:p>
            <a:pPr fontAlgn="base"/>
            <a:r>
              <a:rPr lang="en-US" dirty="0"/>
              <a:t>Step away from your work, then come back to it.</a:t>
            </a:r>
          </a:p>
          <a:p>
            <a:r>
              <a:rPr lang="en-US" dirty="0" smtClean="0"/>
              <a:t>Try to read your piece objectively.</a:t>
            </a:r>
          </a:p>
          <a:p>
            <a:pPr lvl="1" fontAlgn="base"/>
            <a:r>
              <a:rPr lang="en-US" dirty="0"/>
              <a:t>Read it aloud. </a:t>
            </a:r>
            <a:endParaRPr lang="en-US" dirty="0" smtClean="0"/>
          </a:p>
          <a:p>
            <a:pPr lvl="2" fontAlgn="base"/>
            <a:r>
              <a:rPr lang="en-US" dirty="0" smtClean="0"/>
              <a:t>This </a:t>
            </a:r>
            <a:r>
              <a:rPr lang="en-US" dirty="0"/>
              <a:t>forces you to process it differently from the way you processed it in your head.</a:t>
            </a:r>
          </a:p>
          <a:p>
            <a:pPr lvl="1" fontAlgn="base"/>
            <a:r>
              <a:rPr lang="en-US" dirty="0"/>
              <a:t>Change the font</a:t>
            </a:r>
            <a:r>
              <a:rPr lang="en-US" dirty="0" smtClean="0"/>
              <a:t>.</a:t>
            </a:r>
            <a:endParaRPr lang="en-US" dirty="0"/>
          </a:p>
          <a:p>
            <a:pPr lvl="1" fontAlgn="base"/>
            <a:r>
              <a:rPr lang="en-US" dirty="0"/>
              <a:t>Blow up the font. </a:t>
            </a:r>
          </a:p>
          <a:p>
            <a:pPr lvl="2" fontAlgn="base"/>
            <a:r>
              <a:rPr lang="en-US" dirty="0" smtClean="0"/>
              <a:t>This </a:t>
            </a:r>
            <a:r>
              <a:rPr lang="en-US" dirty="0"/>
              <a:t>helps you physically slow down when you read it.</a:t>
            </a:r>
          </a:p>
          <a:p>
            <a:pPr fontAlgn="base"/>
            <a:r>
              <a:rPr lang="en-US" dirty="0" smtClean="0"/>
              <a:t>Get </a:t>
            </a:r>
            <a:r>
              <a:rPr lang="en-US" dirty="0"/>
              <a:t>someone, anyone, to read your article.</a:t>
            </a:r>
          </a:p>
        </p:txBody>
      </p:sp>
    </p:spTree>
    <p:extLst>
      <p:ext uri="{BB962C8B-B14F-4D97-AF65-F5344CB8AC3E}">
        <p14:creationId xmlns:p14="http://schemas.microsoft.com/office/powerpoint/2010/main" val="20902354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15" name="Picture 14"/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6" name="Rectangle 15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/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cxnSp>
        <p:nvCxnSpPr>
          <p:cNvPr id="20" name="Straight Connector 19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95401" y="2400639"/>
            <a:ext cx="366005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9505" y="982131"/>
            <a:ext cx="4187792" cy="4893735"/>
          </a:xfrm>
          <a:prstGeom prst="rect">
            <a:avLst/>
          </a:prstGeom>
          <a:ln w="57150" cmpd="thickThin">
            <a:solidFill>
              <a:srgbClr val="7F7F7F"/>
            </a:solidFill>
            <a:miter lim="800000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3660056" cy="1325373"/>
          </a:xfrm>
        </p:spPr>
        <p:txBody>
          <a:bodyPr anchor="b">
            <a:normAutofit/>
          </a:bodyPr>
          <a:lstStyle/>
          <a:p>
            <a:r>
              <a:rPr lang="en-US" sz="2800" dirty="0">
                <a:solidFill>
                  <a:srgbClr val="262626"/>
                </a:solidFill>
              </a:rPr>
              <a:t>Copy Editing Marks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295401" y="2493774"/>
            <a:ext cx="3660057" cy="3382094"/>
          </a:xfrm>
        </p:spPr>
        <p:txBody>
          <a:bodyPr>
            <a:normAutofit/>
          </a:bodyPr>
          <a:lstStyle/>
          <a:p>
            <a:pPr algn="ctr"/>
            <a:r>
              <a:rPr lang="en-US" sz="1600" dirty="0" smtClean="0">
                <a:solidFill>
                  <a:srgbClr val="262626"/>
                </a:solidFill>
              </a:rPr>
              <a:t>AP Style Editing</a:t>
            </a:r>
          </a:p>
          <a:p>
            <a:pPr algn="ctr"/>
            <a:r>
              <a:rPr lang="en-US" sz="1600" dirty="0" smtClean="0">
                <a:solidFill>
                  <a:srgbClr val="262626"/>
                </a:solidFill>
              </a:rPr>
              <a:t>See back of AP Stylebook or handout</a:t>
            </a:r>
            <a:endParaRPr lang="en-US" sz="1600" dirty="0">
              <a:solidFill>
                <a:srgbClr val="2626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3830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look for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1"/>
            <a:ext cx="9601196" cy="377261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Easy to tell that he story was an interview.</a:t>
            </a:r>
          </a:p>
          <a:p>
            <a:pPr lvl="1"/>
            <a:r>
              <a:rPr lang="en-US" dirty="0" smtClean="0"/>
              <a:t>Focus more on the story inside the interview.</a:t>
            </a:r>
          </a:p>
          <a:p>
            <a:r>
              <a:rPr lang="en-US" dirty="0" smtClean="0"/>
              <a:t>AP style punctuation</a:t>
            </a:r>
          </a:p>
          <a:p>
            <a:r>
              <a:rPr lang="en-US" dirty="0" smtClean="0"/>
              <a:t>Keep paragraphs short</a:t>
            </a:r>
          </a:p>
          <a:p>
            <a:pPr lvl="1"/>
            <a:r>
              <a:rPr lang="en-US" dirty="0" smtClean="0"/>
              <a:t>This isn’t </a:t>
            </a:r>
            <a:r>
              <a:rPr lang="en-US" dirty="0"/>
              <a:t>a</a:t>
            </a:r>
            <a:r>
              <a:rPr lang="en-US" dirty="0" smtClean="0"/>
              <a:t>n </a:t>
            </a:r>
            <a:r>
              <a:rPr lang="en-US" dirty="0"/>
              <a:t>E</a:t>
            </a:r>
            <a:r>
              <a:rPr lang="en-US" dirty="0" smtClean="0"/>
              <a:t>nglish paper</a:t>
            </a:r>
          </a:p>
          <a:p>
            <a:r>
              <a:rPr lang="en-US" dirty="0" smtClean="0"/>
              <a:t>Typos</a:t>
            </a:r>
          </a:p>
          <a:p>
            <a:r>
              <a:rPr lang="en-US" dirty="0" smtClean="0"/>
              <a:t>AP style numbers</a:t>
            </a:r>
          </a:p>
          <a:p>
            <a:pPr lvl="1"/>
            <a:r>
              <a:rPr lang="en-US" dirty="0" smtClean="0"/>
              <a:t>Dates and ages</a:t>
            </a:r>
          </a:p>
        </p:txBody>
      </p:sp>
    </p:spTree>
    <p:extLst>
      <p:ext uri="{BB962C8B-B14F-4D97-AF65-F5344CB8AC3E}">
        <p14:creationId xmlns:p14="http://schemas.microsoft.com/office/powerpoint/2010/main" val="7157238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Editing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Remember, you are editing the piece, not the person.</a:t>
            </a:r>
          </a:p>
          <a:p>
            <a:pPr lvl="1"/>
            <a:r>
              <a:rPr lang="en-US" dirty="0" smtClean="0"/>
              <a:t>Don’t be shy or scared to offer suggestions and make corrections.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There is something wrong with every article.</a:t>
            </a:r>
          </a:p>
          <a:p>
            <a:pPr lvl="1"/>
            <a:r>
              <a:rPr lang="en-US" dirty="0" smtClean="0"/>
              <a:t>Do not just say, “This looks great!”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Talk to each other during the editing process.</a:t>
            </a:r>
          </a:p>
          <a:p>
            <a:pPr lvl="1"/>
            <a:r>
              <a:rPr lang="en-US" dirty="0" smtClean="0"/>
              <a:t>Ask clarifying questions.</a:t>
            </a:r>
          </a:p>
          <a:p>
            <a:pPr lvl="1"/>
            <a:r>
              <a:rPr lang="en-US" dirty="0" smtClean="0"/>
              <a:t>Engage the writer in the process.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24333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Editing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4.   Edit for AP Style</a:t>
            </a:r>
          </a:p>
          <a:p>
            <a:pPr lvl="1" defTabSz="914400"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en-US" dirty="0" smtClean="0"/>
              <a:t>Edit grammar, punctuation, spelling.</a:t>
            </a:r>
          </a:p>
          <a:p>
            <a:pPr lvl="1" defTabSz="914400"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en-US" dirty="0" smtClean="0"/>
              <a:t>Make sure you are using AP style rules.</a:t>
            </a:r>
          </a:p>
          <a:p>
            <a:pPr lvl="1" defTabSz="914400"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en-US" dirty="0" smtClean="0"/>
              <a:t>AP style ages (three-year-old vs. 3-year old, etc.)</a:t>
            </a:r>
          </a:p>
          <a:p>
            <a:pPr lvl="1" defTabSz="914400"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en-US" dirty="0" smtClean="0"/>
              <a:t>Oxford comma</a:t>
            </a:r>
          </a:p>
          <a:p>
            <a:pPr marL="457200" indent="-457200" defTabSz="914400">
              <a:spcBef>
                <a:spcPts val="0"/>
              </a:spcBef>
              <a:spcAft>
                <a:spcPts val="0"/>
              </a:spcAft>
              <a:buClrTx/>
              <a:buSzTx/>
              <a:buAutoNum type="arabicPeriod" startAt="5"/>
            </a:pPr>
            <a:r>
              <a:rPr lang="en-US" dirty="0" smtClean="0"/>
              <a:t>Edit Content</a:t>
            </a:r>
          </a:p>
          <a:p>
            <a:pPr lvl="1" defTabSz="914400"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en-US" dirty="0" smtClean="0"/>
              <a:t>Passive voice vs. Active voice</a:t>
            </a:r>
          </a:p>
          <a:p>
            <a:pPr lvl="1" defTabSz="914400"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en-US" dirty="0" smtClean="0"/>
              <a:t>Does the story flow?</a:t>
            </a:r>
          </a:p>
          <a:p>
            <a:pPr lvl="1" defTabSz="914400"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en-US" dirty="0" smtClean="0"/>
              <a:t>Are the paragraphs too long?</a:t>
            </a:r>
          </a:p>
          <a:p>
            <a:pPr lvl="1" defTabSz="914400"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en-US" dirty="0" smtClean="0"/>
              <a:t>Are quotes standing on their own or hidden in a paragraph?</a:t>
            </a:r>
          </a:p>
          <a:p>
            <a:pPr lvl="1" defTabSz="914400"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en-US" dirty="0" smtClean="0"/>
          </a:p>
          <a:p>
            <a:pPr marL="457200" indent="-457200" defTabSz="914400">
              <a:spcBef>
                <a:spcPts val="0"/>
              </a:spcBef>
              <a:spcAft>
                <a:spcPts val="0"/>
              </a:spcAft>
              <a:buClrTx/>
              <a:buSzTx/>
              <a:buAutoNum type="arabicPeriod" startAt="5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927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135</TotalTime>
  <Words>1067</Words>
  <Application>Microsoft Office PowerPoint</Application>
  <PresentationFormat>Widescreen</PresentationFormat>
  <Paragraphs>150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Arial Rounded MT Bold</vt:lpstr>
      <vt:lpstr>Calibri</vt:lpstr>
      <vt:lpstr>Garamond</vt:lpstr>
      <vt:lpstr>Wingdings</vt:lpstr>
      <vt:lpstr>Organic</vt:lpstr>
      <vt:lpstr>Intro to Editing</vt:lpstr>
      <vt:lpstr>Copy Editing</vt:lpstr>
      <vt:lpstr>Working with writers</vt:lpstr>
      <vt:lpstr>Editing for context</vt:lpstr>
      <vt:lpstr>Voices and sources</vt:lpstr>
      <vt:lpstr>Voices and sources</vt:lpstr>
      <vt:lpstr>Voices and sources</vt:lpstr>
      <vt:lpstr>Editing for structure</vt:lpstr>
      <vt:lpstr>Lead</vt:lpstr>
      <vt:lpstr>The rest of the story</vt:lpstr>
      <vt:lpstr>Tone and style</vt:lpstr>
      <vt:lpstr>Details</vt:lpstr>
      <vt:lpstr>Proof-reading</vt:lpstr>
      <vt:lpstr>Online Corrections</vt:lpstr>
      <vt:lpstr>PowerPoint Presentation</vt:lpstr>
      <vt:lpstr>Print Corrections</vt:lpstr>
      <vt:lpstr>Editing Your Own Work</vt:lpstr>
      <vt:lpstr>Copy Editing Marks</vt:lpstr>
      <vt:lpstr>What to look for</vt:lpstr>
      <vt:lpstr>Editing Review</vt:lpstr>
      <vt:lpstr>Editing Review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Editing</dc:title>
  <dc:creator>Hayden Coombs</dc:creator>
  <cp:lastModifiedBy>Hayden Coombs</cp:lastModifiedBy>
  <cp:revision>11</cp:revision>
  <dcterms:created xsi:type="dcterms:W3CDTF">2017-03-01T02:33:43Z</dcterms:created>
  <dcterms:modified xsi:type="dcterms:W3CDTF">2017-10-11T18:48:08Z</dcterms:modified>
</cp:coreProperties>
</file>