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256" r:id="rId2"/>
    <p:sldId id="278" r:id="rId3"/>
    <p:sldId id="288" r:id="rId4"/>
    <p:sldId id="289" r:id="rId5"/>
    <p:sldId id="287" r:id="rId6"/>
    <p:sldId id="303" r:id="rId7"/>
    <p:sldId id="284" r:id="rId8"/>
    <p:sldId id="283" r:id="rId9"/>
    <p:sldId id="311" r:id="rId10"/>
    <p:sldId id="309" r:id="rId11"/>
    <p:sldId id="308" r:id="rId12"/>
    <p:sldId id="306" r:id="rId13"/>
    <p:sldId id="291" r:id="rId14"/>
    <p:sldId id="299" r:id="rId15"/>
    <p:sldId id="301" r:id="rId16"/>
    <p:sldId id="300" r:id="rId17"/>
    <p:sldId id="312" r:id="rId18"/>
    <p:sldId id="298" r:id="rId19"/>
    <p:sldId id="310" r:id="rId20"/>
    <p:sldId id="297" r:id="rId21"/>
    <p:sldId id="296" r:id="rId22"/>
  </p:sldIdLst>
  <p:sldSz cx="9144000" cy="6858000" type="screen4x3"/>
  <p:notesSz cx="6858000" cy="9144000"/>
  <p:custShowLst>
    <p:custShow name="Custom Show 1" id="0">
      <p:sldLst>
        <p:sld r:id="rId2"/>
        <p:sld r:id="rId3"/>
      </p:sldLst>
    </p:custShow>
  </p:custShowLst>
  <p:defaultTextStyle>
    <a:defPPr>
      <a:defRPr lang="en-US"/>
    </a:defPPr>
    <a:lvl1pPr algn="l" defTabSz="457200" rtl="0" eaLnBrk="0" fontAlgn="base" hangingPunct="0">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Book Antiqua" panose="0204060205030503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Book Antiqua" panose="0204060205030503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Book Antiqua" panose="0204060205030503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Book Antiqua" panose="0204060205030503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FD62E"/>
    <a:srgbClr val="F28B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585"/>
  </p:normalViewPr>
  <p:slideViewPr>
    <p:cSldViewPr snapToGrid="0" snapToObjects="1">
      <p:cViewPr varScale="1">
        <p:scale>
          <a:sx n="110" d="100"/>
          <a:sy n="110" d="100"/>
        </p:scale>
        <p:origin x="1680"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n-US" altLang="en-US"/>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6CB236B9-78FD-4335-8C75-D3F0CBCC3619}" type="datetimeFigureOut">
              <a:rPr lang="en-US" altLang="en-US"/>
              <a:pPr/>
              <a:t>11/5/19</a:t>
            </a:fld>
            <a:endParaRPr lang="en-US"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A5A1E519-EF14-4C32-8FCD-79EE92324D93}"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anose="020F0502020204030204" pitchFamily="34" charset="0"/>
              </a:defRPr>
            </a:lvl1pPr>
          </a:lstStyle>
          <a:p>
            <a:endParaRPr lang="en-US" alt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fld id="{9F2CD251-A46B-4955-8974-026A7CBA5291}" type="datetimeFigureOut">
              <a:rPr lang="en-US" altLang="en-US"/>
              <a:pPr/>
              <a:t>11/5/19</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anose="020F0502020204030204" pitchFamily="34" charset="0"/>
              </a:defRPr>
            </a:lvl1pPr>
          </a:lstStyle>
          <a:p>
            <a:endParaRPr lang="en-US"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1705C1F7-C64C-4D21-B9E7-A5AD8ACA8A8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latin typeface="Arial" panose="020B0604020202020204" pitchFamily="34" charset="0"/>
              </a:rPr>
              <a:t>Rationale:  </a:t>
            </a:r>
            <a:r>
              <a:rPr lang="en-US" altLang="en-US">
                <a:latin typeface="Arial" panose="020B0604020202020204" pitchFamily="34" charset="0"/>
              </a:rPr>
              <a:t>Welcome to </a:t>
            </a:r>
            <a:r>
              <a:rPr lang="ja-JP" altLang="en-US">
                <a:latin typeface="Arial" panose="020B0604020202020204" pitchFamily="34" charset="0"/>
              </a:rPr>
              <a:t>“</a:t>
            </a:r>
            <a:r>
              <a:rPr lang="en-US" altLang="ja-JP">
                <a:latin typeface="Arial" panose="020B0604020202020204" pitchFamily="34" charset="0"/>
              </a:rPr>
              <a:t>Résumés.</a:t>
            </a:r>
            <a:r>
              <a:rPr lang="ja-JP" altLang="en-US">
                <a:latin typeface="Arial" panose="020B0604020202020204" pitchFamily="34" charset="0"/>
              </a:rPr>
              <a:t>”</a:t>
            </a:r>
            <a:r>
              <a:rPr lang="en-US" altLang="ja-JP">
                <a:latin typeface="Arial" panose="020B0604020202020204" pitchFamily="34" charset="0"/>
              </a:rPr>
              <a:t>  This presentation is designed to help students with their résumés (also spelled </a:t>
            </a:r>
            <a:r>
              <a:rPr lang="en-US" altLang="en-US">
                <a:latin typeface="Arial" panose="020B0604020202020204" pitchFamily="34" charset="0"/>
              </a:rPr>
              <a:t>“</a:t>
            </a:r>
            <a:r>
              <a:rPr lang="en-US" altLang="ja-JP">
                <a:latin typeface="Arial" panose="020B0604020202020204" pitchFamily="34" charset="0"/>
              </a:rPr>
              <a:t>resumes</a:t>
            </a:r>
            <a:r>
              <a:rPr lang="en-US" altLang="en-US">
                <a:latin typeface="Arial" panose="020B0604020202020204" pitchFamily="34" charset="0"/>
              </a:rPr>
              <a:t>”</a:t>
            </a:r>
            <a:r>
              <a:rPr lang="en-US" altLang="ja-JP">
                <a:latin typeface="Arial" panose="020B0604020202020204" pitchFamily="34" charset="0"/>
              </a:rPr>
              <a:t>).  </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b="1">
                <a:latin typeface="Arial" panose="020B0604020202020204" pitchFamily="34" charset="0"/>
              </a:rPr>
              <a:t>Directions:  </a:t>
            </a:r>
            <a:r>
              <a:rPr lang="en-US" altLang="en-US">
                <a:latin typeface="Arial" panose="020B0604020202020204" pitchFamily="34" charset="0"/>
              </a:rPr>
              <a:t>Each slide is activated by a single mouse click, unless otherwise noted in bold at the bottom of each notes page.</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b="1">
                <a:latin typeface="Arial" panose="020B0604020202020204" pitchFamily="34" charset="0"/>
              </a:rPr>
              <a:t>Writers and Designers:</a:t>
            </a:r>
            <a:r>
              <a:rPr lang="en-US" altLang="en-US">
                <a:latin typeface="Arial" panose="020B0604020202020204" pitchFamily="34" charset="0"/>
              </a:rPr>
              <a:t>  Stacy Lolkus and Allen Brizee, 2007.</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a:t>Design Contributor and Revising Author: Veronika Maliborska, 2014</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a:latin typeface="Arial" panose="020B0604020202020204" pitchFamily="34" charset="0"/>
              </a:rPr>
              <a:t>Developed with resources courtesy of the Purdue University Writing Lab.</a:t>
            </a:r>
          </a:p>
          <a:p>
            <a:pPr eaLnBrk="1" hangingPunct="1">
              <a:spcBef>
                <a:spcPct val="0"/>
              </a:spcBef>
            </a:pPr>
            <a:endParaRPr lang="en-US" altLang="en-US" b="1">
              <a:latin typeface="Arial" panose="020B0604020202020204" pitchFamily="34" charset="0"/>
            </a:endParaRPr>
          </a:p>
          <a:p>
            <a:pPr eaLnBrk="1" hangingPunct="1">
              <a:spcBef>
                <a:spcPct val="0"/>
              </a:spcBef>
            </a:pPr>
            <a:endParaRPr lang="en-US" altLang="en-US"/>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3B88C856-1A8B-4BB9-9205-0DA38EB09B22}" type="slidenum">
              <a:rPr lang="en-US" altLang="en-US">
                <a:latin typeface="Calibri" panose="020F0502020204030204" pitchFamily="34" charset="0"/>
              </a:rPr>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This slide shows the contents of this PowerPoint presentation.</a:t>
            </a:r>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306B3CED-9165-491A-A766-B6CD7AF150A2}" type="slidenum">
              <a:rPr lang="en-US" altLang="en-US">
                <a:latin typeface="Calibri" panose="020F0502020204030204" pitchFamily="34" charset="0"/>
              </a:rPr>
              <a:pPr/>
              <a:t>2</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Definition of a resume</a:t>
            </a:r>
          </a:p>
        </p:txBody>
      </p:sp>
      <p:sp>
        <p:nvSpPr>
          <p:cNvPr id="194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BFF39124-B9A5-4E7E-8ED4-92E35836D8B8}" type="slidenum">
              <a:rPr lang="en-US" altLang="en-US">
                <a:latin typeface="Calibri" panose="020F0502020204030204" pitchFamily="34" charset="0"/>
              </a:rPr>
              <a:pPr/>
              <a:t>3</a:t>
            </a:fld>
            <a:endParaRPr lang="en-US"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-An employer only has about 10-15 seconds to look at your resume!  Sometimes a good exercise is to have someone else study your resume for 10 seconds and then repeat back what he or she remembers.  </a:t>
            </a:r>
          </a:p>
          <a:p>
            <a:pPr eaLnBrk="1" hangingPunct="1">
              <a:spcBef>
                <a:spcPct val="0"/>
              </a:spcBef>
            </a:pPr>
            <a:r>
              <a:rPr lang="en-US" altLang="en-US"/>
              <a:t>-Be as concise as possible in stating information in each section of your resume.  If you have had a couple jobs or are a grad student, then your resume can be two pages, but until then, keep it at one</a:t>
            </a:r>
          </a:p>
          <a:p>
            <a:pPr eaLnBrk="1" hangingPunct="1">
              <a:spcBef>
                <a:spcPct val="0"/>
              </a:spcBef>
            </a:pPr>
            <a:r>
              <a:rPr lang="en-US" altLang="en-US"/>
              <a:t>-No funky colors</a:t>
            </a:r>
          </a:p>
          <a:p>
            <a:pPr eaLnBrk="1" hangingPunct="1">
              <a:spcBef>
                <a:spcPct val="0"/>
              </a:spcBef>
            </a:pPr>
            <a:endParaRPr lang="en-US" altLang="en-US"/>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725DD5DF-F308-4EDC-B2C5-D441A6AA9B8E}" type="slidenum">
              <a:rPr lang="en-US" altLang="en-US">
                <a:latin typeface="Calibri" panose="020F0502020204030204" pitchFamily="34" charset="0"/>
              </a:rPr>
              <a:pPr/>
              <a:t>4</a:t>
            </a:fld>
            <a:endParaRPr lang="en-US"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latin typeface="Arial" panose="020B0604020202020204" pitchFamily="34" charset="0"/>
              </a:rPr>
              <a:t>Key Concept:  </a:t>
            </a:r>
            <a:r>
              <a:rPr lang="en-US" altLang="en-US">
                <a:latin typeface="Arial" panose="020B0604020202020204" pitchFamily="34" charset="0"/>
              </a:rPr>
              <a:t>Doing preliminary research helps a writer to tailor their resume for the job they are applying for, and writers should do as much preliminary research as possible about the companies to which they are writing and the jobs for which they are applying.  Applicants should conduct research whenever possible, especially for top choices.</a:t>
            </a:r>
          </a:p>
          <a:p>
            <a:pPr eaLnBrk="1" hangingPunct="1">
              <a:spcBef>
                <a:spcPct val="0"/>
              </a:spcBef>
            </a:pPr>
            <a:r>
              <a:rPr lang="en-US" altLang="en-US">
                <a:latin typeface="Arial" panose="020B0604020202020204" pitchFamily="34" charset="0"/>
              </a:rPr>
              <a:t>Job applicants should look at the vocabulary of job ads, especially the vocabulary of the ad to which they are responding.  There are many job bank sites on the World Wide Web and browsing through some of the postings at these sites will help applicants understand how to discuss their experiences and skills on their resume.  </a:t>
            </a:r>
          </a:p>
          <a:p>
            <a:pPr eaLnBrk="1" hangingPunct="1">
              <a:spcBef>
                <a:spcPct val="0"/>
              </a:spcBef>
            </a:pPr>
            <a:endParaRPr lang="en-US" altLang="en-US">
              <a:latin typeface="Arial" panose="020B0604020202020204" pitchFamily="34" charset="0"/>
            </a:endParaRPr>
          </a:p>
          <a:p>
            <a:pPr eaLnBrk="1" hangingPunct="1">
              <a:spcBef>
                <a:spcPct val="0"/>
              </a:spcBef>
            </a:pPr>
            <a:endParaRPr lang="en-US" altLang="en-US"/>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F9DE992D-09B6-4F9C-AAAD-DE097337EF58}" type="slidenum">
              <a:rPr lang="en-US" altLang="en-US">
                <a:latin typeface="Calibri" panose="020F0502020204030204" pitchFamily="34" charset="0"/>
              </a:rPr>
              <a:pPr/>
              <a:t>5</a:t>
            </a:fld>
            <a:endParaRPr lang="en-US"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sample resume can be found here: https://owl.english.purdue.edu/owl/resource/927/03/</a:t>
            </a: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838359DD-C18C-46D1-A5D6-97D9E6C3966C}" type="slidenum">
              <a:rPr lang="en-US" altLang="en-US">
                <a:latin typeface="Calibri" panose="020F0502020204030204" pitchFamily="34" charset="0"/>
              </a:rPr>
              <a:pPr/>
              <a:t>6</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latin typeface="Arial" panose="020B0604020202020204" pitchFamily="34" charset="0"/>
              </a:rPr>
              <a:t>Key Concept:  </a:t>
            </a:r>
            <a:r>
              <a:rPr lang="en-US" altLang="en-US">
                <a:latin typeface="Arial" panose="020B0604020202020204" pitchFamily="34" charset="0"/>
              </a:rPr>
              <a:t>It is very important that employers be able to reach the applicant at the address(es) and phone number(s) listed in the heading.  If applicants are going through a time of transition and will be moving, they should make it clear on the resume where they will be on any given day.  During transitional times, it is a good idea to include a permanent address where someone will always know the applicant</a:t>
            </a:r>
            <a:r>
              <a:rPr lang="ja-JP" altLang="en-US">
                <a:latin typeface="Arial" panose="020B0604020202020204" pitchFamily="34" charset="0"/>
              </a:rPr>
              <a:t>’</a:t>
            </a:r>
            <a:r>
              <a:rPr lang="en-US" altLang="ja-JP">
                <a:latin typeface="Arial" panose="020B0604020202020204" pitchFamily="34" charset="0"/>
              </a:rPr>
              <a:t>s whereabouts and can locate them.</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a:latin typeface="Arial" panose="020B0604020202020204" pitchFamily="34" charset="0"/>
              </a:rPr>
              <a:t>-Not always necessary to have both addresses, especially if you won</a:t>
            </a:r>
            <a:r>
              <a:rPr lang="ja-JP" altLang="en-US">
                <a:latin typeface="Arial" panose="020B0604020202020204" pitchFamily="34" charset="0"/>
              </a:rPr>
              <a:t>’</a:t>
            </a:r>
            <a:r>
              <a:rPr lang="en-US" altLang="ja-JP">
                <a:latin typeface="Arial" panose="020B0604020202020204" pitchFamily="34" charset="0"/>
              </a:rPr>
              <a:t>t be getting the mail there for a long time or have no way of finding out if you have received anything</a:t>
            </a:r>
          </a:p>
          <a:p>
            <a:pPr eaLnBrk="1" hangingPunct="1">
              <a:spcBef>
                <a:spcPct val="0"/>
              </a:spcBef>
            </a:pPr>
            <a:r>
              <a:rPr lang="en-US" altLang="en-US">
                <a:latin typeface="Arial" panose="020B0604020202020204" pitchFamily="34" charset="0"/>
              </a:rPr>
              <a:t>-Don</a:t>
            </a:r>
            <a:r>
              <a:rPr lang="ja-JP" altLang="en-US">
                <a:latin typeface="Arial" panose="020B0604020202020204" pitchFamily="34" charset="0"/>
              </a:rPr>
              <a:t>’</a:t>
            </a:r>
            <a:r>
              <a:rPr lang="en-US" altLang="ja-JP">
                <a:latin typeface="Arial" panose="020B0604020202020204" pitchFamily="34" charset="0"/>
              </a:rPr>
              <a:t>t use a nickname</a:t>
            </a:r>
          </a:p>
          <a:p>
            <a:pPr eaLnBrk="1" hangingPunct="1">
              <a:spcBef>
                <a:spcPct val="0"/>
              </a:spcBef>
            </a:pPr>
            <a:r>
              <a:rPr lang="en-US" altLang="en-US">
                <a:latin typeface="Arial" panose="020B0604020202020204" pitchFamily="34" charset="0"/>
              </a:rPr>
              <a:t>-Email is especially important because many employers contact students through email</a:t>
            </a:r>
          </a:p>
          <a:p>
            <a:pPr eaLnBrk="1" hangingPunct="1">
              <a:spcBef>
                <a:spcPct val="0"/>
              </a:spcBef>
            </a:pPr>
            <a:r>
              <a:rPr lang="en-US" altLang="en-US">
                <a:latin typeface="Arial" panose="020B0604020202020204" pitchFamily="34" charset="0"/>
              </a:rPr>
              <a:t>-Remember that any number you give out has the possibility of being called, change voice mails to be more professional or warn roommates of possible calls</a:t>
            </a:r>
          </a:p>
          <a:p>
            <a:pPr eaLnBrk="1" hangingPunct="1">
              <a:spcBef>
                <a:spcPct val="0"/>
              </a:spcBef>
            </a:pPr>
            <a:endParaRPr lang="en-US" altLang="en-US">
              <a:latin typeface="Arial" panose="020B0604020202020204" pitchFamily="34" charset="0"/>
            </a:endParaRPr>
          </a:p>
          <a:p>
            <a:pPr eaLnBrk="1" hangingPunct="1">
              <a:spcBef>
                <a:spcPct val="0"/>
              </a:spcBef>
            </a:pPr>
            <a:endParaRPr lang="en-US" altLang="en-US"/>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88C199E2-8332-48B1-8061-4EB86559BE8F}" type="slidenum">
              <a:rPr lang="en-US" altLang="en-US">
                <a:latin typeface="Calibri" panose="020F0502020204030204" pitchFamily="34" charset="0"/>
              </a:rPr>
              <a:pPr/>
              <a:t>7</a:t>
            </a:fld>
            <a:endParaRPr lang="en-US"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t>Key Concept:  </a:t>
            </a:r>
            <a:r>
              <a:rPr lang="en-US" altLang="en-US"/>
              <a:t>This is just one example of a contact information section that is very common for Management students.  The contact information section can be different depending what the student wants to put on it.  </a:t>
            </a:r>
          </a:p>
          <a:p>
            <a:pPr eaLnBrk="1" hangingPunct="1">
              <a:spcBef>
                <a:spcPct val="0"/>
              </a:spcBef>
            </a:pPr>
            <a:endParaRPr lang="en-US" altLang="en-US"/>
          </a:p>
          <a:p>
            <a:pPr eaLnBrk="1" hangingPunct="1">
              <a:spcBef>
                <a:spcPct val="0"/>
              </a:spcBef>
            </a:pPr>
            <a:r>
              <a:rPr lang="en-US" altLang="en-US"/>
              <a:t>The example above has both a campus address and a permanent address.  The student must decide if he or she wants to include both or just one address.  </a:t>
            </a:r>
          </a:p>
          <a:p>
            <a:pPr eaLnBrk="1" hangingPunct="1">
              <a:spcBef>
                <a:spcPct val="0"/>
              </a:spcBef>
            </a:pPr>
            <a:endParaRPr lang="en-US" altLang="en-US"/>
          </a:p>
          <a:p>
            <a:pPr eaLnBrk="1" hangingPunct="1">
              <a:spcBef>
                <a:spcPct val="0"/>
              </a:spcBef>
            </a:pPr>
            <a:endParaRPr lang="en-US" altLang="en-US"/>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8116BDA0-59FD-4AEC-BD65-2FA669D82970}" type="slidenum">
              <a:rPr lang="en-US" altLang="en-US">
                <a:latin typeface="Calibri" panose="020F0502020204030204" pitchFamily="34" charset="0"/>
              </a:rPr>
              <a:pPr/>
              <a:t>8</a:t>
            </a:fld>
            <a:endParaRPr lang="en-US"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dirty="0">
                <a:latin typeface="Arial" panose="020B0604020202020204" pitchFamily="34" charset="0"/>
              </a:rPr>
              <a:t>Key Concept: </a:t>
            </a:r>
            <a:r>
              <a:rPr lang="en-US" altLang="en-US" dirty="0">
                <a:latin typeface="Arial" panose="020B0604020202020204" pitchFamily="34" charset="0"/>
              </a:rPr>
              <a:t>The facilitator should emphasize that the objective statement is sometimes considered the hardest part of the resume.  Different people have different ideas about what objective statement approach is appropriate to use.  Some recruiters say that objective statements are useless and if the student has an objective statement at all, it should be brief and to the point.  </a:t>
            </a:r>
          </a:p>
          <a:p>
            <a:pPr eaLnBrk="1" hangingPunct="1">
              <a:spcBef>
                <a:spcPct val="0"/>
              </a:spcBef>
            </a:pPr>
            <a:endParaRPr lang="en-US" altLang="en-US" dirty="0">
              <a:latin typeface="Arial" panose="020B0604020202020204" pitchFamily="34" charset="0"/>
            </a:endParaRPr>
          </a:p>
          <a:p>
            <a:pPr eaLnBrk="1" hangingPunct="1">
              <a:spcBef>
                <a:spcPct val="0"/>
              </a:spcBef>
            </a:pPr>
            <a:r>
              <a:rPr lang="en-US" altLang="en-US" dirty="0">
                <a:latin typeface="Arial" panose="020B0604020202020204" pitchFamily="34" charset="0"/>
              </a:rPr>
              <a:t>Other recruiters argue that they just scan the objective statement when they are initially considering applicants.  If it </a:t>
            </a:r>
            <a:r>
              <a:rPr lang="en-US" altLang="en-US" dirty="0" err="1">
                <a:latin typeface="Arial" panose="020B0604020202020204" pitchFamily="34" charset="0"/>
              </a:rPr>
              <a:t>doesn</a:t>
            </a:r>
            <a:r>
              <a:rPr lang="ja-JP" altLang="en-US" dirty="0">
                <a:latin typeface="Arial" panose="020B0604020202020204" pitchFamily="34" charset="0"/>
              </a:rPr>
              <a:t>’</a:t>
            </a:r>
            <a:r>
              <a:rPr lang="en-US" altLang="ja-JP" dirty="0">
                <a:latin typeface="Arial" panose="020B0604020202020204" pitchFamily="34" charset="0"/>
              </a:rPr>
              <a:t>t stand out, a student could be rejected even before the activities and work experience are taken into account.  If this is the case, objective statements should be longer and more descriptive.  </a:t>
            </a:r>
          </a:p>
          <a:p>
            <a:pPr eaLnBrk="1" hangingPunct="1">
              <a:spcBef>
                <a:spcPct val="0"/>
              </a:spcBef>
            </a:pPr>
            <a:endParaRPr lang="en-US" altLang="en-US" dirty="0">
              <a:latin typeface="Arial" panose="020B0604020202020204" pitchFamily="34" charset="0"/>
            </a:endParaRPr>
          </a:p>
          <a:p>
            <a:pPr eaLnBrk="1" hangingPunct="1">
              <a:spcBef>
                <a:spcPct val="0"/>
              </a:spcBef>
            </a:pPr>
            <a:r>
              <a:rPr lang="en-US" altLang="en-US" dirty="0">
                <a:latin typeface="Arial" panose="020B0604020202020204" pitchFamily="34" charset="0"/>
              </a:rPr>
              <a:t>You must decide which one is most appropriate!</a:t>
            </a:r>
            <a:endParaRPr lang="en-US" alt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7F26F118-75FD-4D72-B861-4967216450BF}" type="slidenum">
              <a:rPr lang="en-US" altLang="en-US">
                <a:latin typeface="Calibri" panose="020F0502020204030204" pitchFamily="34" charset="0"/>
              </a:rPr>
              <a:pPr/>
              <a:t>9</a:t>
            </a:fld>
            <a:endParaRPr lang="en-US" altLang="en-US">
              <a:latin typeface="Calibri" panose="020F0502020204030204" pitchFamily="34" charset="0"/>
            </a:endParaRPr>
          </a:p>
        </p:txBody>
      </p:sp>
    </p:spTree>
    <p:extLst>
      <p:ext uri="{BB962C8B-B14F-4D97-AF65-F5344CB8AC3E}">
        <p14:creationId xmlns:p14="http://schemas.microsoft.com/office/powerpoint/2010/main" val="957722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dirty="0">
                <a:latin typeface="Arial" panose="020B0604020202020204" pitchFamily="34" charset="0"/>
              </a:rPr>
              <a:t>Key Concept: </a:t>
            </a:r>
            <a:r>
              <a:rPr lang="en-US" altLang="en-US" dirty="0">
                <a:latin typeface="Arial" panose="020B0604020202020204" pitchFamily="34" charset="0"/>
              </a:rPr>
              <a:t>The facilitator should emphasize that the objective statement is sometimes considered the hardest part of the resume.  Different people have different ideas about what objective statement approach is appropriate to use.  Some recruiters say that objective statements are useless and if the student has an objective statement at all, it should be brief and to the point.  </a:t>
            </a:r>
          </a:p>
          <a:p>
            <a:pPr eaLnBrk="1" hangingPunct="1">
              <a:spcBef>
                <a:spcPct val="0"/>
              </a:spcBef>
            </a:pPr>
            <a:endParaRPr lang="en-US" altLang="en-US" dirty="0">
              <a:latin typeface="Arial" panose="020B0604020202020204" pitchFamily="34" charset="0"/>
            </a:endParaRPr>
          </a:p>
          <a:p>
            <a:pPr eaLnBrk="1" hangingPunct="1">
              <a:spcBef>
                <a:spcPct val="0"/>
              </a:spcBef>
            </a:pPr>
            <a:r>
              <a:rPr lang="en-US" altLang="en-US" dirty="0">
                <a:latin typeface="Arial" panose="020B0604020202020204" pitchFamily="34" charset="0"/>
              </a:rPr>
              <a:t>Other recruiters argue that they just scan the objective statement when they are initially considering applicants.  If it </a:t>
            </a:r>
            <a:r>
              <a:rPr lang="en-US" altLang="en-US" dirty="0" err="1">
                <a:latin typeface="Arial" panose="020B0604020202020204" pitchFamily="34" charset="0"/>
              </a:rPr>
              <a:t>doesn</a:t>
            </a:r>
            <a:r>
              <a:rPr lang="ja-JP" altLang="en-US" dirty="0">
                <a:latin typeface="Arial" panose="020B0604020202020204" pitchFamily="34" charset="0"/>
              </a:rPr>
              <a:t>’</a:t>
            </a:r>
            <a:r>
              <a:rPr lang="en-US" altLang="ja-JP" dirty="0">
                <a:latin typeface="Arial" panose="020B0604020202020204" pitchFamily="34" charset="0"/>
              </a:rPr>
              <a:t>t stand out, a student could be rejected even before the activities and work experience are taken into account.  If this is the case, objective statements should be longer and more descriptive.  </a:t>
            </a:r>
          </a:p>
          <a:p>
            <a:pPr eaLnBrk="1" hangingPunct="1">
              <a:spcBef>
                <a:spcPct val="0"/>
              </a:spcBef>
            </a:pPr>
            <a:endParaRPr lang="en-US" altLang="en-US" dirty="0">
              <a:latin typeface="Arial" panose="020B0604020202020204" pitchFamily="34" charset="0"/>
            </a:endParaRPr>
          </a:p>
          <a:p>
            <a:pPr eaLnBrk="1" hangingPunct="1">
              <a:spcBef>
                <a:spcPct val="0"/>
              </a:spcBef>
            </a:pPr>
            <a:r>
              <a:rPr lang="en-US" altLang="en-US" dirty="0">
                <a:latin typeface="Arial" panose="020B0604020202020204" pitchFamily="34" charset="0"/>
              </a:rPr>
              <a:t>You must decide which one is most appropriate!</a:t>
            </a:r>
            <a:endParaRPr lang="en-US" alt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7F26F118-75FD-4D72-B861-4967216450BF}" type="slidenum">
              <a:rPr lang="en-US" altLang="en-US">
                <a:latin typeface="Calibri" panose="020F0502020204030204" pitchFamily="34" charset="0"/>
              </a:rPr>
              <a:pPr/>
              <a:t>10</a:t>
            </a:fld>
            <a:endParaRPr lang="en-US" altLang="en-US">
              <a:latin typeface="Calibri" panose="020F0502020204030204" pitchFamily="34" charset="0"/>
            </a:endParaRPr>
          </a:p>
        </p:txBody>
      </p:sp>
    </p:spTree>
    <p:extLst>
      <p:ext uri="{BB962C8B-B14F-4D97-AF65-F5344CB8AC3E}">
        <p14:creationId xmlns:p14="http://schemas.microsoft.com/office/powerpoint/2010/main" val="1273295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dirty="0">
                <a:latin typeface="Arial" panose="020B0604020202020204" pitchFamily="34" charset="0"/>
              </a:rPr>
              <a:t>Key Concept: </a:t>
            </a:r>
            <a:r>
              <a:rPr lang="en-US" altLang="en-US" dirty="0">
                <a:latin typeface="Arial" panose="020B0604020202020204" pitchFamily="34" charset="0"/>
              </a:rPr>
              <a:t>The facilitator should emphasize that the objective statement is sometimes considered the hardest part of the resume.  Different people have different ideas about what objective statement approach is appropriate to use.  Some recruiters say that objective statements are useless and if the student has an objective statement at all, it should be brief and to the point.  </a:t>
            </a:r>
          </a:p>
          <a:p>
            <a:pPr eaLnBrk="1" hangingPunct="1">
              <a:spcBef>
                <a:spcPct val="0"/>
              </a:spcBef>
            </a:pPr>
            <a:endParaRPr lang="en-US" altLang="en-US" dirty="0">
              <a:latin typeface="Arial" panose="020B0604020202020204" pitchFamily="34" charset="0"/>
            </a:endParaRPr>
          </a:p>
          <a:p>
            <a:pPr eaLnBrk="1" hangingPunct="1">
              <a:spcBef>
                <a:spcPct val="0"/>
              </a:spcBef>
            </a:pPr>
            <a:r>
              <a:rPr lang="en-US" altLang="en-US" dirty="0">
                <a:latin typeface="Arial" panose="020B0604020202020204" pitchFamily="34" charset="0"/>
              </a:rPr>
              <a:t>Other recruiters argue that they just scan the objective statement when they are initially considering applicants.  If it </a:t>
            </a:r>
            <a:r>
              <a:rPr lang="en-US" altLang="en-US" dirty="0" err="1">
                <a:latin typeface="Arial" panose="020B0604020202020204" pitchFamily="34" charset="0"/>
              </a:rPr>
              <a:t>doesn</a:t>
            </a:r>
            <a:r>
              <a:rPr lang="ja-JP" altLang="en-US" dirty="0">
                <a:latin typeface="Arial" panose="020B0604020202020204" pitchFamily="34" charset="0"/>
              </a:rPr>
              <a:t>’</a:t>
            </a:r>
            <a:r>
              <a:rPr lang="en-US" altLang="ja-JP" dirty="0">
                <a:latin typeface="Arial" panose="020B0604020202020204" pitchFamily="34" charset="0"/>
              </a:rPr>
              <a:t>t stand out, a student could be rejected even before the activities and work experience are taken into account.  If this is the case, objective statements should be longer and more descriptive.  </a:t>
            </a:r>
          </a:p>
          <a:p>
            <a:pPr eaLnBrk="1" hangingPunct="1">
              <a:spcBef>
                <a:spcPct val="0"/>
              </a:spcBef>
            </a:pPr>
            <a:endParaRPr lang="en-US" altLang="en-US" dirty="0">
              <a:latin typeface="Arial" panose="020B0604020202020204" pitchFamily="34" charset="0"/>
            </a:endParaRPr>
          </a:p>
          <a:p>
            <a:pPr eaLnBrk="1" hangingPunct="1">
              <a:spcBef>
                <a:spcPct val="0"/>
              </a:spcBef>
            </a:pPr>
            <a:r>
              <a:rPr lang="en-US" altLang="en-US" dirty="0">
                <a:latin typeface="Arial" panose="020B0604020202020204" pitchFamily="34" charset="0"/>
              </a:rPr>
              <a:t>You must decide which one is most appropriate!</a:t>
            </a:r>
            <a:endParaRPr lang="en-US" alt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7F26F118-75FD-4D72-B861-4967216450BF}" type="slidenum">
              <a:rPr lang="en-US" altLang="en-US">
                <a:latin typeface="Calibri" panose="020F0502020204030204" pitchFamily="34" charset="0"/>
              </a:rPr>
              <a:pPr/>
              <a:t>11</a:t>
            </a:fld>
            <a:endParaRPr lang="en-US" altLang="en-US">
              <a:latin typeface="Calibri" panose="020F0502020204030204" pitchFamily="34" charset="0"/>
            </a:endParaRPr>
          </a:p>
        </p:txBody>
      </p:sp>
    </p:spTree>
    <p:extLst>
      <p:ext uri="{BB962C8B-B14F-4D97-AF65-F5344CB8AC3E}">
        <p14:creationId xmlns:p14="http://schemas.microsoft.com/office/powerpoint/2010/main" val="2982449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latin typeface="Arial" panose="020B0604020202020204" pitchFamily="34" charset="0"/>
              </a:rPr>
              <a:t>Key Concept:  </a:t>
            </a:r>
            <a:r>
              <a:rPr lang="en-US" altLang="en-US">
                <a:latin typeface="Arial" panose="020B0604020202020204" pitchFamily="34" charset="0"/>
              </a:rPr>
              <a:t>The education section should be first on the resume after the objective statement, because usually employers are most concerned with this section.  It should contain the university the student attends along with the student</a:t>
            </a:r>
            <a:r>
              <a:rPr lang="ja-JP" altLang="en-US">
                <a:latin typeface="Arial" panose="020B0604020202020204" pitchFamily="34" charset="0"/>
              </a:rPr>
              <a:t>’</a:t>
            </a:r>
            <a:r>
              <a:rPr lang="en-US" altLang="ja-JP">
                <a:latin typeface="Arial" panose="020B0604020202020204" pitchFamily="34" charset="0"/>
              </a:rPr>
              <a:t>s major, minors, expected date of graduation, and relevant educational classes the student has taken to make him or her valuable to the position.</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a:latin typeface="Arial" panose="020B0604020202020204" pitchFamily="34" charset="0"/>
              </a:rPr>
              <a:t>This section can also contain computer skills, language skills, courses or projects taken.  If the student decides to add computer skills, Microsoft Office is not needed since most college students know how to use Microsoft Office.  </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a:latin typeface="Arial" panose="020B0604020202020204" pitchFamily="34" charset="0"/>
              </a:rPr>
              <a:t>The facilitator should emphasize that the tutor make sure the student has which campus the student attends, and also the scale of the GPA.  A 3.0 out of 5.0 looks a lot worse than a 3.0 on a 4.0 scale!</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a:latin typeface="Arial" panose="020B0604020202020204" pitchFamily="34" charset="0"/>
              </a:rPr>
              <a:t>A lot of students have questions on how low is too low for GPAs.  Usually if a student has below a 3.0, it shouldn</a:t>
            </a:r>
            <a:r>
              <a:rPr lang="ja-JP" altLang="en-US">
                <a:latin typeface="Arial" panose="020B0604020202020204" pitchFamily="34" charset="0"/>
              </a:rPr>
              <a:t>’</a:t>
            </a:r>
            <a:r>
              <a:rPr lang="en-US" altLang="ja-JP">
                <a:latin typeface="Arial" panose="020B0604020202020204" pitchFamily="34" charset="0"/>
              </a:rPr>
              <a:t>t be included.  If the student</a:t>
            </a:r>
            <a:r>
              <a:rPr lang="ja-JP" altLang="en-US">
                <a:latin typeface="Arial" panose="020B0604020202020204" pitchFamily="34" charset="0"/>
              </a:rPr>
              <a:t>’</a:t>
            </a:r>
            <a:r>
              <a:rPr lang="en-US" altLang="ja-JP">
                <a:latin typeface="Arial" panose="020B0604020202020204" pitchFamily="34" charset="0"/>
              </a:rPr>
              <a:t>s major GPA is higher than the overall GPA, that can be used instead.  The student can carry out the GPA to two decimal points (3.55), but that is the maximum.</a:t>
            </a:r>
          </a:p>
          <a:p>
            <a:pPr eaLnBrk="1" hangingPunct="1">
              <a:spcBef>
                <a:spcPct val="0"/>
              </a:spcBef>
            </a:pPr>
            <a:endParaRPr lang="en-US" altLang="en-US">
              <a:latin typeface="Arial" panose="020B0604020202020204" pitchFamily="34" charset="0"/>
            </a:endParaRPr>
          </a:p>
          <a:p>
            <a:pPr eaLnBrk="1" hangingPunct="1">
              <a:spcBef>
                <a:spcPct val="0"/>
              </a:spcBef>
            </a:pPr>
            <a:endParaRPr lang="en-US" altLang="en-US"/>
          </a:p>
        </p:txBody>
      </p:sp>
      <p:sp>
        <p:nvSpPr>
          <p:cNvPr id="37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F991CBAE-D673-4C5C-80C5-21BCD887D82E}" type="slidenum">
              <a:rPr lang="en-US" altLang="en-US">
                <a:latin typeface="Calibri" panose="020F0502020204030204" pitchFamily="34" charset="0"/>
              </a:rPr>
              <a:pPr/>
              <a:t>12</a:t>
            </a:fld>
            <a:endParaRPr lang="en-US"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Arial" panose="020B0604020202020204" pitchFamily="34" charset="0"/>
              </a:rPr>
              <a:t>The jobs that are included in the students</a:t>
            </a:r>
            <a:r>
              <a:rPr lang="ja-JP" altLang="en-US">
                <a:latin typeface="Arial" panose="020B0604020202020204" pitchFamily="34" charset="0"/>
              </a:rPr>
              <a:t>’</a:t>
            </a:r>
            <a:r>
              <a:rPr lang="en-US" altLang="ja-JP">
                <a:latin typeface="Arial" panose="020B0604020202020204" pitchFamily="34" charset="0"/>
              </a:rPr>
              <a:t> resumes should support the jobs they are looking for.  If a student is applying to a teaching job, he or she doesn</a:t>
            </a:r>
            <a:r>
              <a:rPr lang="ja-JP" altLang="en-US">
                <a:latin typeface="Arial" panose="020B0604020202020204" pitchFamily="34" charset="0"/>
              </a:rPr>
              <a:t>’</a:t>
            </a:r>
            <a:r>
              <a:rPr lang="en-US" altLang="ja-JP">
                <a:latin typeface="Arial" panose="020B0604020202020204" pitchFamily="34" charset="0"/>
              </a:rPr>
              <a:t>t need to include a serving job unless the student wants to emphasize certain skills that are valuable to teaching in the serving job.  </a:t>
            </a:r>
          </a:p>
          <a:p>
            <a:pPr eaLnBrk="1" hangingPunct="1">
              <a:spcBef>
                <a:spcPct val="0"/>
              </a:spcBef>
            </a:pPr>
            <a:r>
              <a:rPr lang="en-US" altLang="en-US">
                <a:latin typeface="Arial" panose="020B0604020202020204" pitchFamily="34" charset="0"/>
              </a:rPr>
              <a:t>If the student worked for a significant company or organization and would rather highlight the company than the position, the student can bold the company or put it before the job title.  </a:t>
            </a:r>
          </a:p>
          <a:p>
            <a:pPr eaLnBrk="1" hangingPunct="1">
              <a:spcBef>
                <a:spcPct val="0"/>
              </a:spcBef>
            </a:pPr>
            <a:r>
              <a:rPr lang="en-US" altLang="en-US">
                <a:latin typeface="Arial" panose="020B0604020202020204" pitchFamily="34" charset="0"/>
              </a:rPr>
              <a:t>Jobs should be listed in either reverse chronological order or in order of importance.  Anytime anything quantitative can be included, the student should include the information so employers have a better way of measuring the student</a:t>
            </a:r>
            <a:r>
              <a:rPr lang="ja-JP" altLang="en-US">
                <a:latin typeface="Arial" panose="020B0604020202020204" pitchFamily="34" charset="0"/>
              </a:rPr>
              <a:t>’</a:t>
            </a:r>
            <a:r>
              <a:rPr lang="en-US" altLang="ja-JP">
                <a:latin typeface="Arial" panose="020B0604020202020204" pitchFamily="34" charset="0"/>
              </a:rPr>
              <a:t>s skills.</a:t>
            </a:r>
          </a:p>
          <a:p>
            <a:pPr eaLnBrk="1" hangingPunct="1">
              <a:spcBef>
                <a:spcPct val="0"/>
              </a:spcBef>
            </a:pPr>
            <a:endParaRPr lang="en-US" altLang="en-US">
              <a:latin typeface="Arial" panose="020B0604020202020204" pitchFamily="34" charset="0"/>
            </a:endParaRPr>
          </a:p>
          <a:p>
            <a:pPr eaLnBrk="1" hangingPunct="1">
              <a:spcBef>
                <a:spcPct val="0"/>
              </a:spcBef>
            </a:pPr>
            <a:endParaRPr lang="en-US" altLang="en-US"/>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1B7A35B3-B5EE-4224-B148-CC79A43B6E45}" type="slidenum">
              <a:rPr lang="en-US" altLang="en-US">
                <a:latin typeface="Calibri" panose="020F0502020204030204" pitchFamily="34" charset="0"/>
              </a:rPr>
              <a:pPr/>
              <a:t>14</a:t>
            </a:fld>
            <a:endParaRPr lang="en-US"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latin typeface="Arial" panose="020B0604020202020204" pitchFamily="34" charset="0"/>
              </a:rPr>
              <a:t>Key Concept:  </a:t>
            </a:r>
            <a:r>
              <a:rPr lang="en-US" altLang="en-US">
                <a:latin typeface="Arial" panose="020B0604020202020204" pitchFamily="34" charset="0"/>
              </a:rPr>
              <a:t>This is an example of a very standard work experience section.  The tutor should make sure that the student is including the position,location, dates, and a brief description of each job.  Each description should be parallel, and each job should be set up the same as the previous job.</a:t>
            </a:r>
          </a:p>
          <a:p>
            <a:pPr eaLnBrk="1" hangingPunct="1">
              <a:spcBef>
                <a:spcPct val="0"/>
              </a:spcBef>
            </a:pPr>
            <a:endParaRPr lang="en-US" altLang="en-US"/>
          </a:p>
        </p:txBody>
      </p:sp>
      <p:sp>
        <p:nvSpPr>
          <p:cNvPr id="430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ACA2A019-53F2-4F03-91C6-C247C919BAA2}" type="slidenum">
              <a:rPr lang="en-US" altLang="en-US">
                <a:latin typeface="Calibri" panose="020F0502020204030204" pitchFamily="34" charset="0"/>
              </a:rPr>
              <a:pPr/>
              <a:t>15</a:t>
            </a:fld>
            <a:endParaRPr lang="en-US" altLang="en-US">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Arial" panose="020B0604020202020204" pitchFamily="34" charset="0"/>
              </a:rPr>
              <a:t>Sample resume available here: https://owl.english.purdue.edu/owl/resource/927/04/</a:t>
            </a:r>
          </a:p>
          <a:p>
            <a:pPr eaLnBrk="1" hangingPunct="1">
              <a:spcBef>
                <a:spcPct val="0"/>
              </a:spcBef>
            </a:pPr>
            <a:endParaRPr lang="en-US" altLang="en-US" b="1">
              <a:latin typeface="Arial" panose="020B0604020202020204" pitchFamily="34" charset="0"/>
            </a:endParaRPr>
          </a:p>
          <a:p>
            <a:pPr eaLnBrk="1" hangingPunct="1">
              <a:spcBef>
                <a:spcPct val="0"/>
              </a:spcBef>
            </a:pPr>
            <a:r>
              <a:rPr lang="en-US" altLang="en-US" b="1">
                <a:latin typeface="Arial" panose="020B0604020202020204" pitchFamily="34" charset="0"/>
              </a:rPr>
              <a:t>Key Concept:  </a:t>
            </a:r>
            <a:r>
              <a:rPr lang="en-US" altLang="en-US">
                <a:latin typeface="Arial" panose="020B0604020202020204" pitchFamily="34" charset="0"/>
              </a:rPr>
              <a:t>Although a lot of students usually just list their actual paid jobs in the work experience section, the tutor can also stress to the student that if he or she was involved in a significant club or activity, this can be included in the experience section.  Instead of calling the section the traditional </a:t>
            </a:r>
            <a:r>
              <a:rPr lang="ja-JP" altLang="en-US">
                <a:latin typeface="Arial" panose="020B0604020202020204" pitchFamily="34" charset="0"/>
              </a:rPr>
              <a:t>“</a:t>
            </a:r>
            <a:r>
              <a:rPr lang="en-US" altLang="ja-JP">
                <a:latin typeface="Arial" panose="020B0604020202020204" pitchFamily="34" charset="0"/>
              </a:rPr>
              <a:t>Work Experience</a:t>
            </a:r>
            <a:r>
              <a:rPr lang="ja-JP" altLang="en-US">
                <a:latin typeface="Arial" panose="020B0604020202020204" pitchFamily="34" charset="0"/>
              </a:rPr>
              <a:t>”</a:t>
            </a:r>
            <a:r>
              <a:rPr lang="en-US" altLang="ja-JP">
                <a:latin typeface="Arial" panose="020B0604020202020204" pitchFamily="34" charset="0"/>
              </a:rPr>
              <a:t>, the student could call the section </a:t>
            </a:r>
            <a:r>
              <a:rPr lang="ja-JP" altLang="en-US">
                <a:latin typeface="Arial" panose="020B0604020202020204" pitchFamily="34" charset="0"/>
              </a:rPr>
              <a:t>“</a:t>
            </a:r>
            <a:r>
              <a:rPr lang="en-US" altLang="ja-JP">
                <a:latin typeface="Arial" panose="020B0604020202020204" pitchFamily="34" charset="0"/>
              </a:rPr>
              <a:t>Experience</a:t>
            </a:r>
            <a:r>
              <a:rPr lang="ja-JP" altLang="en-US">
                <a:latin typeface="Arial" panose="020B0604020202020204" pitchFamily="34" charset="0"/>
              </a:rPr>
              <a:t>”</a:t>
            </a:r>
            <a:r>
              <a:rPr lang="en-US" altLang="ja-JP">
                <a:latin typeface="Arial" panose="020B0604020202020204" pitchFamily="34" charset="0"/>
              </a:rPr>
              <a:t> and put the club or activity in so that it stands out more.  For this example, the student is interested in a public relations position.  He has done a lot of work with athletic promotions at Purdue, so he put this before the rest of his paying jobs.  Notice that this student has also focused more on the actual places he worked for, rather than the positions.  </a:t>
            </a:r>
          </a:p>
          <a:p>
            <a:pPr eaLnBrk="1" hangingPunct="1">
              <a:spcBef>
                <a:spcPct val="0"/>
              </a:spcBef>
            </a:pPr>
            <a:endParaRPr lang="en-US" altLang="en-US"/>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38FFC9DB-11C4-4196-B153-B2E08CFB49B4}" type="slidenum">
              <a:rPr lang="en-US" altLang="en-US">
                <a:latin typeface="Calibri" panose="020F0502020204030204" pitchFamily="34" charset="0"/>
              </a:rPr>
              <a:pPr/>
              <a:t>16</a:t>
            </a:fld>
            <a:endParaRPr lang="en-US" altLang="en-US">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1B7A35B3-B5EE-4224-B148-CC79A43B6E45}" type="slidenum">
              <a:rPr lang="en-US" altLang="en-US">
                <a:latin typeface="Calibri" panose="020F0502020204030204" pitchFamily="34" charset="0"/>
              </a:rPr>
              <a:pPr/>
              <a:t>17</a:t>
            </a:fld>
            <a:endParaRPr lang="en-US" altLang="en-US">
              <a:latin typeface="Calibri" panose="020F0502020204030204" pitchFamily="34" charset="0"/>
            </a:endParaRPr>
          </a:p>
        </p:txBody>
      </p:sp>
    </p:spTree>
    <p:extLst>
      <p:ext uri="{BB962C8B-B14F-4D97-AF65-F5344CB8AC3E}">
        <p14:creationId xmlns:p14="http://schemas.microsoft.com/office/powerpoint/2010/main" val="244089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latin typeface="Arial" panose="020B0604020202020204" pitchFamily="34" charset="0"/>
              </a:rPr>
              <a:t>Key Concept:  </a:t>
            </a:r>
            <a:r>
              <a:rPr lang="en-US" altLang="en-US">
                <a:latin typeface="Arial" panose="020B0604020202020204" pitchFamily="34" charset="0"/>
              </a:rPr>
              <a:t>The facilitator should remind the tutors that if the students are having trouble thinking of words, there is an action verb list on OWL they can use to look up different verbs for the job descriptions.</a:t>
            </a:r>
          </a:p>
          <a:p>
            <a:pPr eaLnBrk="1" hangingPunct="1">
              <a:spcBef>
                <a:spcPct val="0"/>
              </a:spcBef>
            </a:pPr>
            <a:r>
              <a:rPr lang="en-US" altLang="en-US">
                <a:latin typeface="Arial" panose="020B0604020202020204" pitchFamily="34" charset="0"/>
              </a:rPr>
              <a:t>http://owl.english.purdue.edu/owl/resource/543/02/</a:t>
            </a:r>
          </a:p>
          <a:p>
            <a:pPr eaLnBrk="1" hangingPunct="1">
              <a:spcBef>
                <a:spcPct val="0"/>
              </a:spcBef>
            </a:pPr>
            <a:r>
              <a:rPr lang="en-US" altLang="en-US" b="1">
                <a:latin typeface="Arial" panose="020B0604020202020204" pitchFamily="34" charset="0"/>
              </a:rPr>
              <a:t>Key Concept:  </a:t>
            </a:r>
            <a:r>
              <a:rPr lang="en-US" altLang="en-US">
                <a:latin typeface="Arial" panose="020B0604020202020204" pitchFamily="34" charset="0"/>
              </a:rPr>
              <a:t>Using action phrases helps writers avoid being </a:t>
            </a:r>
            <a:r>
              <a:rPr lang="en-US" altLang="en-US" b="1" i="1">
                <a:latin typeface="Arial" panose="020B0604020202020204" pitchFamily="34" charset="0"/>
              </a:rPr>
              <a:t>too brief</a:t>
            </a:r>
            <a:r>
              <a:rPr lang="en-US" altLang="en-US">
                <a:latin typeface="Arial" panose="020B0604020202020204" pitchFamily="34" charset="0"/>
              </a:rPr>
              <a:t> and from </a:t>
            </a:r>
            <a:r>
              <a:rPr lang="en-US" altLang="en-US" b="1" i="1">
                <a:latin typeface="Arial" panose="020B0604020202020204" pitchFamily="34" charset="0"/>
              </a:rPr>
              <a:t>understating their qualifications</a:t>
            </a:r>
            <a:r>
              <a:rPr lang="en-US" altLang="en-US">
                <a:latin typeface="Arial" panose="020B0604020202020204" pitchFamily="34" charset="0"/>
              </a:rPr>
              <a:t>. Writers should try to look at their qualifications as a professional would and use concrete words to describe their experiences.  </a:t>
            </a:r>
          </a:p>
          <a:p>
            <a:pPr eaLnBrk="1" hangingPunct="1">
              <a:spcBef>
                <a:spcPct val="0"/>
              </a:spcBef>
            </a:pPr>
            <a:r>
              <a:rPr lang="en-US" altLang="en-US" b="1">
                <a:latin typeface="Arial" panose="020B0604020202020204" pitchFamily="34" charset="0"/>
              </a:rPr>
              <a:t>Example:</a:t>
            </a:r>
            <a:r>
              <a:rPr lang="en-US" altLang="en-US">
                <a:latin typeface="Arial" panose="020B0604020202020204" pitchFamily="34" charset="0"/>
              </a:rPr>
              <a:t>  Consider the example above.  I</a:t>
            </a:r>
            <a:r>
              <a:rPr lang="en-US" altLang="en-US" sz="1300">
                <a:latin typeface="Arial" panose="020B0604020202020204" pitchFamily="34" charset="0"/>
              </a:rPr>
              <a:t>s it more impressive to say </a:t>
            </a:r>
            <a:r>
              <a:rPr lang="ja-JP" altLang="en-US" sz="1300">
                <a:latin typeface="Arial" panose="020B0604020202020204" pitchFamily="34" charset="0"/>
              </a:rPr>
              <a:t>“</a:t>
            </a:r>
            <a:r>
              <a:rPr lang="en-US" altLang="ja-JP" sz="1300">
                <a:latin typeface="Arial" panose="020B0604020202020204" pitchFamily="34" charset="0"/>
              </a:rPr>
              <a:t>swept the floor and cleaned tables</a:t>
            </a:r>
            <a:r>
              <a:rPr lang="ja-JP" altLang="en-US" sz="1300">
                <a:latin typeface="Arial" panose="020B0604020202020204" pitchFamily="34" charset="0"/>
              </a:rPr>
              <a:t>”</a:t>
            </a:r>
            <a:r>
              <a:rPr lang="en-US" altLang="ja-JP" sz="1300">
                <a:latin typeface="Arial" panose="020B0604020202020204" pitchFamily="34" charset="0"/>
              </a:rPr>
              <a:t> or </a:t>
            </a:r>
            <a:r>
              <a:rPr lang="ja-JP" altLang="en-US" sz="1300">
                <a:latin typeface="Arial" panose="020B0604020202020204" pitchFamily="34" charset="0"/>
              </a:rPr>
              <a:t>“</a:t>
            </a:r>
            <a:r>
              <a:rPr lang="en-US" altLang="ja-JP" sz="1300">
                <a:latin typeface="Arial" panose="020B0604020202020204" pitchFamily="34" charset="0"/>
              </a:rPr>
              <a:t>created a positive and healthy atmosphere in the restaurant?</a:t>
            </a:r>
            <a:r>
              <a:rPr lang="ja-JP" altLang="en-US" sz="1300">
                <a:latin typeface="Arial" panose="020B0604020202020204" pitchFamily="34" charset="0"/>
              </a:rPr>
              <a:t>”</a:t>
            </a:r>
            <a:endParaRPr lang="en-US" altLang="ja-JP" sz="1300">
              <a:latin typeface="Arial" panose="020B0604020202020204" pitchFamily="34" charset="0"/>
            </a:endParaRPr>
          </a:p>
          <a:p>
            <a:pPr eaLnBrk="1" hangingPunct="1">
              <a:spcBef>
                <a:spcPct val="0"/>
              </a:spcBef>
            </a:pPr>
            <a:r>
              <a:rPr lang="en-US" altLang="en-US" b="1">
                <a:latin typeface="Arial" panose="020B0604020202020204" pitchFamily="34" charset="0"/>
              </a:rPr>
              <a:t>Activity:  </a:t>
            </a:r>
            <a:r>
              <a:rPr lang="en-US" altLang="en-US">
                <a:latin typeface="Arial" panose="020B0604020202020204" pitchFamily="34" charset="0"/>
              </a:rPr>
              <a:t>The facilitator might relate several passively written or understated phrases and ask for ways to make the phrases stronger.  Some examples of phrases that need to be rewritten are:</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sz="1000" b="1">
                <a:latin typeface="Arial" panose="020B0604020202020204" pitchFamily="34" charset="0"/>
              </a:rPr>
              <a:t>Before:  </a:t>
            </a:r>
            <a:r>
              <a:rPr lang="en-US" altLang="en-US" sz="1000">
                <a:latin typeface="Arial" panose="020B0604020202020204" pitchFamily="34" charset="0"/>
              </a:rPr>
              <a:t>Answered the phone and related messages</a:t>
            </a:r>
          </a:p>
          <a:p>
            <a:pPr eaLnBrk="1" hangingPunct="1">
              <a:spcBef>
                <a:spcPct val="0"/>
              </a:spcBef>
            </a:pPr>
            <a:r>
              <a:rPr lang="en-US" altLang="en-US" sz="1000" b="1">
                <a:latin typeface="Arial" panose="020B0604020202020204" pitchFamily="34" charset="0"/>
              </a:rPr>
              <a:t>After:  </a:t>
            </a:r>
            <a:r>
              <a:rPr lang="en-US" altLang="en-US" sz="1000">
                <a:latin typeface="Arial" panose="020B0604020202020204" pitchFamily="34" charset="0"/>
              </a:rPr>
              <a:t>Took orders and verified their correctness with customers</a:t>
            </a:r>
            <a:endParaRPr lang="en-US" altLang="en-US" sz="1000" b="1">
              <a:latin typeface="Arial" panose="020B0604020202020204" pitchFamily="34" charset="0"/>
            </a:endParaRPr>
          </a:p>
          <a:p>
            <a:pPr eaLnBrk="1" hangingPunct="1">
              <a:spcBef>
                <a:spcPct val="0"/>
              </a:spcBef>
            </a:pPr>
            <a:r>
              <a:rPr lang="en-US" altLang="en-US" sz="1000" b="1">
                <a:latin typeface="Arial" panose="020B0604020202020204" pitchFamily="34" charset="0"/>
              </a:rPr>
              <a:t>Before:  </a:t>
            </a:r>
            <a:r>
              <a:rPr lang="en-US" altLang="en-US" sz="1000">
                <a:latin typeface="Arial" panose="020B0604020202020204" pitchFamily="34" charset="0"/>
              </a:rPr>
              <a:t>Planned activities</a:t>
            </a:r>
          </a:p>
          <a:p>
            <a:pPr eaLnBrk="1" hangingPunct="1">
              <a:spcBef>
                <a:spcPct val="0"/>
              </a:spcBef>
            </a:pPr>
            <a:r>
              <a:rPr lang="en-US" altLang="en-US" sz="1000" b="1">
                <a:latin typeface="Arial" panose="020B0604020202020204" pitchFamily="34" charset="0"/>
              </a:rPr>
              <a:t>After:  </a:t>
            </a:r>
            <a:r>
              <a:rPr lang="en-US" altLang="en-US" sz="1000">
                <a:latin typeface="Arial" panose="020B0604020202020204" pitchFamily="34" charset="0"/>
              </a:rPr>
              <a:t>Planned arts and crafts activities for preschool aged children</a:t>
            </a:r>
            <a:endParaRPr lang="en-US" altLang="en-US" sz="1000" b="1">
              <a:latin typeface="Arial" panose="020B0604020202020204" pitchFamily="34" charset="0"/>
            </a:endParaRPr>
          </a:p>
          <a:p>
            <a:pPr eaLnBrk="1" hangingPunct="1">
              <a:spcBef>
                <a:spcPct val="0"/>
              </a:spcBef>
            </a:pPr>
            <a:r>
              <a:rPr lang="en-US" altLang="en-US" sz="1000" b="1">
                <a:latin typeface="Arial" panose="020B0604020202020204" pitchFamily="34" charset="0"/>
              </a:rPr>
              <a:t>Before:  </a:t>
            </a:r>
            <a:r>
              <a:rPr lang="en-US" altLang="en-US" sz="1000">
                <a:latin typeface="Arial" panose="020B0604020202020204" pitchFamily="34" charset="0"/>
              </a:rPr>
              <a:t>Made change</a:t>
            </a:r>
          </a:p>
          <a:p>
            <a:pPr eaLnBrk="1" hangingPunct="1">
              <a:spcBef>
                <a:spcPct val="0"/>
              </a:spcBef>
            </a:pPr>
            <a:r>
              <a:rPr lang="en-US" altLang="en-US" sz="1000" b="1">
                <a:latin typeface="Arial" panose="020B0604020202020204" pitchFamily="34" charset="0"/>
              </a:rPr>
              <a:t>After:  </a:t>
            </a:r>
            <a:r>
              <a:rPr lang="en-US" altLang="en-US" sz="1000">
                <a:latin typeface="Arial" panose="020B0604020202020204" pitchFamily="34" charset="0"/>
              </a:rPr>
              <a:t>Handled large sums of money, balanced the cash drawer</a:t>
            </a:r>
            <a:endParaRPr lang="en-US" altLang="en-US" sz="1000" b="1">
              <a:latin typeface="Arial" panose="020B0604020202020204" pitchFamily="34" charset="0"/>
            </a:endParaRPr>
          </a:p>
          <a:p>
            <a:pPr eaLnBrk="1" hangingPunct="1">
              <a:spcBef>
                <a:spcPct val="0"/>
              </a:spcBef>
            </a:pPr>
            <a:r>
              <a:rPr lang="en-US" altLang="en-US" sz="1000" b="1">
                <a:latin typeface="Arial" panose="020B0604020202020204" pitchFamily="34" charset="0"/>
              </a:rPr>
              <a:t>Before:  </a:t>
            </a:r>
            <a:r>
              <a:rPr lang="en-US" altLang="en-US" sz="1000">
                <a:latin typeface="Arial" panose="020B0604020202020204" pitchFamily="34" charset="0"/>
              </a:rPr>
              <a:t>Talked to customers</a:t>
            </a:r>
          </a:p>
          <a:p>
            <a:pPr eaLnBrk="1" hangingPunct="1">
              <a:spcBef>
                <a:spcPct val="0"/>
              </a:spcBef>
            </a:pPr>
            <a:r>
              <a:rPr lang="en-US" altLang="en-US" sz="1000" b="1">
                <a:latin typeface="Arial" panose="020B0604020202020204" pitchFamily="34" charset="0"/>
              </a:rPr>
              <a:t>After:  </a:t>
            </a:r>
            <a:r>
              <a:rPr lang="en-US" altLang="en-US" sz="1000">
                <a:latin typeface="Arial" panose="020B0604020202020204" pitchFamily="34" charset="0"/>
              </a:rPr>
              <a:t>Giving quality customer service while promoting the sale of products</a:t>
            </a:r>
            <a:r>
              <a:rPr lang="en-US" altLang="en-US" b="1">
                <a:latin typeface="Arial" panose="020B0604020202020204" pitchFamily="34" charset="0"/>
              </a:rPr>
              <a:t> </a:t>
            </a:r>
          </a:p>
          <a:p>
            <a:pPr eaLnBrk="1" hangingPunct="1">
              <a:spcBef>
                <a:spcPct val="0"/>
              </a:spcBef>
            </a:pPr>
            <a:r>
              <a:rPr lang="en-US" altLang="en-US" b="1">
                <a:latin typeface="Arial" panose="020B0604020202020204" pitchFamily="34" charset="0"/>
              </a:rPr>
              <a:t> </a:t>
            </a:r>
          </a:p>
          <a:p>
            <a:pPr eaLnBrk="1" hangingPunct="1">
              <a:spcBef>
                <a:spcPct val="0"/>
              </a:spcBef>
            </a:pPr>
            <a:r>
              <a:rPr lang="en-US" altLang="en-US" b="1">
                <a:latin typeface="Arial" panose="020B0604020202020204" pitchFamily="34" charset="0"/>
              </a:rPr>
              <a:t> </a:t>
            </a:r>
          </a:p>
          <a:p>
            <a:pPr eaLnBrk="1" hangingPunct="1">
              <a:spcBef>
                <a:spcPct val="0"/>
              </a:spcBef>
            </a:pPr>
            <a:endParaRPr lang="en-US" altLang="en-US">
              <a:latin typeface="Arial" panose="020B0604020202020204" pitchFamily="34" charset="0"/>
            </a:endParaRPr>
          </a:p>
          <a:p>
            <a:pPr eaLnBrk="1" hangingPunct="1">
              <a:spcBef>
                <a:spcPct val="0"/>
              </a:spcBef>
            </a:pPr>
            <a:endParaRPr lang="en-US" altLang="en-US"/>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CA465A07-005E-4A0F-9AEE-DE652FD84E65}" type="slidenum">
              <a:rPr lang="en-US" altLang="en-US">
                <a:latin typeface="Calibri" panose="020F0502020204030204" pitchFamily="34" charset="0"/>
              </a:rPr>
              <a:pPr/>
              <a:t>18</a:t>
            </a:fld>
            <a:endParaRPr lang="en-US" altLang="en-US">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latin typeface="Arial" panose="020B0604020202020204" pitchFamily="34" charset="0"/>
              </a:rPr>
              <a:t>Key Concept:  </a:t>
            </a:r>
            <a:r>
              <a:rPr lang="en-US" altLang="en-US">
                <a:latin typeface="Arial" panose="020B0604020202020204" pitchFamily="34" charset="0"/>
              </a:rPr>
              <a:t>The facilitator should remind the tutors that if the students are having trouble thinking of words, there is an action verb list on OWL they can use to look up different verbs for the job descriptions.</a:t>
            </a:r>
          </a:p>
          <a:p>
            <a:pPr eaLnBrk="1" hangingPunct="1">
              <a:spcBef>
                <a:spcPct val="0"/>
              </a:spcBef>
            </a:pPr>
            <a:r>
              <a:rPr lang="en-US" altLang="en-US">
                <a:latin typeface="Arial" panose="020B0604020202020204" pitchFamily="34" charset="0"/>
              </a:rPr>
              <a:t>http://owl.english.purdue.edu/owl/resource/543/02/</a:t>
            </a:r>
          </a:p>
          <a:p>
            <a:pPr eaLnBrk="1" hangingPunct="1">
              <a:spcBef>
                <a:spcPct val="0"/>
              </a:spcBef>
            </a:pPr>
            <a:r>
              <a:rPr lang="en-US" altLang="en-US" b="1">
                <a:latin typeface="Arial" panose="020B0604020202020204" pitchFamily="34" charset="0"/>
              </a:rPr>
              <a:t>Key Concept:  </a:t>
            </a:r>
            <a:r>
              <a:rPr lang="en-US" altLang="en-US">
                <a:latin typeface="Arial" panose="020B0604020202020204" pitchFamily="34" charset="0"/>
              </a:rPr>
              <a:t>Using action phrases helps writers avoid being </a:t>
            </a:r>
            <a:r>
              <a:rPr lang="en-US" altLang="en-US" b="1" i="1">
                <a:latin typeface="Arial" panose="020B0604020202020204" pitchFamily="34" charset="0"/>
              </a:rPr>
              <a:t>too brief</a:t>
            </a:r>
            <a:r>
              <a:rPr lang="en-US" altLang="en-US">
                <a:latin typeface="Arial" panose="020B0604020202020204" pitchFamily="34" charset="0"/>
              </a:rPr>
              <a:t> and from </a:t>
            </a:r>
            <a:r>
              <a:rPr lang="en-US" altLang="en-US" b="1" i="1">
                <a:latin typeface="Arial" panose="020B0604020202020204" pitchFamily="34" charset="0"/>
              </a:rPr>
              <a:t>understating their qualifications</a:t>
            </a:r>
            <a:r>
              <a:rPr lang="en-US" altLang="en-US">
                <a:latin typeface="Arial" panose="020B0604020202020204" pitchFamily="34" charset="0"/>
              </a:rPr>
              <a:t>. Writers should try to look at their qualifications as a professional would and use concrete words to describe their experiences.  </a:t>
            </a:r>
          </a:p>
          <a:p>
            <a:pPr eaLnBrk="1" hangingPunct="1">
              <a:spcBef>
                <a:spcPct val="0"/>
              </a:spcBef>
            </a:pPr>
            <a:r>
              <a:rPr lang="en-US" altLang="en-US" b="1">
                <a:latin typeface="Arial" panose="020B0604020202020204" pitchFamily="34" charset="0"/>
              </a:rPr>
              <a:t>Example:</a:t>
            </a:r>
            <a:r>
              <a:rPr lang="en-US" altLang="en-US">
                <a:latin typeface="Arial" panose="020B0604020202020204" pitchFamily="34" charset="0"/>
              </a:rPr>
              <a:t>  Consider the example above.  I</a:t>
            </a:r>
            <a:r>
              <a:rPr lang="en-US" altLang="en-US" sz="1300">
                <a:latin typeface="Arial" panose="020B0604020202020204" pitchFamily="34" charset="0"/>
              </a:rPr>
              <a:t>s it more impressive to say </a:t>
            </a:r>
            <a:r>
              <a:rPr lang="ja-JP" altLang="en-US" sz="1300">
                <a:latin typeface="Arial" panose="020B0604020202020204" pitchFamily="34" charset="0"/>
              </a:rPr>
              <a:t>“</a:t>
            </a:r>
            <a:r>
              <a:rPr lang="en-US" altLang="ja-JP" sz="1300">
                <a:latin typeface="Arial" panose="020B0604020202020204" pitchFamily="34" charset="0"/>
              </a:rPr>
              <a:t>swept the floor and cleaned tables</a:t>
            </a:r>
            <a:r>
              <a:rPr lang="ja-JP" altLang="en-US" sz="1300">
                <a:latin typeface="Arial" panose="020B0604020202020204" pitchFamily="34" charset="0"/>
              </a:rPr>
              <a:t>”</a:t>
            </a:r>
            <a:r>
              <a:rPr lang="en-US" altLang="ja-JP" sz="1300">
                <a:latin typeface="Arial" panose="020B0604020202020204" pitchFamily="34" charset="0"/>
              </a:rPr>
              <a:t> or </a:t>
            </a:r>
            <a:r>
              <a:rPr lang="ja-JP" altLang="en-US" sz="1300">
                <a:latin typeface="Arial" panose="020B0604020202020204" pitchFamily="34" charset="0"/>
              </a:rPr>
              <a:t>“</a:t>
            </a:r>
            <a:r>
              <a:rPr lang="en-US" altLang="ja-JP" sz="1300">
                <a:latin typeface="Arial" panose="020B0604020202020204" pitchFamily="34" charset="0"/>
              </a:rPr>
              <a:t>created a positive and healthy atmosphere in the restaurant?</a:t>
            </a:r>
            <a:r>
              <a:rPr lang="ja-JP" altLang="en-US" sz="1300">
                <a:latin typeface="Arial" panose="020B0604020202020204" pitchFamily="34" charset="0"/>
              </a:rPr>
              <a:t>”</a:t>
            </a:r>
            <a:endParaRPr lang="en-US" altLang="ja-JP" sz="1300">
              <a:latin typeface="Arial" panose="020B0604020202020204" pitchFamily="34" charset="0"/>
            </a:endParaRPr>
          </a:p>
          <a:p>
            <a:pPr eaLnBrk="1" hangingPunct="1">
              <a:spcBef>
                <a:spcPct val="0"/>
              </a:spcBef>
            </a:pPr>
            <a:r>
              <a:rPr lang="en-US" altLang="en-US" b="1">
                <a:latin typeface="Arial" panose="020B0604020202020204" pitchFamily="34" charset="0"/>
              </a:rPr>
              <a:t>Activity:  </a:t>
            </a:r>
            <a:r>
              <a:rPr lang="en-US" altLang="en-US">
                <a:latin typeface="Arial" panose="020B0604020202020204" pitchFamily="34" charset="0"/>
              </a:rPr>
              <a:t>The facilitator might relate several passively written or understated phrases and ask for ways to make the phrases stronger.  Some examples of phrases that need to be rewritten are:</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sz="1000" b="1">
                <a:latin typeface="Arial" panose="020B0604020202020204" pitchFamily="34" charset="0"/>
              </a:rPr>
              <a:t>Before:  </a:t>
            </a:r>
            <a:r>
              <a:rPr lang="en-US" altLang="en-US" sz="1000">
                <a:latin typeface="Arial" panose="020B0604020202020204" pitchFamily="34" charset="0"/>
              </a:rPr>
              <a:t>Answered the phone and related messages</a:t>
            </a:r>
          </a:p>
          <a:p>
            <a:pPr eaLnBrk="1" hangingPunct="1">
              <a:spcBef>
                <a:spcPct val="0"/>
              </a:spcBef>
            </a:pPr>
            <a:r>
              <a:rPr lang="en-US" altLang="en-US" sz="1000" b="1">
                <a:latin typeface="Arial" panose="020B0604020202020204" pitchFamily="34" charset="0"/>
              </a:rPr>
              <a:t>After:  </a:t>
            </a:r>
            <a:r>
              <a:rPr lang="en-US" altLang="en-US" sz="1000">
                <a:latin typeface="Arial" panose="020B0604020202020204" pitchFamily="34" charset="0"/>
              </a:rPr>
              <a:t>Took orders and verified their correctness with customers</a:t>
            </a:r>
            <a:endParaRPr lang="en-US" altLang="en-US" sz="1000" b="1">
              <a:latin typeface="Arial" panose="020B0604020202020204" pitchFamily="34" charset="0"/>
            </a:endParaRPr>
          </a:p>
          <a:p>
            <a:pPr eaLnBrk="1" hangingPunct="1">
              <a:spcBef>
                <a:spcPct val="0"/>
              </a:spcBef>
            </a:pPr>
            <a:r>
              <a:rPr lang="en-US" altLang="en-US" sz="1000" b="1">
                <a:latin typeface="Arial" panose="020B0604020202020204" pitchFamily="34" charset="0"/>
              </a:rPr>
              <a:t>Before:  </a:t>
            </a:r>
            <a:r>
              <a:rPr lang="en-US" altLang="en-US" sz="1000">
                <a:latin typeface="Arial" panose="020B0604020202020204" pitchFamily="34" charset="0"/>
              </a:rPr>
              <a:t>Planned activities</a:t>
            </a:r>
          </a:p>
          <a:p>
            <a:pPr eaLnBrk="1" hangingPunct="1">
              <a:spcBef>
                <a:spcPct val="0"/>
              </a:spcBef>
            </a:pPr>
            <a:r>
              <a:rPr lang="en-US" altLang="en-US" sz="1000" b="1">
                <a:latin typeface="Arial" panose="020B0604020202020204" pitchFamily="34" charset="0"/>
              </a:rPr>
              <a:t>After:  </a:t>
            </a:r>
            <a:r>
              <a:rPr lang="en-US" altLang="en-US" sz="1000">
                <a:latin typeface="Arial" panose="020B0604020202020204" pitchFamily="34" charset="0"/>
              </a:rPr>
              <a:t>Planned arts and crafts activities for preschool aged children</a:t>
            </a:r>
            <a:endParaRPr lang="en-US" altLang="en-US" sz="1000" b="1">
              <a:latin typeface="Arial" panose="020B0604020202020204" pitchFamily="34" charset="0"/>
            </a:endParaRPr>
          </a:p>
          <a:p>
            <a:pPr eaLnBrk="1" hangingPunct="1">
              <a:spcBef>
                <a:spcPct val="0"/>
              </a:spcBef>
            </a:pPr>
            <a:r>
              <a:rPr lang="en-US" altLang="en-US" sz="1000" b="1">
                <a:latin typeface="Arial" panose="020B0604020202020204" pitchFamily="34" charset="0"/>
              </a:rPr>
              <a:t>Before:  </a:t>
            </a:r>
            <a:r>
              <a:rPr lang="en-US" altLang="en-US" sz="1000">
                <a:latin typeface="Arial" panose="020B0604020202020204" pitchFamily="34" charset="0"/>
              </a:rPr>
              <a:t>Made change</a:t>
            </a:r>
          </a:p>
          <a:p>
            <a:pPr eaLnBrk="1" hangingPunct="1">
              <a:spcBef>
                <a:spcPct val="0"/>
              </a:spcBef>
            </a:pPr>
            <a:r>
              <a:rPr lang="en-US" altLang="en-US" sz="1000" b="1">
                <a:latin typeface="Arial" panose="020B0604020202020204" pitchFamily="34" charset="0"/>
              </a:rPr>
              <a:t>After:  </a:t>
            </a:r>
            <a:r>
              <a:rPr lang="en-US" altLang="en-US" sz="1000">
                <a:latin typeface="Arial" panose="020B0604020202020204" pitchFamily="34" charset="0"/>
              </a:rPr>
              <a:t>Handled large sums of money, balanced the cash drawer</a:t>
            </a:r>
            <a:endParaRPr lang="en-US" altLang="en-US" sz="1000" b="1">
              <a:latin typeface="Arial" panose="020B0604020202020204" pitchFamily="34" charset="0"/>
            </a:endParaRPr>
          </a:p>
          <a:p>
            <a:pPr eaLnBrk="1" hangingPunct="1">
              <a:spcBef>
                <a:spcPct val="0"/>
              </a:spcBef>
            </a:pPr>
            <a:r>
              <a:rPr lang="en-US" altLang="en-US" sz="1000" b="1">
                <a:latin typeface="Arial" panose="020B0604020202020204" pitchFamily="34" charset="0"/>
              </a:rPr>
              <a:t>Before:  </a:t>
            </a:r>
            <a:r>
              <a:rPr lang="en-US" altLang="en-US" sz="1000">
                <a:latin typeface="Arial" panose="020B0604020202020204" pitchFamily="34" charset="0"/>
              </a:rPr>
              <a:t>Talked to customers</a:t>
            </a:r>
          </a:p>
          <a:p>
            <a:pPr eaLnBrk="1" hangingPunct="1">
              <a:spcBef>
                <a:spcPct val="0"/>
              </a:spcBef>
            </a:pPr>
            <a:r>
              <a:rPr lang="en-US" altLang="en-US" sz="1000" b="1">
                <a:latin typeface="Arial" panose="020B0604020202020204" pitchFamily="34" charset="0"/>
              </a:rPr>
              <a:t>After:  </a:t>
            </a:r>
            <a:r>
              <a:rPr lang="en-US" altLang="en-US" sz="1000">
                <a:latin typeface="Arial" panose="020B0604020202020204" pitchFamily="34" charset="0"/>
              </a:rPr>
              <a:t>Giving quality customer service while promoting the sale of products</a:t>
            </a:r>
            <a:r>
              <a:rPr lang="en-US" altLang="en-US" b="1">
                <a:latin typeface="Arial" panose="020B0604020202020204" pitchFamily="34" charset="0"/>
              </a:rPr>
              <a:t> </a:t>
            </a:r>
          </a:p>
          <a:p>
            <a:pPr eaLnBrk="1" hangingPunct="1">
              <a:spcBef>
                <a:spcPct val="0"/>
              </a:spcBef>
            </a:pPr>
            <a:r>
              <a:rPr lang="en-US" altLang="en-US" b="1">
                <a:latin typeface="Arial" panose="020B0604020202020204" pitchFamily="34" charset="0"/>
              </a:rPr>
              <a:t> </a:t>
            </a:r>
          </a:p>
          <a:p>
            <a:pPr eaLnBrk="1" hangingPunct="1">
              <a:spcBef>
                <a:spcPct val="0"/>
              </a:spcBef>
            </a:pPr>
            <a:r>
              <a:rPr lang="en-US" altLang="en-US" b="1">
                <a:latin typeface="Arial" panose="020B0604020202020204" pitchFamily="34" charset="0"/>
              </a:rPr>
              <a:t> </a:t>
            </a:r>
          </a:p>
          <a:p>
            <a:pPr eaLnBrk="1" hangingPunct="1">
              <a:spcBef>
                <a:spcPct val="0"/>
              </a:spcBef>
            </a:pPr>
            <a:endParaRPr lang="en-US" altLang="en-US">
              <a:latin typeface="Arial" panose="020B0604020202020204" pitchFamily="34" charset="0"/>
            </a:endParaRPr>
          </a:p>
          <a:p>
            <a:pPr eaLnBrk="1" hangingPunct="1">
              <a:spcBef>
                <a:spcPct val="0"/>
              </a:spcBef>
            </a:pPr>
            <a:endParaRPr lang="en-US" altLang="en-US"/>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CA465A07-005E-4A0F-9AEE-DE652FD84E65}" type="slidenum">
              <a:rPr lang="en-US" altLang="en-US">
                <a:latin typeface="Calibri" panose="020F0502020204030204" pitchFamily="34" charset="0"/>
              </a:rPr>
              <a:pPr/>
              <a:t>19</a:t>
            </a:fld>
            <a:endParaRPr lang="en-US" altLang="en-US">
              <a:latin typeface="Calibri" panose="020F0502020204030204" pitchFamily="34" charset="0"/>
            </a:endParaRPr>
          </a:p>
        </p:txBody>
      </p:sp>
    </p:spTree>
    <p:extLst>
      <p:ext uri="{BB962C8B-B14F-4D97-AF65-F5344CB8AC3E}">
        <p14:creationId xmlns:p14="http://schemas.microsoft.com/office/powerpoint/2010/main" val="122632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Arial" panose="020B0604020202020204" pitchFamily="34" charset="0"/>
              </a:rPr>
              <a:t>The rest of your resume should be set up however the you wants.  Additional activities, clubs, awards, volunteer experience, can also be helpful if there is extra white space.  The additional sections can be set up as shown or also more like the work experience section.  </a:t>
            </a:r>
          </a:p>
          <a:p>
            <a:pPr eaLnBrk="1" hangingPunct="1">
              <a:spcBef>
                <a:spcPct val="0"/>
              </a:spcBef>
              <a:buClr>
                <a:schemeClr val="tx1"/>
              </a:buClr>
              <a:buSzPct val="75000"/>
              <a:buFont typeface="Wingdings" panose="05000000000000000000" pitchFamily="2" charset="2"/>
              <a:buNone/>
            </a:pPr>
            <a:r>
              <a:rPr lang="en-US" altLang="en-US">
                <a:latin typeface="Arial" panose="020B0604020202020204" pitchFamily="34" charset="0"/>
              </a:rPr>
              <a:t>These extras should be something that you could either discuss with your prospective employer or have given you valuable experience or skills.</a:t>
            </a:r>
          </a:p>
          <a:p>
            <a:pPr eaLnBrk="1" hangingPunct="1">
              <a:spcBef>
                <a:spcPct val="0"/>
              </a:spcBef>
            </a:pPr>
            <a:endParaRPr lang="en-US" altLang="en-US">
              <a:latin typeface="Arial" panose="020B0604020202020204" pitchFamily="34" charset="0"/>
            </a:endParaRPr>
          </a:p>
          <a:p>
            <a:pPr eaLnBrk="1" hangingPunct="1">
              <a:spcBef>
                <a:spcPct val="0"/>
              </a:spcBef>
            </a:pPr>
            <a:endParaRPr lang="en-US" altLang="en-US"/>
          </a:p>
        </p:txBody>
      </p:sp>
      <p:sp>
        <p:nvSpPr>
          <p:cNvPr id="491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BD71E439-9D23-4F08-9E92-F25381F62DF5}" type="slidenum">
              <a:rPr lang="en-US" altLang="en-US">
                <a:latin typeface="Calibri" panose="020F0502020204030204" pitchFamily="34" charset="0"/>
              </a:rPr>
              <a:pPr/>
              <a:t>20</a:t>
            </a:fld>
            <a:endParaRPr lang="en-US"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latin typeface="Arial" panose="020B0604020202020204" pitchFamily="34" charset="0"/>
              </a:rPr>
              <a:t>Key Concepts:  </a:t>
            </a:r>
            <a:r>
              <a:rPr lang="en-US" altLang="en-US">
                <a:latin typeface="Arial" panose="020B0604020202020204" pitchFamily="34" charset="0"/>
              </a:rPr>
              <a:t>The facilitator should be sure to stress to the student that the ultimate goal of a resume is to get an interview.  A lot of times, students will try to cram too much on a resume.  If the student wants to elaborate, he or she can do so in the interview.  One way to get the student to understand the importance of keeping to the point is to remind the student that having too much information will take away from the rest of the resume.  </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a:latin typeface="Arial" panose="020B0604020202020204" pitchFamily="34" charset="0"/>
              </a:rPr>
              <a:t>Another way to get different sections of the resume to stand out is to allow enough white space between each section.  If the resume is too crammed together, many employers won</a:t>
            </a:r>
            <a:r>
              <a:rPr lang="ja-JP" altLang="en-US">
                <a:latin typeface="Arial" panose="020B0604020202020204" pitchFamily="34" charset="0"/>
              </a:rPr>
              <a:t>’</a:t>
            </a:r>
            <a:r>
              <a:rPr lang="en-US" altLang="ja-JP">
                <a:latin typeface="Arial" panose="020B0604020202020204" pitchFamily="34" charset="0"/>
              </a:rPr>
              <a:t>t take the time to read it.</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b="1">
                <a:latin typeface="Arial" panose="020B0604020202020204" pitchFamily="34" charset="0"/>
              </a:rPr>
              <a:t>Activity:  </a:t>
            </a:r>
            <a:r>
              <a:rPr lang="en-US" altLang="en-US">
                <a:latin typeface="Arial" panose="020B0604020202020204" pitchFamily="34" charset="0"/>
              </a:rPr>
              <a:t>The facilitator can pass around example resumes or the students can trade their own resumes.  The facilitator should not allow the students to look at the resumes until instructed.  When the facilitator says, the students can look at the resume for just 10 seconds.  After looking at the resume, they should write down what they remember and share with the rest of the group. </a:t>
            </a:r>
          </a:p>
          <a:p>
            <a:pPr eaLnBrk="1" hangingPunct="1">
              <a:spcBef>
                <a:spcPct val="0"/>
              </a:spcBef>
            </a:pPr>
            <a:endParaRPr lang="en-US" altLang="en-US"/>
          </a:p>
        </p:txBody>
      </p:sp>
      <p:sp>
        <p:nvSpPr>
          <p:cNvPr id="512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fld id="{70C2E185-9088-40BF-9D02-7032B43DD62E}" type="slidenum">
              <a:rPr lang="en-US" altLang="en-US">
                <a:latin typeface="Calibri" panose="020F0502020204030204" pitchFamily="34" charset="0"/>
              </a:rPr>
              <a:pPr/>
              <a:t>21</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BD7380A3-F092-4A90-B95B-6CD69F3AFFD7}" type="datetimeFigureOut">
              <a:rPr lang="en-US" altLang="en-US"/>
              <a:pPr/>
              <a:t>11/5/19</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26C3D9D-C422-44A3-B44F-10F1F1D0FF62}" type="slidenum">
              <a:rPr lang="en-US" altLang="en-US"/>
              <a:pPr/>
              <a:t>‹#›</a:t>
            </a:fld>
            <a:endParaRPr lang="en-US" altLang="en-US"/>
          </a:p>
        </p:txBody>
      </p:sp>
    </p:spTree>
    <p:extLst>
      <p:ext uri="{BB962C8B-B14F-4D97-AF65-F5344CB8AC3E}">
        <p14:creationId xmlns:p14="http://schemas.microsoft.com/office/powerpoint/2010/main" val="11383416"/>
      </p:ext>
    </p:extLst>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62F0B2E6-B498-4DC7-85CA-075EBF875053}" type="datetimeFigureOut">
              <a:rPr lang="en-US" altLang="en-US"/>
              <a:pPr/>
              <a:t>11/5/19</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04651A5-3854-4B5C-ACFA-775D8809AC2D}" type="slidenum">
              <a:rPr lang="en-US" altLang="en-US"/>
              <a:pPr/>
              <a:t>‹#›</a:t>
            </a:fld>
            <a:endParaRPr lang="en-US" altLang="en-US"/>
          </a:p>
        </p:txBody>
      </p:sp>
    </p:spTree>
    <p:extLst>
      <p:ext uri="{BB962C8B-B14F-4D97-AF65-F5344CB8AC3E}">
        <p14:creationId xmlns:p14="http://schemas.microsoft.com/office/powerpoint/2010/main" val="1091344864"/>
      </p:ext>
    </p:extLst>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2EC660A5-9C36-4BD5-9A6E-CD3D06D37DF4}" type="datetimeFigureOut">
              <a:rPr lang="en-US" altLang="en-US"/>
              <a:pPr/>
              <a:t>11/5/19</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C845CFC-2128-4BA0-A878-C196F0E4AA34}" type="slidenum">
              <a:rPr lang="en-US" altLang="en-US"/>
              <a:pPr/>
              <a:t>‹#›</a:t>
            </a:fld>
            <a:endParaRPr lang="en-US" altLang="en-US"/>
          </a:p>
        </p:txBody>
      </p:sp>
    </p:spTree>
    <p:extLst>
      <p:ext uri="{BB962C8B-B14F-4D97-AF65-F5344CB8AC3E}">
        <p14:creationId xmlns:p14="http://schemas.microsoft.com/office/powerpoint/2010/main" val="3689243465"/>
      </p:ext>
    </p:extLst>
  </p:cSld>
  <p:clrMapOvr>
    <a:masterClrMapping/>
  </p:clrMapOvr>
  <p:transition>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BF7DB544-395C-45E1-B12A-25C743164FC1}" type="datetimeFigureOut">
              <a:rPr lang="en-US" altLang="en-US"/>
              <a:pPr/>
              <a:t>11/5/19</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978E7BEB-4D01-4BAD-9E9B-5759CBC2DABC}" type="slidenum">
              <a:rPr lang="en-US" altLang="en-US"/>
              <a:pPr/>
              <a:t>‹#›</a:t>
            </a:fld>
            <a:endParaRPr lang="en-US" altLang="en-US"/>
          </a:p>
        </p:txBody>
      </p:sp>
    </p:spTree>
    <p:extLst>
      <p:ext uri="{BB962C8B-B14F-4D97-AF65-F5344CB8AC3E}">
        <p14:creationId xmlns:p14="http://schemas.microsoft.com/office/powerpoint/2010/main" val="1586117142"/>
      </p:ext>
    </p:extLst>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9153DDC1-0A09-4A1F-92F1-2F7BD702E793}" type="datetimeFigureOut">
              <a:rPr lang="en-US" altLang="en-US"/>
              <a:pPr/>
              <a:t>11/5/19</a:t>
            </a:fld>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Slide Number Placeholder 5"/>
          <p:cNvSpPr>
            <a:spLocks noGrp="1"/>
          </p:cNvSpPr>
          <p:nvPr>
            <p:ph type="sldNum" sz="quarter" idx="12"/>
          </p:nvPr>
        </p:nvSpPr>
        <p:spPr/>
        <p:txBody>
          <a:bodyPr/>
          <a:lstStyle>
            <a:lvl1pPr>
              <a:defRPr/>
            </a:lvl1pPr>
          </a:lstStyle>
          <a:p>
            <a:fld id="{9AA68526-6ED8-4C80-AE72-ED1095E8D4CF}" type="slidenum">
              <a:rPr lang="en-US" altLang="en-US"/>
              <a:pPr/>
              <a:t>‹#›</a:t>
            </a:fld>
            <a:endParaRPr lang="en-US" altLang="en-US"/>
          </a:p>
        </p:txBody>
      </p:sp>
    </p:spTree>
    <p:extLst>
      <p:ext uri="{BB962C8B-B14F-4D97-AF65-F5344CB8AC3E}">
        <p14:creationId xmlns:p14="http://schemas.microsoft.com/office/powerpoint/2010/main" val="4278102583"/>
      </p:ext>
    </p:extLst>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71B1AAFD-B561-4197-AE29-5DC58F615D24}" type="datetimeFigureOut">
              <a:rPr lang="en-US" altLang="en-US"/>
              <a:pPr/>
              <a:t>11/5/19</a:t>
            </a:fld>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Slide Number Placeholder 5"/>
          <p:cNvSpPr>
            <a:spLocks noGrp="1"/>
          </p:cNvSpPr>
          <p:nvPr>
            <p:ph type="sldNum" sz="quarter" idx="12"/>
          </p:nvPr>
        </p:nvSpPr>
        <p:spPr/>
        <p:txBody>
          <a:bodyPr/>
          <a:lstStyle>
            <a:lvl1pPr>
              <a:defRPr/>
            </a:lvl1pPr>
          </a:lstStyle>
          <a:p>
            <a:fld id="{90898E30-A18F-4931-99B1-C041E537A0CB}" type="slidenum">
              <a:rPr lang="en-US" altLang="en-US"/>
              <a:pPr/>
              <a:t>‹#›</a:t>
            </a:fld>
            <a:endParaRPr lang="en-US" altLang="en-US"/>
          </a:p>
        </p:txBody>
      </p:sp>
    </p:spTree>
    <p:extLst>
      <p:ext uri="{BB962C8B-B14F-4D97-AF65-F5344CB8AC3E}">
        <p14:creationId xmlns:p14="http://schemas.microsoft.com/office/powerpoint/2010/main" val="2291758754"/>
      </p:ext>
    </p:extLst>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B6DBF116-1870-44D5-8934-96F37D15D7DA}" type="datetimeFigureOut">
              <a:rPr lang="en-US" altLang="en-US"/>
              <a:pPr/>
              <a:t>11/5/19</a:t>
            </a:fld>
            <a:endParaRPr lang="en-US" altLang="en-US"/>
          </a:p>
        </p:txBody>
      </p:sp>
      <p:sp>
        <p:nvSpPr>
          <p:cNvPr id="3" name="Footer Placeholder 4"/>
          <p:cNvSpPr>
            <a:spLocks noGrp="1"/>
          </p:cNvSpPr>
          <p:nvPr>
            <p:ph type="ftr" sz="quarter" idx="11"/>
          </p:nvPr>
        </p:nvSpPr>
        <p:spPr/>
        <p:txBody>
          <a:bodyPr/>
          <a:lstStyle>
            <a:lvl1pPr>
              <a:defRPr/>
            </a:lvl1pPr>
          </a:lstStyle>
          <a:p>
            <a:endParaRPr lang="en-US" altLang="en-US"/>
          </a:p>
        </p:txBody>
      </p:sp>
      <p:sp>
        <p:nvSpPr>
          <p:cNvPr id="4" name="Slide Number Placeholder 5"/>
          <p:cNvSpPr>
            <a:spLocks noGrp="1"/>
          </p:cNvSpPr>
          <p:nvPr>
            <p:ph type="sldNum" sz="quarter" idx="12"/>
          </p:nvPr>
        </p:nvSpPr>
        <p:spPr/>
        <p:txBody>
          <a:bodyPr/>
          <a:lstStyle>
            <a:lvl1pPr>
              <a:defRPr/>
            </a:lvl1pPr>
          </a:lstStyle>
          <a:p>
            <a:fld id="{924A5556-1F7D-4D8F-B4C6-F22487BA8B2B}" type="slidenum">
              <a:rPr lang="en-US" altLang="en-US"/>
              <a:pPr/>
              <a:t>‹#›</a:t>
            </a:fld>
            <a:endParaRPr lang="en-US" altLang="en-US"/>
          </a:p>
        </p:txBody>
      </p:sp>
    </p:spTree>
    <p:extLst>
      <p:ext uri="{BB962C8B-B14F-4D97-AF65-F5344CB8AC3E}">
        <p14:creationId xmlns:p14="http://schemas.microsoft.com/office/powerpoint/2010/main" val="3895260819"/>
      </p:ext>
    </p:extLst>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364B5F08-4FFA-4235-80AA-B6C49029A532}" type="datetimeFigureOut">
              <a:rPr lang="en-US" altLang="en-US"/>
              <a:pPr/>
              <a:t>11/5/19</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07286374-8086-4742-83C9-4B66AD658823}" type="slidenum">
              <a:rPr lang="en-US" altLang="en-US"/>
              <a:pPr/>
              <a:t>‹#›</a:t>
            </a:fld>
            <a:endParaRPr lang="en-US" altLang="en-US"/>
          </a:p>
        </p:txBody>
      </p:sp>
    </p:spTree>
    <p:extLst>
      <p:ext uri="{BB962C8B-B14F-4D97-AF65-F5344CB8AC3E}">
        <p14:creationId xmlns:p14="http://schemas.microsoft.com/office/powerpoint/2010/main" val="1524226304"/>
      </p:ext>
    </p:extLst>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B4793243-CD51-4DC7-84C4-BAAD5AB000E1}" type="datetimeFigureOut">
              <a:rPr lang="en-US" altLang="en-US"/>
              <a:pPr/>
              <a:t>11/5/19</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1CD325C2-9F17-429F-8BDA-DAE9F28D8DD5}" type="slidenum">
              <a:rPr lang="en-US" altLang="en-US"/>
              <a:pPr/>
              <a:t>‹#›</a:t>
            </a:fld>
            <a:endParaRPr lang="en-US" altLang="en-US"/>
          </a:p>
        </p:txBody>
      </p:sp>
    </p:spTree>
    <p:extLst>
      <p:ext uri="{BB962C8B-B14F-4D97-AF65-F5344CB8AC3E}">
        <p14:creationId xmlns:p14="http://schemas.microsoft.com/office/powerpoint/2010/main" val="1439720237"/>
      </p:ext>
    </p:extLst>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D2D23593-4DC9-4C0A-A10C-E66FD9EF64C5}" type="datetimeFigureOut">
              <a:rPr lang="en-US" altLang="en-US"/>
              <a:pPr/>
              <a:t>11/5/19</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C961845-25A1-4902-A487-F94A2204E9A4}" type="slidenum">
              <a:rPr lang="en-US" altLang="en-US"/>
              <a:pPr/>
              <a:t>‹#›</a:t>
            </a:fld>
            <a:endParaRPr lang="en-US" altLang="en-US"/>
          </a:p>
        </p:txBody>
      </p:sp>
    </p:spTree>
    <p:extLst>
      <p:ext uri="{BB962C8B-B14F-4D97-AF65-F5344CB8AC3E}">
        <p14:creationId xmlns:p14="http://schemas.microsoft.com/office/powerpoint/2010/main" val="3795668040"/>
      </p:ext>
    </p:extLst>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696A658-43FB-4D14-8CCF-5E37A5D43136}" type="datetimeFigureOut">
              <a:rPr lang="en-US" altLang="en-US"/>
              <a:pPr/>
              <a:t>11/5/19</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3E9810A-D7B9-43B9-8C12-62E07A323BC2}" type="slidenum">
              <a:rPr lang="en-US" altLang="en-US"/>
              <a:pPr/>
              <a:t>‹#›</a:t>
            </a:fld>
            <a:endParaRPr lang="en-US" altLang="en-US"/>
          </a:p>
        </p:txBody>
      </p:sp>
    </p:spTree>
    <p:extLst>
      <p:ext uri="{BB962C8B-B14F-4D97-AF65-F5344CB8AC3E}">
        <p14:creationId xmlns:p14="http://schemas.microsoft.com/office/powerpoint/2010/main" val="3695446754"/>
      </p:ext>
    </p:extLst>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FAF15498-288C-4CBD-BC05-F4AD86B21926}" type="datetimeFigureOut">
              <a:rPr lang="en-US" altLang="en-US"/>
              <a:pPr/>
              <a:t>11/5/19</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646C058D-1717-41A0-9CBE-E1115434887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ut/>
  </p:transition>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Book Antiqua"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Book Antiqua"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Book Antiqua"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Book Antiqua"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Book Antiqua" charset="0"/>
          <a:ea typeface="ＭＳ Ｐゴシック" charset="-128"/>
        </a:defRPr>
      </a:lvl6pPr>
      <a:lvl7pPr marL="914400" algn="ctr" defTabSz="457200" rtl="0" fontAlgn="base">
        <a:spcBef>
          <a:spcPct val="0"/>
        </a:spcBef>
        <a:spcAft>
          <a:spcPct val="0"/>
        </a:spcAft>
        <a:defRPr sz="4400">
          <a:solidFill>
            <a:schemeClr val="tx1"/>
          </a:solidFill>
          <a:latin typeface="Book Antiqua" charset="0"/>
          <a:ea typeface="ＭＳ Ｐゴシック" charset="-128"/>
        </a:defRPr>
      </a:lvl7pPr>
      <a:lvl8pPr marL="1371600" algn="ctr" defTabSz="457200" rtl="0" fontAlgn="base">
        <a:spcBef>
          <a:spcPct val="0"/>
        </a:spcBef>
        <a:spcAft>
          <a:spcPct val="0"/>
        </a:spcAft>
        <a:defRPr sz="4400">
          <a:solidFill>
            <a:schemeClr val="tx1"/>
          </a:solidFill>
          <a:latin typeface="Book Antiqua" charset="0"/>
          <a:ea typeface="ＭＳ Ｐゴシック" charset="-128"/>
        </a:defRPr>
      </a:lvl8pPr>
      <a:lvl9pPr marL="1828800" algn="ctr" defTabSz="457200" rtl="0" fontAlgn="base">
        <a:spcBef>
          <a:spcPct val="0"/>
        </a:spcBef>
        <a:spcAft>
          <a:spcPct val="0"/>
        </a:spcAft>
        <a:defRPr sz="4400">
          <a:solidFill>
            <a:schemeClr val="tx1"/>
          </a:solidFill>
          <a:latin typeface="Book Antiqua" charset="0"/>
          <a:ea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gi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hyperlink" Target="http://owl.english.purdue.edu/owl/resource/543/02/"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7" name="Group 5"/>
          <p:cNvGrpSpPr>
            <a:grpSpLocks/>
          </p:cNvGrpSpPr>
          <p:nvPr/>
        </p:nvGrpSpPr>
        <p:grpSpPr bwMode="auto">
          <a:xfrm>
            <a:off x="0" y="3278188"/>
            <a:ext cx="9144000" cy="2762250"/>
            <a:chOff x="0" y="2220850"/>
            <a:chExt cx="9144000" cy="2762588"/>
          </a:xfrm>
        </p:grpSpPr>
        <p:sp>
          <p:nvSpPr>
            <p:cNvPr id="5" name="Rectangle 4"/>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14342"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extBox 6"/>
          <p:cNvSpPr txBox="1"/>
          <p:nvPr/>
        </p:nvSpPr>
        <p:spPr>
          <a:xfrm>
            <a:off x="0" y="1636713"/>
            <a:ext cx="9144000" cy="708025"/>
          </a:xfrm>
          <a:prstGeom prst="rect">
            <a:avLst/>
          </a:prstGeom>
          <a:noFill/>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algn="ctr" eaLnBrk="1" hangingPunct="1"/>
            <a:endParaRPr lang="en-US" altLang="en-US" sz="4000"/>
          </a:p>
        </p:txBody>
      </p:sp>
      <p:sp>
        <p:nvSpPr>
          <p:cNvPr id="14339" name="TextBox 1"/>
          <p:cNvSpPr txBox="1">
            <a:spLocks noChangeArrowheads="1"/>
          </p:cNvSpPr>
          <p:nvPr/>
        </p:nvSpPr>
        <p:spPr bwMode="auto">
          <a:xfrm>
            <a:off x="2030413" y="6291263"/>
            <a:ext cx="58848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1500"/>
              <a:t>Purdue OWL staff</a:t>
            </a:r>
          </a:p>
          <a:p>
            <a:pPr eaLnBrk="1" hangingPunct="1">
              <a:spcBef>
                <a:spcPct val="0"/>
              </a:spcBef>
              <a:buFontTx/>
              <a:buNone/>
            </a:pPr>
            <a:r>
              <a:rPr lang="en-US" altLang="en-US" sz="1500"/>
              <a:t>Brought to you in cooperation with the Purdue Online Writing Lab</a:t>
            </a:r>
          </a:p>
        </p:txBody>
      </p:sp>
      <p:sp>
        <p:nvSpPr>
          <p:cNvPr id="14340" name="TextBox 7"/>
          <p:cNvSpPr txBox="1">
            <a:spLocks noChangeArrowheads="1"/>
          </p:cNvSpPr>
          <p:nvPr/>
        </p:nvSpPr>
        <p:spPr bwMode="auto">
          <a:xfrm>
            <a:off x="0" y="100330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3600"/>
              <a:t>Résumés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Group 7"/>
          <p:cNvGrpSpPr>
            <a:grpSpLocks/>
          </p:cNvGrpSpPr>
          <p:nvPr/>
        </p:nvGrpSpPr>
        <p:grpSpPr bwMode="auto">
          <a:xfrm>
            <a:off x="1128713" y="0"/>
            <a:ext cx="6773862" cy="2022475"/>
            <a:chOff x="0" y="0"/>
            <a:chExt cx="9144000" cy="2762588"/>
          </a:xfrm>
        </p:grpSpPr>
        <p:grpSp>
          <p:nvGrpSpPr>
            <p:cNvPr id="16387"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16390"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388"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Agenda</a:t>
              </a:r>
            </a:p>
          </p:txBody>
        </p:sp>
      </p:grpSp>
      <p:sp>
        <p:nvSpPr>
          <p:cNvPr id="16386" name="TextBox 5"/>
          <p:cNvSpPr txBox="1">
            <a:spLocks noChangeArrowheads="1"/>
          </p:cNvSpPr>
          <p:nvPr/>
        </p:nvSpPr>
        <p:spPr bwMode="auto">
          <a:xfrm>
            <a:off x="1128713" y="2216150"/>
            <a:ext cx="672147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800100" indent="-34290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 typeface="Wingdings" panose="05000000000000000000" pitchFamily="2" charset="2"/>
              <a:buChar char="§"/>
            </a:pPr>
            <a:r>
              <a:rPr lang="en-US" altLang="en-US" sz="2000" dirty="0">
                <a:latin typeface="Optima" charset="0"/>
              </a:rPr>
              <a:t>Résumé Description</a:t>
            </a:r>
          </a:p>
          <a:p>
            <a:pPr eaLnBrk="1" hangingPunct="1">
              <a:lnSpc>
                <a:spcPct val="150000"/>
              </a:lnSpc>
              <a:spcBef>
                <a:spcPct val="0"/>
              </a:spcBef>
              <a:buFont typeface="Wingdings" panose="05000000000000000000" pitchFamily="2" charset="2"/>
              <a:buChar char="§"/>
            </a:pPr>
            <a:r>
              <a:rPr lang="en-US" altLang="en-US" sz="2000" dirty="0">
                <a:latin typeface="Optima" charset="0"/>
              </a:rPr>
              <a:t>General Guidelines</a:t>
            </a:r>
          </a:p>
          <a:p>
            <a:pPr eaLnBrk="1" hangingPunct="1">
              <a:lnSpc>
                <a:spcPct val="150000"/>
              </a:lnSpc>
              <a:spcBef>
                <a:spcPct val="0"/>
              </a:spcBef>
              <a:buFont typeface="Wingdings" panose="05000000000000000000" pitchFamily="2" charset="2"/>
              <a:buChar char="§"/>
            </a:pPr>
            <a:r>
              <a:rPr lang="en-US" altLang="en-US" sz="2000" dirty="0">
                <a:latin typeface="Optima" charset="0"/>
              </a:rPr>
              <a:t>Preliminary Research</a:t>
            </a:r>
          </a:p>
          <a:p>
            <a:pPr eaLnBrk="1" hangingPunct="1">
              <a:lnSpc>
                <a:spcPct val="150000"/>
              </a:lnSpc>
              <a:spcBef>
                <a:spcPct val="0"/>
              </a:spcBef>
              <a:buFont typeface="Wingdings" panose="05000000000000000000" pitchFamily="2" charset="2"/>
              <a:buChar char="§"/>
            </a:pPr>
            <a:r>
              <a:rPr lang="en-US" altLang="en-US" sz="2000" dirty="0">
                <a:latin typeface="Optima" charset="0"/>
              </a:rPr>
              <a:t>Sections</a:t>
            </a:r>
          </a:p>
          <a:p>
            <a:pPr eaLnBrk="1" hangingPunct="1">
              <a:lnSpc>
                <a:spcPct val="150000"/>
              </a:lnSpc>
              <a:spcBef>
                <a:spcPct val="0"/>
              </a:spcBef>
              <a:buFont typeface="Wingdings" panose="05000000000000000000" pitchFamily="2" charset="2"/>
              <a:buChar char="§"/>
            </a:pPr>
            <a:r>
              <a:rPr lang="en-US" altLang="en-US" sz="2000" dirty="0">
                <a:latin typeface="Optima" charset="0"/>
              </a:rPr>
              <a:t>Extra Tips</a:t>
            </a:r>
          </a:p>
          <a:p>
            <a:pPr lvl="1" eaLnBrk="1" hangingPunct="1">
              <a:lnSpc>
                <a:spcPct val="150000"/>
              </a:lnSpc>
              <a:spcBef>
                <a:spcPct val="0"/>
              </a:spcBef>
              <a:buFont typeface="Wingdings" panose="05000000000000000000" pitchFamily="2" charset="2"/>
              <a:buChar char="§"/>
            </a:pPr>
            <a:endParaRPr lang="en-US" altLang="en-US" sz="2000" dirty="0">
              <a:latin typeface="Optima"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3" name="Group 7"/>
          <p:cNvGrpSpPr>
            <a:grpSpLocks/>
          </p:cNvGrpSpPr>
          <p:nvPr/>
        </p:nvGrpSpPr>
        <p:grpSpPr bwMode="auto">
          <a:xfrm>
            <a:off x="1128713" y="0"/>
            <a:ext cx="6773862" cy="2022475"/>
            <a:chOff x="0" y="0"/>
            <a:chExt cx="9144000" cy="2762588"/>
          </a:xfrm>
        </p:grpSpPr>
        <p:grpSp>
          <p:nvGrpSpPr>
            <p:cNvPr id="18435"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18438"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436"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What is a Résumé?</a:t>
              </a:r>
            </a:p>
          </p:txBody>
        </p:sp>
      </p:grpSp>
      <p:sp>
        <p:nvSpPr>
          <p:cNvPr id="18434" name="TextBox 5"/>
          <p:cNvSpPr txBox="1">
            <a:spLocks noChangeArrowheads="1"/>
          </p:cNvSpPr>
          <p:nvPr/>
        </p:nvSpPr>
        <p:spPr bwMode="auto">
          <a:xfrm>
            <a:off x="1128713" y="2216150"/>
            <a:ext cx="6721475"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371600" indent="-4572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Tx/>
              <a:buNone/>
            </a:pPr>
            <a:r>
              <a:rPr lang="en-US" altLang="en-US" sz="2000" dirty="0">
                <a:latin typeface="Optima" charset="0"/>
              </a:rPr>
              <a:t>A </a:t>
            </a:r>
            <a:r>
              <a:rPr lang="en-US" altLang="en-US" sz="2000" b="1" dirty="0">
                <a:latin typeface="Optima" charset="0"/>
              </a:rPr>
              <a:t>résumé</a:t>
            </a:r>
            <a:r>
              <a:rPr lang="en-US" altLang="en-US" sz="2000" dirty="0">
                <a:latin typeface="Optima" charset="0"/>
              </a:rPr>
              <a:t> is a personal summary of your professional history and qualifications</a:t>
            </a:r>
          </a:p>
          <a:p>
            <a:pPr eaLnBrk="1" hangingPunct="1">
              <a:lnSpc>
                <a:spcPct val="150000"/>
              </a:lnSpc>
              <a:spcBef>
                <a:spcPct val="0"/>
              </a:spcBef>
              <a:buFontTx/>
              <a:buNone/>
            </a:pPr>
            <a:r>
              <a:rPr lang="en-US" altLang="en-US" sz="2000" dirty="0">
                <a:latin typeface="Optima" charset="0"/>
              </a:rPr>
              <a:t>A résumé (also spelled “resume”</a:t>
            </a:r>
            <a:r>
              <a:rPr lang="en-US" altLang="ja-JP" sz="2000" dirty="0">
                <a:latin typeface="Optima" charset="0"/>
                <a:ea typeface="ＭＳ 明朝" charset="-128"/>
              </a:rPr>
              <a:t>) includes anything a person wants to express about: </a:t>
            </a:r>
          </a:p>
          <a:p>
            <a:pPr lvl="2" eaLnBrk="1" hangingPunct="1">
              <a:lnSpc>
                <a:spcPct val="150000"/>
              </a:lnSpc>
              <a:spcBef>
                <a:spcPct val="0"/>
              </a:spcBef>
              <a:buFont typeface="Wingdings" panose="05000000000000000000" pitchFamily="2" charset="2"/>
              <a:buChar char="§"/>
            </a:pPr>
            <a:r>
              <a:rPr lang="en-US" altLang="en-US" sz="2000" dirty="0">
                <a:latin typeface="Optima" charset="0"/>
              </a:rPr>
              <a:t>Career goals</a:t>
            </a:r>
          </a:p>
          <a:p>
            <a:pPr lvl="2" eaLnBrk="1" hangingPunct="1">
              <a:lnSpc>
                <a:spcPct val="150000"/>
              </a:lnSpc>
              <a:spcBef>
                <a:spcPct val="0"/>
              </a:spcBef>
              <a:buFont typeface="Wingdings" panose="05000000000000000000" pitchFamily="2" charset="2"/>
              <a:buChar char="§"/>
            </a:pPr>
            <a:r>
              <a:rPr lang="en-US" altLang="en-US" sz="2000" dirty="0">
                <a:latin typeface="Optima" charset="0"/>
              </a:rPr>
              <a:t>Education</a:t>
            </a:r>
          </a:p>
          <a:p>
            <a:pPr lvl="2" eaLnBrk="1" hangingPunct="1">
              <a:lnSpc>
                <a:spcPct val="150000"/>
              </a:lnSpc>
              <a:spcBef>
                <a:spcPct val="0"/>
              </a:spcBef>
              <a:buFont typeface="Wingdings" panose="05000000000000000000" pitchFamily="2" charset="2"/>
              <a:buChar char="§"/>
            </a:pPr>
            <a:r>
              <a:rPr lang="en-US" altLang="en-US" sz="2000" dirty="0">
                <a:latin typeface="Optima" charset="0"/>
              </a:rPr>
              <a:t>Experience</a:t>
            </a:r>
          </a:p>
          <a:p>
            <a:pPr lvl="2" eaLnBrk="1" hangingPunct="1">
              <a:lnSpc>
                <a:spcPct val="150000"/>
              </a:lnSpc>
              <a:spcBef>
                <a:spcPct val="0"/>
              </a:spcBef>
              <a:buFont typeface="Wingdings" panose="05000000000000000000" pitchFamily="2" charset="2"/>
              <a:buChar char="§"/>
            </a:pPr>
            <a:r>
              <a:rPr lang="en-US" altLang="en-US" sz="2000" dirty="0">
                <a:latin typeface="Optima" charset="0"/>
              </a:rPr>
              <a:t>Activities</a:t>
            </a:r>
          </a:p>
          <a:p>
            <a:pPr lvl="2" eaLnBrk="1" hangingPunct="1">
              <a:lnSpc>
                <a:spcPct val="150000"/>
              </a:lnSpc>
              <a:spcBef>
                <a:spcPct val="0"/>
              </a:spcBef>
              <a:buFont typeface="Wingdings" panose="05000000000000000000" pitchFamily="2" charset="2"/>
              <a:buChar char="§"/>
            </a:pPr>
            <a:r>
              <a:rPr lang="en-US" altLang="en-US" sz="2000" dirty="0">
                <a:latin typeface="Optima" charset="0"/>
              </a:rPr>
              <a:t>Honors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1" name="Group 7"/>
          <p:cNvGrpSpPr>
            <a:grpSpLocks/>
          </p:cNvGrpSpPr>
          <p:nvPr/>
        </p:nvGrpSpPr>
        <p:grpSpPr bwMode="auto">
          <a:xfrm>
            <a:off x="1128713" y="0"/>
            <a:ext cx="6773862" cy="2022475"/>
            <a:chOff x="0" y="0"/>
            <a:chExt cx="9144000" cy="2762588"/>
          </a:xfrm>
        </p:grpSpPr>
        <p:grpSp>
          <p:nvGrpSpPr>
            <p:cNvPr id="20483"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20486"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484"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General Guidelines</a:t>
              </a:r>
            </a:p>
          </p:txBody>
        </p:sp>
      </p:grpSp>
      <p:sp>
        <p:nvSpPr>
          <p:cNvPr id="20482" name="TextBox 5"/>
          <p:cNvSpPr txBox="1">
            <a:spLocks noChangeArrowheads="1"/>
          </p:cNvSpPr>
          <p:nvPr/>
        </p:nvSpPr>
        <p:spPr bwMode="auto">
          <a:xfrm>
            <a:off x="1128713" y="2252663"/>
            <a:ext cx="6719887"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800100" indent="-34290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Tx/>
              <a:buNone/>
            </a:pPr>
            <a:r>
              <a:rPr lang="en-US" altLang="en-US" sz="2000" b="1" dirty="0">
                <a:latin typeface="Optima" charset="0"/>
              </a:rPr>
              <a:t>Length</a:t>
            </a:r>
            <a:r>
              <a:rPr lang="en-US" altLang="en-US" sz="2000" dirty="0">
                <a:latin typeface="Optima" charset="0"/>
              </a:rPr>
              <a:t>:  Limit résumé to one typed page</a:t>
            </a:r>
          </a:p>
          <a:p>
            <a:pPr eaLnBrk="1" hangingPunct="1">
              <a:lnSpc>
                <a:spcPct val="150000"/>
              </a:lnSpc>
              <a:spcBef>
                <a:spcPct val="0"/>
              </a:spcBef>
              <a:buFontTx/>
              <a:buNone/>
            </a:pPr>
            <a:r>
              <a:rPr lang="en-US" altLang="en-US" sz="2000" b="1" dirty="0">
                <a:solidFill>
                  <a:srgbClr val="FF0000"/>
                </a:solidFill>
                <a:latin typeface="Optima" charset="0"/>
              </a:rPr>
              <a:t>***NEVER GO OVER ONE PAGE***</a:t>
            </a:r>
          </a:p>
          <a:p>
            <a:pPr eaLnBrk="1" hangingPunct="1">
              <a:lnSpc>
                <a:spcPct val="150000"/>
              </a:lnSpc>
              <a:spcBef>
                <a:spcPct val="0"/>
              </a:spcBef>
              <a:buFont typeface="Wingdings" panose="05000000000000000000" pitchFamily="2" charset="2"/>
              <a:buChar char="§"/>
            </a:pPr>
            <a:endParaRPr lang="en-US" altLang="en-US" sz="2000" dirty="0">
              <a:latin typeface="Optima" charset="0"/>
            </a:endParaRPr>
          </a:p>
          <a:p>
            <a:pPr eaLnBrk="1" hangingPunct="1">
              <a:lnSpc>
                <a:spcPct val="150000"/>
              </a:lnSpc>
              <a:spcBef>
                <a:spcPct val="0"/>
              </a:spcBef>
              <a:buFontTx/>
              <a:buNone/>
            </a:pPr>
            <a:r>
              <a:rPr lang="en-US" altLang="en-US" sz="2000" b="1" dirty="0">
                <a:latin typeface="Optima" charset="0"/>
              </a:rPr>
              <a:t>Font</a:t>
            </a:r>
            <a:r>
              <a:rPr lang="en-US" altLang="en-US" sz="2000" dirty="0">
                <a:latin typeface="Optima" charset="0"/>
              </a:rPr>
              <a:t>:  </a:t>
            </a:r>
            <a:r>
              <a:rPr lang="en-US" altLang="en-US" sz="2000" dirty="0">
                <a:latin typeface="Arial" panose="020B0604020202020204" pitchFamily="34" charset="0"/>
              </a:rPr>
              <a:t>Arial</a:t>
            </a:r>
            <a:r>
              <a:rPr lang="en-US" altLang="en-US" sz="2000" dirty="0">
                <a:latin typeface="Optima" charset="0"/>
              </a:rPr>
              <a:t>, </a:t>
            </a:r>
            <a:r>
              <a:rPr lang="en-US" altLang="en-US" sz="2000" dirty="0">
                <a:latin typeface="Times New Roman" panose="02020603050405020304" pitchFamily="18" charset="0"/>
              </a:rPr>
              <a:t>Times New Roman, </a:t>
            </a:r>
            <a:r>
              <a:rPr lang="en-US" altLang="en-US" sz="2000" dirty="0">
                <a:latin typeface="Calibri" panose="020F0502020204030204" pitchFamily="34" charset="0"/>
              </a:rPr>
              <a:t>Calibri</a:t>
            </a:r>
            <a:r>
              <a:rPr lang="en-US" altLang="en-US" sz="2000" dirty="0">
                <a:latin typeface="Times New Roman" panose="02020603050405020304" pitchFamily="18" charset="0"/>
              </a:rPr>
              <a:t> </a:t>
            </a:r>
          </a:p>
          <a:p>
            <a:pPr lvl="1" eaLnBrk="1" hangingPunct="1">
              <a:lnSpc>
                <a:spcPct val="150000"/>
              </a:lnSpc>
              <a:spcBef>
                <a:spcPct val="0"/>
              </a:spcBef>
              <a:buFont typeface="Wingdings" panose="05000000000000000000" pitchFamily="2" charset="2"/>
              <a:buChar char="§"/>
            </a:pPr>
            <a:r>
              <a:rPr lang="en-US" altLang="en-US" sz="2000" dirty="0">
                <a:latin typeface="Optima" charset="0"/>
              </a:rPr>
              <a:t>Between 10-12 point font</a:t>
            </a:r>
          </a:p>
          <a:p>
            <a:pPr lvl="1" eaLnBrk="1" hangingPunct="1">
              <a:lnSpc>
                <a:spcPct val="150000"/>
              </a:lnSpc>
              <a:spcBef>
                <a:spcPct val="0"/>
              </a:spcBef>
              <a:buFont typeface="Wingdings" panose="05000000000000000000" pitchFamily="2" charset="2"/>
              <a:buChar char="§"/>
            </a:pPr>
            <a:endParaRPr lang="en-US" altLang="en-US" sz="2000" dirty="0">
              <a:latin typeface="Optima" charset="0"/>
            </a:endParaRPr>
          </a:p>
          <a:p>
            <a:pPr eaLnBrk="1" hangingPunct="1">
              <a:lnSpc>
                <a:spcPct val="150000"/>
              </a:lnSpc>
              <a:spcBef>
                <a:spcPct val="0"/>
              </a:spcBef>
              <a:buFontTx/>
              <a:buNone/>
            </a:pPr>
            <a:r>
              <a:rPr lang="en-US" altLang="en-US" sz="2000" b="1" dirty="0">
                <a:latin typeface="Optima" charset="0"/>
              </a:rPr>
              <a:t>Paper</a:t>
            </a:r>
            <a:r>
              <a:rPr lang="en-US" altLang="en-US" sz="2000" dirty="0">
                <a:latin typeface="Optima" charset="0"/>
              </a:rPr>
              <a:t>:  Use 8 1/2</a:t>
            </a:r>
            <a:r>
              <a:rPr lang="ja-JP" altLang="en-US" sz="2000" dirty="0">
                <a:latin typeface="Optima" charset="0"/>
                <a:ea typeface="ＭＳ 明朝" charset="-128"/>
              </a:rPr>
              <a:t>”</a:t>
            </a:r>
            <a:r>
              <a:rPr lang="en-US" altLang="ja-JP" sz="2000" dirty="0">
                <a:latin typeface="Optima" charset="0"/>
                <a:ea typeface="ＭＳ 明朝" charset="-128"/>
              </a:rPr>
              <a:t> x 11</a:t>
            </a:r>
            <a:r>
              <a:rPr lang="ja-JP" altLang="en-US" sz="2000" dirty="0">
                <a:latin typeface="Optima" charset="0"/>
                <a:ea typeface="ＭＳ 明朝" charset="-128"/>
              </a:rPr>
              <a:t>”</a:t>
            </a:r>
            <a:r>
              <a:rPr lang="en-US" altLang="ja-JP" sz="2000" dirty="0">
                <a:latin typeface="Optima" charset="0"/>
                <a:ea typeface="ＭＳ 明朝" charset="-128"/>
              </a:rPr>
              <a:t> 20 </a:t>
            </a:r>
            <a:r>
              <a:rPr lang="en-US" altLang="ja-JP" sz="2000" dirty="0" err="1">
                <a:latin typeface="Optima" charset="0"/>
                <a:ea typeface="ＭＳ 明朝" charset="-128"/>
              </a:rPr>
              <a:t>lb</a:t>
            </a:r>
            <a:r>
              <a:rPr lang="en-US" altLang="ja-JP" sz="2000" dirty="0">
                <a:latin typeface="Optima" charset="0"/>
                <a:ea typeface="ＭＳ 明朝" charset="-128"/>
              </a:rPr>
              <a:t> paper</a:t>
            </a:r>
          </a:p>
          <a:p>
            <a:pPr lvl="1" eaLnBrk="1" hangingPunct="1">
              <a:lnSpc>
                <a:spcPct val="150000"/>
              </a:lnSpc>
              <a:spcBef>
                <a:spcPct val="0"/>
              </a:spcBef>
              <a:buFont typeface="Wingdings" panose="05000000000000000000" pitchFamily="2" charset="2"/>
              <a:buChar char="§"/>
            </a:pPr>
            <a:r>
              <a:rPr lang="en-US" altLang="en-US" sz="2000" dirty="0">
                <a:latin typeface="Optima" charset="0"/>
              </a:rPr>
              <a:t>White, light cream, or gray</a:t>
            </a:r>
          </a:p>
          <a:p>
            <a:pPr eaLnBrk="1" hangingPunct="1">
              <a:lnSpc>
                <a:spcPct val="150000"/>
              </a:lnSpc>
              <a:spcBef>
                <a:spcPct val="0"/>
              </a:spcBef>
              <a:buFont typeface="Wingdings" panose="05000000000000000000" pitchFamily="2" charset="2"/>
              <a:buChar char="§"/>
            </a:pPr>
            <a:endParaRPr lang="en-US" altLang="en-US" sz="2000" dirty="0">
              <a:latin typeface="Optima" charset="0"/>
            </a:endParaRPr>
          </a:p>
          <a:p>
            <a:pPr lvl="1" eaLnBrk="1" hangingPunct="1">
              <a:lnSpc>
                <a:spcPct val="150000"/>
              </a:lnSpc>
              <a:spcBef>
                <a:spcPct val="0"/>
              </a:spcBef>
              <a:buFont typeface="Wingdings" panose="05000000000000000000" pitchFamily="2" charset="2"/>
              <a:buChar char="§"/>
            </a:pPr>
            <a:endParaRPr lang="en-US" altLang="en-US" sz="2000" dirty="0">
              <a:latin typeface="Optima"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29" name="Group 7"/>
          <p:cNvGrpSpPr>
            <a:grpSpLocks/>
          </p:cNvGrpSpPr>
          <p:nvPr/>
        </p:nvGrpSpPr>
        <p:grpSpPr bwMode="auto">
          <a:xfrm>
            <a:off x="1128713" y="0"/>
            <a:ext cx="6773862" cy="2022475"/>
            <a:chOff x="0" y="0"/>
            <a:chExt cx="9144000" cy="2762588"/>
          </a:xfrm>
        </p:grpSpPr>
        <p:grpSp>
          <p:nvGrpSpPr>
            <p:cNvPr id="22531"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22534"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532"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Preliminary Research</a:t>
              </a:r>
            </a:p>
          </p:txBody>
        </p:sp>
      </p:grpSp>
      <p:sp>
        <p:nvSpPr>
          <p:cNvPr id="22530" name="TextBox 5"/>
          <p:cNvSpPr txBox="1">
            <a:spLocks noChangeArrowheads="1"/>
          </p:cNvSpPr>
          <p:nvPr/>
        </p:nvSpPr>
        <p:spPr bwMode="auto">
          <a:xfrm>
            <a:off x="1128713" y="2216150"/>
            <a:ext cx="6721475"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800100" indent="-34290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Tx/>
              <a:buNone/>
            </a:pPr>
            <a:r>
              <a:rPr lang="en-US" altLang="en-US" sz="2000">
                <a:latin typeface="Optima" charset="0"/>
              </a:rPr>
              <a:t>Find out:</a:t>
            </a:r>
          </a:p>
          <a:p>
            <a:pPr lvl="1" eaLnBrk="1" hangingPunct="1">
              <a:lnSpc>
                <a:spcPct val="150000"/>
              </a:lnSpc>
              <a:spcBef>
                <a:spcPct val="0"/>
              </a:spcBef>
              <a:buFont typeface="Wingdings" panose="05000000000000000000" pitchFamily="2" charset="2"/>
              <a:buChar char="§"/>
            </a:pPr>
            <a:r>
              <a:rPr lang="en-US" altLang="en-US" sz="2000">
                <a:latin typeface="Optima" charset="0"/>
              </a:rPr>
              <a:t>General job information</a:t>
            </a:r>
          </a:p>
          <a:p>
            <a:pPr lvl="1" eaLnBrk="1" hangingPunct="1">
              <a:lnSpc>
                <a:spcPct val="150000"/>
              </a:lnSpc>
              <a:spcBef>
                <a:spcPct val="0"/>
              </a:spcBef>
              <a:buFont typeface="Wingdings" panose="05000000000000000000" pitchFamily="2" charset="2"/>
              <a:buChar char="§"/>
            </a:pPr>
            <a:r>
              <a:rPr lang="en-US" altLang="en-US" sz="2000">
                <a:latin typeface="Optima" charset="0"/>
              </a:rPr>
              <a:t>Desired qualifications and skills</a:t>
            </a:r>
          </a:p>
          <a:p>
            <a:pPr lvl="1" eaLnBrk="1" hangingPunct="1">
              <a:lnSpc>
                <a:spcPct val="150000"/>
              </a:lnSpc>
              <a:spcBef>
                <a:spcPct val="0"/>
              </a:spcBef>
              <a:buFont typeface="Wingdings" panose="05000000000000000000" pitchFamily="2" charset="2"/>
              <a:buChar char="§"/>
            </a:pPr>
            <a:r>
              <a:rPr lang="en-US" altLang="en-US" sz="2000">
                <a:latin typeface="Optima" charset="0"/>
              </a:rPr>
              <a:t>Key values and words</a:t>
            </a:r>
          </a:p>
          <a:p>
            <a:pPr eaLnBrk="1" hangingPunct="1">
              <a:lnSpc>
                <a:spcPct val="150000"/>
              </a:lnSpc>
              <a:spcBef>
                <a:spcPct val="0"/>
              </a:spcBef>
              <a:buFontTx/>
              <a:buNone/>
            </a:pPr>
            <a:r>
              <a:rPr lang="en-US" altLang="en-US" sz="2000">
                <a:latin typeface="Optima" charset="0"/>
              </a:rPr>
              <a:t>Look on:</a:t>
            </a:r>
          </a:p>
          <a:p>
            <a:pPr lvl="1" eaLnBrk="1" hangingPunct="1">
              <a:lnSpc>
                <a:spcPct val="150000"/>
              </a:lnSpc>
              <a:spcBef>
                <a:spcPct val="0"/>
              </a:spcBef>
              <a:buFont typeface="Wingdings" panose="05000000000000000000" pitchFamily="2" charset="2"/>
              <a:buChar char="§"/>
            </a:pPr>
            <a:r>
              <a:rPr lang="en-US" altLang="en-US" sz="2000">
                <a:latin typeface="Optima" charset="0"/>
              </a:rPr>
              <a:t>Company website</a:t>
            </a:r>
          </a:p>
          <a:p>
            <a:pPr lvl="1" eaLnBrk="1" hangingPunct="1">
              <a:lnSpc>
                <a:spcPct val="150000"/>
              </a:lnSpc>
              <a:spcBef>
                <a:spcPct val="0"/>
              </a:spcBef>
              <a:buFont typeface="Wingdings" panose="05000000000000000000" pitchFamily="2" charset="2"/>
              <a:buChar char="§"/>
            </a:pPr>
            <a:r>
              <a:rPr lang="en-US" altLang="en-US" sz="2000">
                <a:latin typeface="Optima" charset="0"/>
              </a:rPr>
              <a:t>Job advertisement</a:t>
            </a:r>
          </a:p>
          <a:p>
            <a:pPr lvl="1" eaLnBrk="1" hangingPunct="1">
              <a:lnSpc>
                <a:spcPct val="150000"/>
              </a:lnSpc>
              <a:spcBef>
                <a:spcPct val="0"/>
              </a:spcBef>
              <a:buFont typeface="Wingdings" panose="05000000000000000000" pitchFamily="2" charset="2"/>
              <a:buChar char="§"/>
            </a:pPr>
            <a:r>
              <a:rPr lang="en-US" altLang="en-US" sz="2000">
                <a:latin typeface="Optima" charset="0"/>
              </a:rPr>
              <a:t>Any publications about the company  (magazine articles, etc.)</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7" name="Group 7"/>
          <p:cNvGrpSpPr>
            <a:grpSpLocks/>
          </p:cNvGrpSpPr>
          <p:nvPr/>
        </p:nvGrpSpPr>
        <p:grpSpPr bwMode="auto">
          <a:xfrm>
            <a:off x="1128713" y="0"/>
            <a:ext cx="6773862" cy="2022475"/>
            <a:chOff x="0" y="0"/>
            <a:chExt cx="9144000" cy="2762588"/>
          </a:xfrm>
        </p:grpSpPr>
        <p:grpSp>
          <p:nvGrpSpPr>
            <p:cNvPr id="24585"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24588"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6"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Sections</a:t>
              </a:r>
            </a:p>
          </p:txBody>
        </p:sp>
      </p:grpSp>
      <p:sp>
        <p:nvSpPr>
          <p:cNvPr id="24578" name="TextBox 9"/>
          <p:cNvSpPr txBox="1">
            <a:spLocks noChangeArrowheads="1"/>
          </p:cNvSpPr>
          <p:nvPr/>
        </p:nvSpPr>
        <p:spPr bwMode="auto">
          <a:xfrm>
            <a:off x="1077913" y="2270125"/>
            <a:ext cx="50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endParaRPr lang="en-US" altLang="en-US" sz="1800"/>
          </a:p>
        </p:txBody>
      </p:sp>
      <p:pic>
        <p:nvPicPr>
          <p:cNvPr id="24579" name="Picture 4"/>
          <p:cNvPicPr>
            <a:picLocks noChangeAspect="1"/>
          </p:cNvPicPr>
          <p:nvPr/>
        </p:nvPicPr>
        <p:blipFill>
          <a:blip r:embed="rId4">
            <a:extLst>
              <a:ext uri="{28A0092B-C50C-407E-A947-70E740481C1C}">
                <a14:useLocalDpi xmlns:a14="http://schemas.microsoft.com/office/drawing/2010/main" val="0"/>
              </a:ext>
            </a:extLst>
          </a:blip>
          <a:srcRect l="10011"/>
          <a:stretch>
            <a:fillRect/>
          </a:stretch>
        </p:blipFill>
        <p:spPr bwMode="auto">
          <a:xfrm>
            <a:off x="4049713" y="1749425"/>
            <a:ext cx="4014787" cy="504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Box 11"/>
          <p:cNvSpPr txBox="1">
            <a:spLocks noChangeArrowheads="1"/>
          </p:cNvSpPr>
          <p:nvPr/>
        </p:nvSpPr>
        <p:spPr bwMode="auto">
          <a:xfrm>
            <a:off x="1128713" y="2105025"/>
            <a:ext cx="2547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000">
                <a:latin typeface="Optima" charset="0"/>
              </a:rPr>
              <a:t>Contact Information</a:t>
            </a:r>
          </a:p>
        </p:txBody>
      </p:sp>
      <p:sp>
        <p:nvSpPr>
          <p:cNvPr id="24581" name="TextBox 12"/>
          <p:cNvSpPr txBox="1">
            <a:spLocks noChangeArrowheads="1"/>
          </p:cNvSpPr>
          <p:nvPr/>
        </p:nvSpPr>
        <p:spPr bwMode="auto">
          <a:xfrm>
            <a:off x="1128713" y="2587625"/>
            <a:ext cx="2547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000">
                <a:latin typeface="Optima" charset="0"/>
              </a:rPr>
              <a:t>Objective</a:t>
            </a:r>
          </a:p>
        </p:txBody>
      </p:sp>
      <p:sp>
        <p:nvSpPr>
          <p:cNvPr id="24582" name="TextBox 13"/>
          <p:cNvSpPr txBox="1">
            <a:spLocks noChangeArrowheads="1"/>
          </p:cNvSpPr>
          <p:nvPr/>
        </p:nvSpPr>
        <p:spPr bwMode="auto">
          <a:xfrm>
            <a:off x="1128713" y="3171825"/>
            <a:ext cx="2547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000">
                <a:latin typeface="Optima" charset="0"/>
              </a:rPr>
              <a:t>Education</a:t>
            </a:r>
          </a:p>
        </p:txBody>
      </p:sp>
      <p:sp>
        <p:nvSpPr>
          <p:cNvPr id="24583" name="TextBox 14"/>
          <p:cNvSpPr txBox="1">
            <a:spLocks noChangeArrowheads="1"/>
          </p:cNvSpPr>
          <p:nvPr/>
        </p:nvSpPr>
        <p:spPr bwMode="auto">
          <a:xfrm>
            <a:off x="1128713" y="3959225"/>
            <a:ext cx="2547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000">
                <a:latin typeface="Optima" charset="0"/>
              </a:rPr>
              <a:t>Experience</a:t>
            </a:r>
          </a:p>
        </p:txBody>
      </p:sp>
      <p:sp>
        <p:nvSpPr>
          <p:cNvPr id="24584" name="TextBox 15"/>
          <p:cNvSpPr txBox="1">
            <a:spLocks noChangeArrowheads="1"/>
          </p:cNvSpPr>
          <p:nvPr/>
        </p:nvSpPr>
        <p:spPr bwMode="auto">
          <a:xfrm>
            <a:off x="1128713" y="6070600"/>
            <a:ext cx="2708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000">
                <a:latin typeface="Optima" charset="0"/>
              </a:rPr>
              <a:t>Honors and Activities</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5" name="Group 7"/>
          <p:cNvGrpSpPr>
            <a:grpSpLocks/>
          </p:cNvGrpSpPr>
          <p:nvPr/>
        </p:nvGrpSpPr>
        <p:grpSpPr bwMode="auto">
          <a:xfrm>
            <a:off x="1128713" y="0"/>
            <a:ext cx="6773862" cy="2022475"/>
            <a:chOff x="0" y="0"/>
            <a:chExt cx="9144000" cy="2762588"/>
          </a:xfrm>
        </p:grpSpPr>
        <p:grpSp>
          <p:nvGrpSpPr>
            <p:cNvPr id="26627"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26630"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628"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Contact Information</a:t>
              </a:r>
            </a:p>
          </p:txBody>
        </p:sp>
      </p:grpSp>
      <p:sp>
        <p:nvSpPr>
          <p:cNvPr id="6" name="TextBox 5"/>
          <p:cNvSpPr txBox="1"/>
          <p:nvPr/>
        </p:nvSpPr>
        <p:spPr>
          <a:xfrm>
            <a:off x="1128713" y="2216150"/>
            <a:ext cx="6721475" cy="2862263"/>
          </a:xfrm>
          <a:prstGeom prst="rect">
            <a:avLst/>
          </a:prstGeom>
          <a:noFill/>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eaLnBrk="1" hangingPunct="1"/>
            <a:r>
              <a:rPr lang="en-US" altLang="en-US" sz="2000">
                <a:latin typeface="Optima" charset="0"/>
              </a:rPr>
              <a:t>Include:</a:t>
            </a:r>
          </a:p>
          <a:p>
            <a:pPr eaLnBrk="1" hangingPunct="1"/>
            <a:endParaRPr lang="en-US" altLang="en-US" sz="2000">
              <a:latin typeface="Optima" charset="0"/>
            </a:endParaRPr>
          </a:p>
          <a:p>
            <a:pPr eaLnBrk="1" hangingPunct="1">
              <a:lnSpc>
                <a:spcPct val="150000"/>
              </a:lnSpc>
              <a:buFont typeface="Wingdings" panose="05000000000000000000" pitchFamily="2" charset="2"/>
              <a:buChar char="§"/>
            </a:pPr>
            <a:r>
              <a:rPr lang="en-US" altLang="en-US" sz="2000">
                <a:latin typeface="Optima" charset="0"/>
              </a:rPr>
              <a:t>Name</a:t>
            </a:r>
          </a:p>
          <a:p>
            <a:pPr eaLnBrk="1" hangingPunct="1">
              <a:lnSpc>
                <a:spcPct val="150000"/>
              </a:lnSpc>
              <a:buFont typeface="Wingdings" panose="05000000000000000000" pitchFamily="2" charset="2"/>
              <a:buChar char="§"/>
            </a:pPr>
            <a:r>
              <a:rPr lang="en-US" altLang="en-US" sz="2000">
                <a:latin typeface="Optima" charset="0"/>
              </a:rPr>
              <a:t>Permanent and/or campus addresses</a:t>
            </a:r>
          </a:p>
          <a:p>
            <a:pPr eaLnBrk="1" hangingPunct="1">
              <a:lnSpc>
                <a:spcPct val="150000"/>
              </a:lnSpc>
              <a:buFont typeface="Wingdings" panose="05000000000000000000" pitchFamily="2" charset="2"/>
              <a:buChar char="§"/>
            </a:pPr>
            <a:r>
              <a:rPr lang="en-US" altLang="en-US" sz="2000">
                <a:latin typeface="Optima" charset="0"/>
              </a:rPr>
              <a:t>Permanent and/or campus phone numbers</a:t>
            </a:r>
          </a:p>
          <a:p>
            <a:pPr eaLnBrk="1" hangingPunct="1">
              <a:lnSpc>
                <a:spcPct val="150000"/>
              </a:lnSpc>
              <a:buFont typeface="Wingdings" panose="05000000000000000000" pitchFamily="2" charset="2"/>
              <a:buChar char="§"/>
            </a:pPr>
            <a:r>
              <a:rPr lang="en-US" altLang="en-US" sz="2000">
                <a:latin typeface="Optima" charset="0"/>
              </a:rPr>
              <a:t>Email address </a:t>
            </a:r>
          </a:p>
          <a:p>
            <a:pPr lvl="1" eaLnBrk="1" hangingPunct="1"/>
            <a:endParaRPr lang="en-US" altLang="en-US" sz="2000">
              <a:latin typeface="Optima"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Group 7"/>
          <p:cNvGrpSpPr>
            <a:grpSpLocks/>
          </p:cNvGrpSpPr>
          <p:nvPr/>
        </p:nvGrpSpPr>
        <p:grpSpPr bwMode="auto">
          <a:xfrm>
            <a:off x="1128713" y="0"/>
            <a:ext cx="6773862" cy="2022475"/>
            <a:chOff x="0" y="0"/>
            <a:chExt cx="9144000" cy="2762588"/>
          </a:xfrm>
        </p:grpSpPr>
        <p:grpSp>
          <p:nvGrpSpPr>
            <p:cNvPr id="28675"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28678"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676"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Contact Information</a:t>
              </a:r>
            </a:p>
          </p:txBody>
        </p:sp>
      </p:grpSp>
      <p:pic>
        <p:nvPicPr>
          <p:cNvPr id="28674"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8713" y="2733675"/>
            <a:ext cx="6862762"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Group 7"/>
          <p:cNvGrpSpPr>
            <a:grpSpLocks/>
          </p:cNvGrpSpPr>
          <p:nvPr/>
        </p:nvGrpSpPr>
        <p:grpSpPr bwMode="auto">
          <a:xfrm>
            <a:off x="1128713" y="0"/>
            <a:ext cx="6773862" cy="2022475"/>
            <a:chOff x="0" y="0"/>
            <a:chExt cx="9144000" cy="2762588"/>
          </a:xfrm>
        </p:grpSpPr>
        <p:grpSp>
          <p:nvGrpSpPr>
            <p:cNvPr id="30724"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30727"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25"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Objective Statements</a:t>
              </a:r>
            </a:p>
          </p:txBody>
        </p:sp>
      </p:grpSp>
      <p:sp>
        <p:nvSpPr>
          <p:cNvPr id="30722" name="TextBox 5"/>
          <p:cNvSpPr txBox="1">
            <a:spLocks noChangeArrowheads="1"/>
          </p:cNvSpPr>
          <p:nvPr/>
        </p:nvSpPr>
        <p:spPr bwMode="auto">
          <a:xfrm>
            <a:off x="1128713" y="2225675"/>
            <a:ext cx="6773862" cy="332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Tx/>
              <a:buNone/>
            </a:pPr>
            <a:r>
              <a:rPr lang="en-US" altLang="en-US" sz="2000" dirty="0">
                <a:latin typeface="Optima" charset="0"/>
              </a:rPr>
              <a:t>There are two approaches to objective statements:</a:t>
            </a:r>
          </a:p>
          <a:p>
            <a:pPr eaLnBrk="1" hangingPunct="1">
              <a:lnSpc>
                <a:spcPct val="150000"/>
              </a:lnSpc>
              <a:spcBef>
                <a:spcPct val="0"/>
              </a:spcBef>
              <a:buFont typeface="Wingdings" panose="05000000000000000000" pitchFamily="2" charset="2"/>
              <a:buChar char="§"/>
            </a:pPr>
            <a:r>
              <a:rPr lang="en-US" altLang="en-US" sz="2000" dirty="0">
                <a:latin typeface="Optima" charset="0"/>
              </a:rPr>
              <a:t>Brief and to the point</a:t>
            </a:r>
          </a:p>
          <a:p>
            <a:pPr eaLnBrk="1" hangingPunct="1">
              <a:lnSpc>
                <a:spcPct val="150000"/>
              </a:lnSpc>
              <a:spcBef>
                <a:spcPct val="0"/>
              </a:spcBef>
              <a:buFont typeface="Wingdings" panose="05000000000000000000" pitchFamily="2" charset="2"/>
              <a:buChar char="§"/>
            </a:pPr>
            <a:r>
              <a:rPr lang="en-US" altLang="en-US" sz="2000" dirty="0">
                <a:latin typeface="Optima" charset="0"/>
              </a:rPr>
              <a:t>Detailed description of desired position and qualifications</a:t>
            </a:r>
          </a:p>
          <a:p>
            <a:pPr eaLnBrk="1" hangingPunct="1">
              <a:lnSpc>
                <a:spcPct val="150000"/>
              </a:lnSpc>
              <a:spcBef>
                <a:spcPct val="0"/>
              </a:spcBef>
              <a:buFontTx/>
              <a:buNone/>
            </a:pPr>
            <a:r>
              <a:rPr lang="en-US" altLang="en-US" sz="2000" dirty="0">
                <a:latin typeface="Optima" charset="0"/>
              </a:rPr>
              <a:t>You must decide which approach is best for you</a:t>
            </a:r>
          </a:p>
          <a:p>
            <a:pPr eaLnBrk="1" hangingPunct="1">
              <a:lnSpc>
                <a:spcPct val="150000"/>
              </a:lnSpc>
              <a:spcBef>
                <a:spcPct val="0"/>
              </a:spcBef>
              <a:buFontTx/>
              <a:buNone/>
            </a:pPr>
            <a:endParaRPr lang="en-US" altLang="en-US" sz="2000" dirty="0">
              <a:latin typeface="Optima" charset="0"/>
            </a:endParaRPr>
          </a:p>
          <a:p>
            <a:pPr eaLnBrk="1" hangingPunct="1">
              <a:lnSpc>
                <a:spcPct val="150000"/>
              </a:lnSpc>
              <a:spcBef>
                <a:spcPct val="0"/>
              </a:spcBef>
              <a:buFontTx/>
              <a:buNone/>
            </a:pPr>
            <a:r>
              <a:rPr lang="en-US" altLang="en-US" sz="2000" dirty="0">
                <a:latin typeface="Optima" charset="0"/>
              </a:rPr>
              <a:t>An example of a “brief and to the point” approach”:</a:t>
            </a:r>
          </a:p>
        </p:txBody>
      </p:sp>
      <p:pic>
        <p:nvPicPr>
          <p:cNvPr id="3072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5313" y="5619750"/>
            <a:ext cx="8161337"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438717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Group 7"/>
          <p:cNvGrpSpPr>
            <a:grpSpLocks/>
          </p:cNvGrpSpPr>
          <p:nvPr/>
        </p:nvGrpSpPr>
        <p:grpSpPr bwMode="auto">
          <a:xfrm>
            <a:off x="1128713" y="0"/>
            <a:ext cx="6773862" cy="2022475"/>
            <a:chOff x="0" y="0"/>
            <a:chExt cx="9144000" cy="2762588"/>
          </a:xfrm>
        </p:grpSpPr>
        <p:grpSp>
          <p:nvGrpSpPr>
            <p:cNvPr id="30724"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30727"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25"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Objective Statements</a:t>
              </a:r>
            </a:p>
          </p:txBody>
        </p:sp>
      </p:gr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252" y="2095499"/>
            <a:ext cx="7478784" cy="4204939"/>
          </a:xfrm>
          <a:prstGeom prst="rect">
            <a:avLst/>
          </a:prstGeom>
        </p:spPr>
      </p:pic>
    </p:spTree>
    <p:extLst>
      <p:ext uri="{BB962C8B-B14F-4D97-AF65-F5344CB8AC3E}">
        <p14:creationId xmlns:p14="http://schemas.microsoft.com/office/powerpoint/2010/main" val="403955162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Group 7"/>
          <p:cNvGrpSpPr>
            <a:grpSpLocks/>
          </p:cNvGrpSpPr>
          <p:nvPr/>
        </p:nvGrpSpPr>
        <p:grpSpPr bwMode="auto">
          <a:xfrm>
            <a:off x="1128713" y="0"/>
            <a:ext cx="6773862" cy="2022475"/>
            <a:chOff x="0" y="0"/>
            <a:chExt cx="9144000" cy="2762588"/>
          </a:xfrm>
        </p:grpSpPr>
        <p:grpSp>
          <p:nvGrpSpPr>
            <p:cNvPr id="30724"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30727"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25"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Objective Statements</a:t>
              </a:r>
            </a:p>
          </p:txBody>
        </p:sp>
      </p:grpSp>
      <p:sp>
        <p:nvSpPr>
          <p:cNvPr id="30722" name="TextBox 5"/>
          <p:cNvSpPr txBox="1">
            <a:spLocks noChangeArrowheads="1"/>
          </p:cNvSpPr>
          <p:nvPr/>
        </p:nvSpPr>
        <p:spPr bwMode="auto">
          <a:xfrm>
            <a:off x="1128713" y="2225675"/>
            <a:ext cx="6773862" cy="332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Tx/>
              <a:buNone/>
            </a:pPr>
            <a:r>
              <a:rPr lang="en-US" altLang="en-US" sz="2000" dirty="0">
                <a:latin typeface="Optima" charset="0"/>
              </a:rPr>
              <a:t>There are two approaches to objective statements:</a:t>
            </a:r>
          </a:p>
          <a:p>
            <a:pPr eaLnBrk="1" hangingPunct="1">
              <a:lnSpc>
                <a:spcPct val="150000"/>
              </a:lnSpc>
              <a:spcBef>
                <a:spcPct val="0"/>
              </a:spcBef>
              <a:buFont typeface="Wingdings" panose="05000000000000000000" pitchFamily="2" charset="2"/>
              <a:buChar char="§"/>
            </a:pPr>
            <a:r>
              <a:rPr lang="en-US" altLang="en-US" sz="2000" dirty="0">
                <a:latin typeface="Optima" charset="0"/>
              </a:rPr>
              <a:t>Brief and to the point</a:t>
            </a:r>
          </a:p>
          <a:p>
            <a:pPr eaLnBrk="1" hangingPunct="1">
              <a:lnSpc>
                <a:spcPct val="150000"/>
              </a:lnSpc>
              <a:spcBef>
                <a:spcPct val="0"/>
              </a:spcBef>
              <a:buFont typeface="Wingdings" panose="05000000000000000000" pitchFamily="2" charset="2"/>
              <a:buChar char="§"/>
            </a:pPr>
            <a:r>
              <a:rPr lang="en-US" altLang="en-US" sz="2000" dirty="0">
                <a:latin typeface="Optima" charset="0"/>
              </a:rPr>
              <a:t>Detailed description of desired position and qualifications</a:t>
            </a:r>
          </a:p>
          <a:p>
            <a:pPr eaLnBrk="1" hangingPunct="1">
              <a:lnSpc>
                <a:spcPct val="150000"/>
              </a:lnSpc>
              <a:spcBef>
                <a:spcPct val="0"/>
              </a:spcBef>
              <a:buFontTx/>
              <a:buNone/>
            </a:pPr>
            <a:r>
              <a:rPr lang="en-US" altLang="en-US" sz="2000" dirty="0">
                <a:latin typeface="Optima" charset="0"/>
              </a:rPr>
              <a:t>You must decide which approach is best for you</a:t>
            </a:r>
          </a:p>
          <a:p>
            <a:pPr eaLnBrk="1" hangingPunct="1">
              <a:lnSpc>
                <a:spcPct val="150000"/>
              </a:lnSpc>
              <a:spcBef>
                <a:spcPct val="0"/>
              </a:spcBef>
              <a:buFontTx/>
              <a:buNone/>
            </a:pPr>
            <a:endParaRPr lang="en-US" altLang="en-US" sz="2000" dirty="0">
              <a:latin typeface="Optima" charset="0"/>
            </a:endParaRPr>
          </a:p>
          <a:p>
            <a:pPr eaLnBrk="1" hangingPunct="1">
              <a:lnSpc>
                <a:spcPct val="150000"/>
              </a:lnSpc>
              <a:spcBef>
                <a:spcPct val="0"/>
              </a:spcBef>
              <a:buFontTx/>
              <a:buNone/>
            </a:pPr>
            <a:r>
              <a:rPr lang="en-US" altLang="en-US" sz="2000" dirty="0">
                <a:latin typeface="Optima" charset="0"/>
              </a:rPr>
              <a:t>An example of a “brief and to the point” approach”:</a:t>
            </a:r>
          </a:p>
        </p:txBody>
      </p:sp>
      <p:pic>
        <p:nvPicPr>
          <p:cNvPr id="3072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5313" y="5619750"/>
            <a:ext cx="8161337"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0287" y="1144387"/>
            <a:ext cx="6070714" cy="5713613"/>
          </a:xfrm>
          <a:prstGeom prst="rect">
            <a:avLst/>
          </a:prstGeom>
        </p:spPr>
      </p:pic>
    </p:spTree>
    <p:extLst>
      <p:ext uri="{BB962C8B-B14F-4D97-AF65-F5344CB8AC3E}">
        <p14:creationId xmlns:p14="http://schemas.microsoft.com/office/powerpoint/2010/main" val="135641329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5" name="Group 7"/>
          <p:cNvGrpSpPr>
            <a:grpSpLocks/>
          </p:cNvGrpSpPr>
          <p:nvPr/>
        </p:nvGrpSpPr>
        <p:grpSpPr bwMode="auto">
          <a:xfrm>
            <a:off x="1128713" y="0"/>
            <a:ext cx="6773862" cy="2022475"/>
            <a:chOff x="0" y="0"/>
            <a:chExt cx="9144000" cy="2762588"/>
          </a:xfrm>
        </p:grpSpPr>
        <p:grpSp>
          <p:nvGrpSpPr>
            <p:cNvPr id="36867"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36870"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8" name="TextBox 6"/>
            <p:cNvSpPr txBox="1">
              <a:spLocks noChangeArrowheads="1"/>
            </p:cNvSpPr>
            <p:nvPr/>
          </p:nvSpPr>
          <p:spPr bwMode="auto">
            <a:xfrm>
              <a:off x="4381501" y="1251558"/>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Education</a:t>
              </a:r>
            </a:p>
          </p:txBody>
        </p:sp>
      </p:grpSp>
      <p:sp>
        <p:nvSpPr>
          <p:cNvPr id="6" name="TextBox 5"/>
          <p:cNvSpPr txBox="1"/>
          <p:nvPr/>
        </p:nvSpPr>
        <p:spPr>
          <a:xfrm>
            <a:off x="1128713" y="2216150"/>
            <a:ext cx="6773862" cy="3170238"/>
          </a:xfrm>
          <a:prstGeom prst="rect">
            <a:avLst/>
          </a:prstGeom>
          <a:noFill/>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eaLnBrk="1" hangingPunct="1"/>
            <a:r>
              <a:rPr lang="en-US" altLang="en-US" sz="2000">
                <a:latin typeface="Optima" charset="0"/>
              </a:rPr>
              <a:t>Begin with the highest level of educational achievement, include:</a:t>
            </a:r>
          </a:p>
          <a:p>
            <a:pPr eaLnBrk="1" hangingPunct="1"/>
            <a:endParaRPr lang="en-US" altLang="en-US" sz="2000">
              <a:latin typeface="Optima" charset="0"/>
            </a:endParaRPr>
          </a:p>
          <a:p>
            <a:pPr eaLnBrk="1" hangingPunct="1">
              <a:lnSpc>
                <a:spcPct val="150000"/>
              </a:lnSpc>
              <a:buFont typeface="Wingdings" panose="05000000000000000000" pitchFamily="2" charset="2"/>
              <a:buChar char="§"/>
            </a:pPr>
            <a:r>
              <a:rPr lang="en-US" altLang="en-US" sz="2000">
                <a:latin typeface="Optima" charset="0"/>
              </a:rPr>
              <a:t>University attended</a:t>
            </a:r>
          </a:p>
          <a:p>
            <a:pPr eaLnBrk="1" hangingPunct="1">
              <a:lnSpc>
                <a:spcPct val="150000"/>
              </a:lnSpc>
              <a:buFont typeface="Wingdings" panose="05000000000000000000" pitchFamily="2" charset="2"/>
              <a:buChar char="§"/>
            </a:pPr>
            <a:r>
              <a:rPr lang="en-US" altLang="en-US" sz="2000">
                <a:latin typeface="Optima" charset="0"/>
              </a:rPr>
              <a:t>Major/Minors</a:t>
            </a:r>
          </a:p>
          <a:p>
            <a:pPr eaLnBrk="1" hangingPunct="1">
              <a:lnSpc>
                <a:spcPct val="150000"/>
              </a:lnSpc>
              <a:buFont typeface="Wingdings" panose="05000000000000000000" pitchFamily="2" charset="2"/>
              <a:buChar char="§"/>
            </a:pPr>
            <a:r>
              <a:rPr lang="en-US" altLang="en-US" sz="2000">
                <a:latin typeface="Optima" charset="0"/>
              </a:rPr>
              <a:t>GPA (if 3.0 or above)</a:t>
            </a:r>
          </a:p>
          <a:p>
            <a:pPr eaLnBrk="1" hangingPunct="1">
              <a:lnSpc>
                <a:spcPct val="150000"/>
              </a:lnSpc>
              <a:buFont typeface="Wingdings" panose="05000000000000000000" pitchFamily="2" charset="2"/>
              <a:buChar char="§"/>
            </a:pPr>
            <a:r>
              <a:rPr lang="en-US" altLang="en-US" sz="2000">
                <a:latin typeface="Optima" charset="0"/>
              </a:rPr>
              <a:t>Date of program completion information</a:t>
            </a:r>
          </a:p>
          <a:p>
            <a:pPr eaLnBrk="1" hangingPunct="1"/>
            <a:endParaRPr lang="en-US" altLang="en-US" sz="2000">
              <a:latin typeface="Optima"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3" name="Group 7"/>
          <p:cNvGrpSpPr>
            <a:grpSpLocks/>
          </p:cNvGrpSpPr>
          <p:nvPr/>
        </p:nvGrpSpPr>
        <p:grpSpPr bwMode="auto">
          <a:xfrm>
            <a:off x="1128713" y="0"/>
            <a:ext cx="6773862" cy="2022475"/>
            <a:chOff x="0" y="0"/>
            <a:chExt cx="9144000" cy="2762588"/>
          </a:xfrm>
        </p:grpSpPr>
        <p:grpSp>
          <p:nvGrpSpPr>
            <p:cNvPr id="38915"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38918" name="Picture 3" descr="High-Rez-OWL-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916"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Education</a:t>
              </a:r>
            </a:p>
          </p:txBody>
        </p:sp>
      </p:grpSp>
      <p:pic>
        <p:nvPicPr>
          <p:cNvPr id="38914" name="Picture 9"/>
          <p:cNvPicPr>
            <a:picLocks noChangeAspect="1"/>
          </p:cNvPicPr>
          <p:nvPr/>
        </p:nvPicPr>
        <p:blipFill>
          <a:blip r:embed="rId3">
            <a:extLst>
              <a:ext uri="{28A0092B-C50C-407E-A947-70E740481C1C}">
                <a14:useLocalDpi xmlns:a14="http://schemas.microsoft.com/office/drawing/2010/main" val="0"/>
              </a:ext>
            </a:extLst>
          </a:blip>
          <a:srcRect r="4918"/>
          <a:stretch>
            <a:fillRect/>
          </a:stretch>
        </p:blipFill>
        <p:spPr bwMode="auto">
          <a:xfrm>
            <a:off x="563563" y="2946400"/>
            <a:ext cx="790257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7" name="Group 7"/>
          <p:cNvGrpSpPr>
            <a:grpSpLocks/>
          </p:cNvGrpSpPr>
          <p:nvPr/>
        </p:nvGrpSpPr>
        <p:grpSpPr bwMode="auto">
          <a:xfrm>
            <a:off x="1128713" y="0"/>
            <a:ext cx="6773862" cy="2022475"/>
            <a:chOff x="0" y="0"/>
            <a:chExt cx="9144000" cy="2762588"/>
          </a:xfrm>
        </p:grpSpPr>
        <p:grpSp>
          <p:nvGrpSpPr>
            <p:cNvPr id="39939"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39942"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940"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Work Experience</a:t>
              </a:r>
            </a:p>
          </p:txBody>
        </p:sp>
      </p:grpSp>
      <p:sp>
        <p:nvSpPr>
          <p:cNvPr id="39938" name="TextBox 5"/>
          <p:cNvSpPr txBox="1">
            <a:spLocks noChangeArrowheads="1"/>
          </p:cNvSpPr>
          <p:nvPr/>
        </p:nvSpPr>
        <p:spPr bwMode="auto">
          <a:xfrm>
            <a:off x="1076325" y="2311400"/>
            <a:ext cx="6773863"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Tx/>
              <a:buNone/>
            </a:pPr>
            <a:r>
              <a:rPr lang="en-US" altLang="en-US" sz="2000">
                <a:latin typeface="Optima" charset="0"/>
              </a:rPr>
              <a:t>Include positions you have held which are related, in some way, to the job you are seeking</a:t>
            </a:r>
          </a:p>
          <a:p>
            <a:pPr eaLnBrk="1" hangingPunct="1">
              <a:lnSpc>
                <a:spcPct val="150000"/>
              </a:lnSpc>
              <a:spcBef>
                <a:spcPct val="0"/>
              </a:spcBef>
              <a:buFont typeface="Wingdings" panose="05000000000000000000" pitchFamily="2" charset="2"/>
              <a:buChar char="§"/>
            </a:pPr>
            <a:r>
              <a:rPr lang="en-US" altLang="en-US" sz="2000">
                <a:latin typeface="Optima" charset="0"/>
              </a:rPr>
              <a:t>NOTE: Can be both paid and volunteer positions</a:t>
            </a:r>
          </a:p>
          <a:p>
            <a:pPr eaLnBrk="1" hangingPunct="1">
              <a:lnSpc>
                <a:spcPct val="150000"/>
              </a:lnSpc>
              <a:spcBef>
                <a:spcPct val="0"/>
              </a:spcBef>
              <a:buFont typeface="Wingdings" panose="05000000000000000000" pitchFamily="2" charset="2"/>
              <a:buChar char="§"/>
            </a:pPr>
            <a:endParaRPr lang="en-US" altLang="en-US" sz="2000">
              <a:latin typeface="Optima" charset="0"/>
            </a:endParaRPr>
          </a:p>
          <a:p>
            <a:pPr eaLnBrk="1" hangingPunct="1">
              <a:lnSpc>
                <a:spcPct val="150000"/>
              </a:lnSpc>
              <a:spcBef>
                <a:spcPct val="0"/>
              </a:spcBef>
              <a:buFontTx/>
              <a:buNone/>
            </a:pPr>
            <a:r>
              <a:rPr lang="en-US" altLang="en-US" sz="2000">
                <a:latin typeface="Optima" charset="0"/>
              </a:rPr>
              <a:t>Be creative with this section of your résumé by describing and emphasizing your experiences in the most relevant way possible.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5" name="Group 7"/>
          <p:cNvGrpSpPr>
            <a:grpSpLocks/>
          </p:cNvGrpSpPr>
          <p:nvPr/>
        </p:nvGrpSpPr>
        <p:grpSpPr bwMode="auto">
          <a:xfrm>
            <a:off x="1128713" y="0"/>
            <a:ext cx="6773862" cy="2022475"/>
            <a:chOff x="0" y="0"/>
            <a:chExt cx="9144000" cy="2762588"/>
          </a:xfrm>
        </p:grpSpPr>
        <p:grpSp>
          <p:nvGrpSpPr>
            <p:cNvPr id="41988"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41991"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989"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Work Experience</a:t>
              </a:r>
            </a:p>
          </p:txBody>
        </p:sp>
      </p:grpSp>
      <p:sp>
        <p:nvSpPr>
          <p:cNvPr id="41986" name="TextBox 5"/>
          <p:cNvSpPr txBox="1">
            <a:spLocks noChangeArrowheads="1"/>
          </p:cNvSpPr>
          <p:nvPr/>
        </p:nvSpPr>
        <p:spPr bwMode="auto">
          <a:xfrm>
            <a:off x="2095500" y="2216150"/>
            <a:ext cx="45577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lvl="1" eaLnBrk="1" hangingPunct="1">
              <a:spcBef>
                <a:spcPct val="0"/>
              </a:spcBef>
              <a:buFontTx/>
              <a:buNone/>
            </a:pPr>
            <a:endParaRPr lang="en-US" altLang="en-US" sz="1800">
              <a:latin typeface="Optima" charset="0"/>
            </a:endParaRPr>
          </a:p>
        </p:txBody>
      </p:sp>
      <p:pic>
        <p:nvPicPr>
          <p:cNvPr id="41987"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57325" y="2022475"/>
            <a:ext cx="6116638"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3" name="Group 7"/>
          <p:cNvGrpSpPr>
            <a:grpSpLocks/>
          </p:cNvGrpSpPr>
          <p:nvPr/>
        </p:nvGrpSpPr>
        <p:grpSpPr bwMode="auto">
          <a:xfrm>
            <a:off x="1128713" y="0"/>
            <a:ext cx="6773862" cy="2022475"/>
            <a:chOff x="0" y="0"/>
            <a:chExt cx="9144000" cy="2762588"/>
          </a:xfrm>
        </p:grpSpPr>
        <p:grpSp>
          <p:nvGrpSpPr>
            <p:cNvPr id="44036"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44039"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37"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Experience</a:t>
              </a:r>
            </a:p>
          </p:txBody>
        </p:sp>
      </p:grpSp>
      <p:sp>
        <p:nvSpPr>
          <p:cNvPr id="44034" name="TextBox 5"/>
          <p:cNvSpPr txBox="1">
            <a:spLocks noChangeArrowheads="1"/>
          </p:cNvSpPr>
          <p:nvPr/>
        </p:nvSpPr>
        <p:spPr bwMode="auto">
          <a:xfrm>
            <a:off x="2095500" y="2216150"/>
            <a:ext cx="45577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lvl="1" eaLnBrk="1" hangingPunct="1">
              <a:spcBef>
                <a:spcPct val="0"/>
              </a:spcBef>
              <a:buFontTx/>
              <a:buNone/>
            </a:pPr>
            <a:endParaRPr lang="en-US" altLang="en-US" sz="1800">
              <a:latin typeface="Optima" charset="0"/>
            </a:endParaRPr>
          </a:p>
        </p:txBody>
      </p:sp>
      <p:pic>
        <p:nvPicPr>
          <p:cNvPr id="44035"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65200" y="2216150"/>
            <a:ext cx="7099300" cy="395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7" name="Group 7"/>
          <p:cNvGrpSpPr>
            <a:grpSpLocks/>
          </p:cNvGrpSpPr>
          <p:nvPr/>
        </p:nvGrpSpPr>
        <p:grpSpPr bwMode="auto">
          <a:xfrm>
            <a:off x="1179281" y="-92597"/>
            <a:ext cx="6773862" cy="2022475"/>
            <a:chOff x="0" y="0"/>
            <a:chExt cx="9144000" cy="2762588"/>
          </a:xfrm>
        </p:grpSpPr>
        <p:grpSp>
          <p:nvGrpSpPr>
            <p:cNvPr id="39939"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39942"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940"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dirty="0"/>
                <a:t>Other Elements</a:t>
              </a:r>
            </a:p>
          </p:txBody>
        </p:sp>
      </p:grpSp>
      <p:sp>
        <p:nvSpPr>
          <p:cNvPr id="39938" name="TextBox 5"/>
          <p:cNvSpPr txBox="1">
            <a:spLocks noChangeArrowheads="1"/>
          </p:cNvSpPr>
          <p:nvPr/>
        </p:nvSpPr>
        <p:spPr bwMode="auto">
          <a:xfrm>
            <a:off x="115747" y="1890486"/>
            <a:ext cx="9028253" cy="483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buNone/>
            </a:pPr>
            <a:r>
              <a:rPr lang="en-US" sz="1800" b="1" dirty="0">
                <a:latin typeface="Optima" panose="02000503060000020004" pitchFamily="2" charset="0"/>
              </a:rPr>
              <a:t>Computer skills</a:t>
            </a:r>
          </a:p>
          <a:p>
            <a:pPr marL="171450" indent="-171450"/>
            <a:r>
              <a:rPr lang="en-US" sz="1800" dirty="0">
                <a:latin typeface="Optima" panose="02000503060000020004" pitchFamily="2" charset="0"/>
              </a:rPr>
              <a:t>Classify your skills in categories such as hardware, software, languages, and operating systems. List any professional certifications you have earned.</a:t>
            </a:r>
          </a:p>
          <a:p>
            <a:pPr>
              <a:buNone/>
            </a:pPr>
            <a:endParaRPr lang="en-US" sz="1800" dirty="0">
              <a:latin typeface="Optima" panose="02000503060000020004" pitchFamily="2" charset="0"/>
            </a:endParaRPr>
          </a:p>
          <a:p>
            <a:pPr>
              <a:buNone/>
            </a:pPr>
            <a:r>
              <a:rPr lang="en-US" sz="1800" b="1" dirty="0">
                <a:latin typeface="Optima" panose="02000503060000020004" pitchFamily="2" charset="0"/>
              </a:rPr>
              <a:t>Military experience</a:t>
            </a:r>
          </a:p>
          <a:p>
            <a:pPr marL="171450" indent="-171450"/>
            <a:r>
              <a:rPr lang="en-US" sz="1800" dirty="0">
                <a:latin typeface="Optima" panose="02000503060000020004" pitchFamily="2" charset="0"/>
              </a:rPr>
              <a:t>If you are a veteran, describe your military service as if it were a job, citing dates, locations, positions, ranks, and tasks. List positive job-performance evaluations.</a:t>
            </a:r>
          </a:p>
          <a:p>
            <a:pPr>
              <a:buNone/>
            </a:pPr>
            <a:endParaRPr lang="en-US" sz="1800" dirty="0">
              <a:latin typeface="Optima" panose="02000503060000020004" pitchFamily="2" charset="0"/>
            </a:endParaRPr>
          </a:p>
          <a:p>
            <a:pPr>
              <a:buNone/>
            </a:pPr>
            <a:r>
              <a:rPr lang="en-US" sz="1800" b="1" dirty="0">
                <a:latin typeface="Optima" panose="02000503060000020004" pitchFamily="2" charset="0"/>
              </a:rPr>
              <a:t>Language ability</a:t>
            </a:r>
          </a:p>
          <a:p>
            <a:pPr marL="171450" indent="-171450"/>
            <a:r>
              <a:rPr lang="en-US" sz="1800" dirty="0">
                <a:latin typeface="Optima" panose="02000503060000020004" pitchFamily="2" charset="0"/>
              </a:rPr>
              <a:t>List your proficiency, using terms such as beginner, intermediate, and advanced. </a:t>
            </a:r>
          </a:p>
          <a:p>
            <a:pPr marL="914400" lvl="1" indent="-171450"/>
            <a:r>
              <a:rPr lang="en-US" sz="1400" dirty="0">
                <a:latin typeface="Optima" panose="02000503060000020004" pitchFamily="2" charset="0"/>
              </a:rPr>
              <a:t>Some applicants distinguish among reading, writing, and speaking abilities. </a:t>
            </a:r>
          </a:p>
          <a:p>
            <a:pPr marL="171450" indent="-171450"/>
            <a:r>
              <a:rPr lang="en-US" sz="1800" dirty="0">
                <a:latin typeface="Optima" panose="02000503060000020004" pitchFamily="2" charset="0"/>
              </a:rPr>
              <a:t>Don’t overstate your abilities.</a:t>
            </a:r>
          </a:p>
          <a:p>
            <a:pPr>
              <a:buNone/>
            </a:pPr>
            <a:endParaRPr lang="en-US" sz="1800" dirty="0">
              <a:latin typeface="Optima" panose="02000503060000020004" pitchFamily="2" charset="0"/>
            </a:endParaRPr>
          </a:p>
          <a:p>
            <a:pPr>
              <a:buNone/>
            </a:pPr>
            <a:r>
              <a:rPr lang="en-US" sz="1800" b="1" dirty="0">
                <a:latin typeface="Optima" panose="02000503060000020004" pitchFamily="2" charset="0"/>
              </a:rPr>
              <a:t>Willingness to relocate</a:t>
            </a:r>
          </a:p>
          <a:p>
            <a:pPr>
              <a:buNone/>
            </a:pPr>
            <a:r>
              <a:rPr lang="en-US" sz="1800" dirty="0">
                <a:latin typeface="Optima" panose="02000503060000020004" pitchFamily="2" charset="0"/>
              </a:rPr>
              <a:t>If you are willing to relocate, say so. Many organizations will find this flexibility attractive.</a:t>
            </a:r>
          </a:p>
        </p:txBody>
      </p:sp>
    </p:spTree>
    <p:extLst>
      <p:ext uri="{BB962C8B-B14F-4D97-AF65-F5344CB8AC3E}">
        <p14:creationId xmlns:p14="http://schemas.microsoft.com/office/powerpoint/2010/main" val="314272831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1" name="Group 7"/>
          <p:cNvGrpSpPr>
            <a:grpSpLocks/>
          </p:cNvGrpSpPr>
          <p:nvPr/>
        </p:nvGrpSpPr>
        <p:grpSpPr bwMode="auto">
          <a:xfrm>
            <a:off x="1128713" y="0"/>
            <a:ext cx="6773862" cy="2022475"/>
            <a:chOff x="0" y="0"/>
            <a:chExt cx="9144000" cy="2762588"/>
          </a:xfrm>
        </p:grpSpPr>
        <p:grpSp>
          <p:nvGrpSpPr>
            <p:cNvPr id="46083"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46086"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6084"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Action Verb List</a:t>
              </a:r>
            </a:p>
          </p:txBody>
        </p:sp>
      </p:grpSp>
      <p:sp>
        <p:nvSpPr>
          <p:cNvPr id="46082" name="TextBox 5"/>
          <p:cNvSpPr txBox="1">
            <a:spLocks noChangeArrowheads="1"/>
          </p:cNvSpPr>
          <p:nvPr/>
        </p:nvSpPr>
        <p:spPr bwMode="auto">
          <a:xfrm>
            <a:off x="1128713" y="2216150"/>
            <a:ext cx="6773862"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Tx/>
              <a:buNone/>
            </a:pPr>
            <a:r>
              <a:rPr lang="en-US" altLang="en-US" sz="2000">
                <a:latin typeface="Optima" charset="0"/>
              </a:rPr>
              <a:t>Action phrases will help you avoid being too brief and understating your qualifications. </a:t>
            </a:r>
          </a:p>
          <a:p>
            <a:pPr eaLnBrk="1" hangingPunct="1">
              <a:lnSpc>
                <a:spcPct val="150000"/>
              </a:lnSpc>
              <a:spcBef>
                <a:spcPct val="0"/>
              </a:spcBef>
              <a:buFontTx/>
              <a:buNone/>
            </a:pPr>
            <a:r>
              <a:rPr lang="en-US" altLang="en-US" sz="2000" b="1">
                <a:latin typeface="Optima" charset="0"/>
              </a:rPr>
              <a:t>Example:</a:t>
            </a:r>
          </a:p>
          <a:p>
            <a:pPr lvl="1" eaLnBrk="1" hangingPunct="1">
              <a:lnSpc>
                <a:spcPct val="150000"/>
              </a:lnSpc>
              <a:spcBef>
                <a:spcPct val="0"/>
              </a:spcBef>
              <a:buFontTx/>
              <a:buNone/>
            </a:pPr>
            <a:r>
              <a:rPr lang="en-US" altLang="en-US" sz="2600">
                <a:solidFill>
                  <a:srgbClr val="FF0000"/>
                </a:solidFill>
                <a:latin typeface="Optima" charset="0"/>
                <a:sym typeface="Wingdings" panose="05000000000000000000" pitchFamily="2" charset="2"/>
              </a:rPr>
              <a:t> </a:t>
            </a:r>
            <a:r>
              <a:rPr lang="en-US" altLang="en-US" sz="2000">
                <a:latin typeface="Optima" charset="0"/>
              </a:rPr>
              <a:t>Planned activities</a:t>
            </a:r>
          </a:p>
          <a:p>
            <a:pPr lvl="1" eaLnBrk="1" hangingPunct="1">
              <a:lnSpc>
                <a:spcPct val="150000"/>
              </a:lnSpc>
              <a:spcBef>
                <a:spcPct val="0"/>
              </a:spcBef>
              <a:buFontTx/>
              <a:buNone/>
            </a:pPr>
            <a:r>
              <a:rPr lang="en-US" altLang="en-US" sz="2600" b="1">
                <a:solidFill>
                  <a:srgbClr val="0070C0"/>
                </a:solidFill>
                <a:latin typeface="Optima" charset="0"/>
                <a:sym typeface="Wingdings" panose="05000000000000000000" pitchFamily="2" charset="2"/>
              </a:rPr>
              <a:t></a:t>
            </a:r>
            <a:r>
              <a:rPr lang="en-US" altLang="en-US" sz="2000" b="1">
                <a:solidFill>
                  <a:srgbClr val="0070C0"/>
                </a:solidFill>
                <a:latin typeface="Optima" charset="0"/>
                <a:sym typeface="Wingdings" panose="05000000000000000000" pitchFamily="2" charset="2"/>
              </a:rPr>
              <a:t> </a:t>
            </a:r>
            <a:r>
              <a:rPr lang="en-US" altLang="en-US" sz="2000">
                <a:latin typeface="Optima" charset="0"/>
              </a:rPr>
              <a:t>Planned arts and crafts activities for preschool aged children</a:t>
            </a:r>
          </a:p>
          <a:p>
            <a:pPr lvl="1" eaLnBrk="1" hangingPunct="1">
              <a:lnSpc>
                <a:spcPct val="150000"/>
              </a:lnSpc>
              <a:spcBef>
                <a:spcPct val="0"/>
              </a:spcBef>
              <a:buFontTx/>
              <a:buNone/>
            </a:pPr>
            <a:endParaRPr lang="en-US" altLang="en-US" sz="2000" b="1">
              <a:latin typeface="Optima" charset="0"/>
            </a:endParaRPr>
          </a:p>
          <a:p>
            <a:pPr eaLnBrk="1" hangingPunct="1">
              <a:lnSpc>
                <a:spcPct val="150000"/>
              </a:lnSpc>
              <a:spcBef>
                <a:spcPct val="0"/>
              </a:spcBef>
              <a:buFontTx/>
              <a:buNone/>
            </a:pPr>
            <a:r>
              <a:rPr lang="en-US" altLang="en-US" sz="2000">
                <a:latin typeface="Optima" charset="0"/>
              </a:rPr>
              <a:t>Handout:</a:t>
            </a:r>
          </a:p>
          <a:p>
            <a:pPr eaLnBrk="1" hangingPunct="1">
              <a:lnSpc>
                <a:spcPct val="150000"/>
              </a:lnSpc>
              <a:spcBef>
                <a:spcPct val="0"/>
              </a:spcBef>
              <a:buFontTx/>
              <a:buNone/>
            </a:pPr>
            <a:r>
              <a:rPr lang="en-US" altLang="en-US" sz="2000">
                <a:latin typeface="Optima" charset="0"/>
                <a:hlinkClick r:id="rId4"/>
              </a:rPr>
              <a:t>http://owl.english.purdue.edu/owl/resource/543/02/</a:t>
            </a:r>
            <a:endParaRPr lang="en-US" altLang="en-US" sz="2000">
              <a:latin typeface="Optima"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1" name="Group 7"/>
          <p:cNvGrpSpPr>
            <a:grpSpLocks/>
          </p:cNvGrpSpPr>
          <p:nvPr/>
        </p:nvGrpSpPr>
        <p:grpSpPr bwMode="auto">
          <a:xfrm>
            <a:off x="1128713" y="0"/>
            <a:ext cx="6773862" cy="2022475"/>
            <a:chOff x="0" y="0"/>
            <a:chExt cx="9144000" cy="2762588"/>
          </a:xfrm>
        </p:grpSpPr>
        <p:grpSp>
          <p:nvGrpSpPr>
            <p:cNvPr id="46083"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46086"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6084"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dirty="0"/>
                <a:t>Quantify Your Data</a:t>
              </a:r>
            </a:p>
          </p:txBody>
        </p:sp>
      </p:grpSp>
      <p:sp>
        <p:nvSpPr>
          <p:cNvPr id="46082" name="TextBox 5"/>
          <p:cNvSpPr txBox="1">
            <a:spLocks noChangeArrowheads="1"/>
          </p:cNvSpPr>
          <p:nvPr/>
        </p:nvSpPr>
        <p:spPr bwMode="auto">
          <a:xfrm>
            <a:off x="1128713" y="2216150"/>
            <a:ext cx="6773862"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Tx/>
              <a:buNone/>
            </a:pPr>
            <a:r>
              <a:rPr lang="en-US" altLang="en-US" sz="2000" dirty="0">
                <a:latin typeface="Optima" charset="0"/>
              </a:rPr>
              <a:t>Always use specific and exact numbers when you can.</a:t>
            </a:r>
          </a:p>
          <a:p>
            <a:pPr eaLnBrk="1" hangingPunct="1">
              <a:lnSpc>
                <a:spcPct val="150000"/>
              </a:lnSpc>
              <a:spcBef>
                <a:spcPct val="0"/>
              </a:spcBef>
              <a:buFontTx/>
              <a:buNone/>
            </a:pPr>
            <a:endParaRPr lang="en-US" altLang="en-US" sz="2000" dirty="0">
              <a:latin typeface="Optima" charset="0"/>
            </a:endParaRPr>
          </a:p>
          <a:p>
            <a:pPr eaLnBrk="1" hangingPunct="1">
              <a:lnSpc>
                <a:spcPct val="150000"/>
              </a:lnSpc>
              <a:spcBef>
                <a:spcPct val="0"/>
              </a:spcBef>
              <a:buFontTx/>
              <a:buNone/>
            </a:pPr>
            <a:r>
              <a:rPr lang="en-US" altLang="en-US" sz="2000" b="1" dirty="0">
                <a:latin typeface="Optima" charset="0"/>
              </a:rPr>
              <a:t>Example:</a:t>
            </a:r>
          </a:p>
          <a:p>
            <a:pPr eaLnBrk="1" hangingPunct="1">
              <a:lnSpc>
                <a:spcPct val="150000"/>
              </a:lnSpc>
              <a:spcBef>
                <a:spcPct val="0"/>
              </a:spcBef>
              <a:buFontTx/>
              <a:buNone/>
            </a:pPr>
            <a:endParaRPr lang="en-US" altLang="en-US" sz="2000" b="1" dirty="0">
              <a:latin typeface="Optima" charset="0"/>
            </a:endParaRPr>
          </a:p>
          <a:p>
            <a:pPr eaLnBrk="1" hangingPunct="1">
              <a:lnSpc>
                <a:spcPct val="150000"/>
              </a:lnSpc>
              <a:spcBef>
                <a:spcPct val="0"/>
              </a:spcBef>
              <a:buFontTx/>
              <a:buNone/>
            </a:pPr>
            <a:r>
              <a:rPr lang="en-US" altLang="en-US" sz="2000" i="1" dirty="0">
                <a:latin typeface="Optima" charset="0"/>
              </a:rPr>
              <a:t>During my time as manager, the company experienced unprecedented growth. </a:t>
            </a:r>
          </a:p>
          <a:p>
            <a:pPr eaLnBrk="1" hangingPunct="1">
              <a:lnSpc>
                <a:spcPct val="150000"/>
              </a:lnSpc>
              <a:spcBef>
                <a:spcPct val="0"/>
              </a:spcBef>
              <a:buFontTx/>
              <a:buNone/>
            </a:pPr>
            <a:endParaRPr lang="en-US" altLang="en-US" sz="2000" i="1" dirty="0">
              <a:latin typeface="Optima" charset="0"/>
            </a:endParaRPr>
          </a:p>
          <a:p>
            <a:pPr eaLnBrk="1" hangingPunct="1">
              <a:lnSpc>
                <a:spcPct val="150000"/>
              </a:lnSpc>
              <a:spcBef>
                <a:spcPct val="0"/>
              </a:spcBef>
              <a:buFontTx/>
              <a:buNone/>
            </a:pPr>
            <a:r>
              <a:rPr lang="en-US" altLang="en-US" sz="2000" i="1" dirty="0">
                <a:latin typeface="Optima" charset="0"/>
              </a:rPr>
              <a:t>During my time as manager, the company experience a 27% spike in sales.</a:t>
            </a:r>
          </a:p>
        </p:txBody>
      </p:sp>
    </p:spTree>
    <p:extLst>
      <p:ext uri="{BB962C8B-B14F-4D97-AF65-F5344CB8AC3E}">
        <p14:creationId xmlns:p14="http://schemas.microsoft.com/office/powerpoint/2010/main" val="34429388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29" name="Group 7"/>
          <p:cNvGrpSpPr>
            <a:grpSpLocks/>
          </p:cNvGrpSpPr>
          <p:nvPr/>
        </p:nvGrpSpPr>
        <p:grpSpPr bwMode="auto">
          <a:xfrm>
            <a:off x="1128713" y="0"/>
            <a:ext cx="6773862" cy="2022475"/>
            <a:chOff x="0" y="0"/>
            <a:chExt cx="9144000" cy="2762588"/>
          </a:xfrm>
        </p:grpSpPr>
        <p:grpSp>
          <p:nvGrpSpPr>
            <p:cNvPr id="48132"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48135"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8133" name="TextBox 6"/>
            <p:cNvSpPr txBox="1">
              <a:spLocks noChangeArrowheads="1"/>
            </p:cNvSpPr>
            <p:nvPr/>
          </p:nvSpPr>
          <p:spPr bwMode="auto">
            <a:xfrm>
              <a:off x="4381501" y="1047233"/>
              <a:ext cx="4692316" cy="113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Activities, Honors, Volunteer Experience</a:t>
              </a:r>
            </a:p>
          </p:txBody>
        </p:sp>
      </p:grpSp>
      <p:sp>
        <p:nvSpPr>
          <p:cNvPr id="48130" name="TextBox 10"/>
          <p:cNvSpPr txBox="1">
            <a:spLocks noChangeArrowheads="1"/>
          </p:cNvSpPr>
          <p:nvPr/>
        </p:nvSpPr>
        <p:spPr bwMode="auto">
          <a:xfrm>
            <a:off x="1128713" y="2216150"/>
            <a:ext cx="67738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buClr>
                <a:schemeClr val="tx1"/>
              </a:buClr>
              <a:buSzPct val="75000"/>
              <a:buFontTx/>
              <a:buNone/>
            </a:pPr>
            <a:r>
              <a:rPr lang="en-US" altLang="en-US" sz="2000">
                <a:latin typeface="Optima" charset="0"/>
              </a:rPr>
              <a:t>Include relevant activities, honors, and volunteer experiences</a:t>
            </a:r>
          </a:p>
          <a:p>
            <a:pPr eaLnBrk="1" hangingPunct="1">
              <a:spcBef>
                <a:spcPct val="0"/>
              </a:spcBef>
              <a:buFontTx/>
              <a:buNone/>
            </a:pPr>
            <a:endParaRPr lang="en-US" altLang="en-US" sz="2000">
              <a:latin typeface="Optima" charset="0"/>
            </a:endParaRPr>
          </a:p>
        </p:txBody>
      </p:sp>
      <p:pic>
        <p:nvPicPr>
          <p:cNvPr id="48131"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0588" y="3427413"/>
            <a:ext cx="73914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77" name="Group 7"/>
          <p:cNvGrpSpPr>
            <a:grpSpLocks/>
          </p:cNvGrpSpPr>
          <p:nvPr/>
        </p:nvGrpSpPr>
        <p:grpSpPr bwMode="auto">
          <a:xfrm>
            <a:off x="1128713" y="0"/>
            <a:ext cx="6773862" cy="2022475"/>
            <a:chOff x="0" y="0"/>
            <a:chExt cx="9144000" cy="2762588"/>
          </a:xfrm>
        </p:grpSpPr>
        <p:grpSp>
          <p:nvGrpSpPr>
            <p:cNvPr id="50179" name="Group 1"/>
            <p:cNvGrpSpPr>
              <a:grpSpLocks/>
            </p:cNvGrpSpPr>
            <p:nvPr/>
          </p:nvGrpSpPr>
          <p:grpSpPr bwMode="auto">
            <a:xfrm>
              <a:off x="0" y="0"/>
              <a:ext cx="9144000" cy="2762588"/>
              <a:chOff x="0" y="2220850"/>
              <a:chExt cx="9144000" cy="2762588"/>
            </a:xfrm>
          </p:grpSpPr>
          <p:sp>
            <p:nvSpPr>
              <p:cNvPr id="3" name="Rectangle 2"/>
              <p:cNvSpPr>
                <a:spLocks noChangeArrowheads="1"/>
              </p:cNvSpPr>
              <p:nvPr/>
            </p:nvSpPr>
            <p:spPr bwMode="auto">
              <a:xfrm>
                <a:off x="0" y="3193655"/>
                <a:ext cx="9144000" cy="118833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50182"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180" name="TextBox 6"/>
            <p:cNvSpPr txBox="1">
              <a:spLocks noChangeArrowheads="1"/>
            </p:cNvSpPr>
            <p:nvPr/>
          </p:nvSpPr>
          <p:spPr bwMode="auto">
            <a:xfrm>
              <a:off x="4381501" y="1247754"/>
              <a:ext cx="4692316" cy="63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a:t>Extra Tips</a:t>
              </a:r>
            </a:p>
          </p:txBody>
        </p:sp>
      </p:grpSp>
      <p:sp>
        <p:nvSpPr>
          <p:cNvPr id="50178" name="TextBox 5"/>
          <p:cNvSpPr txBox="1">
            <a:spLocks noChangeArrowheads="1"/>
          </p:cNvSpPr>
          <p:nvPr/>
        </p:nvSpPr>
        <p:spPr bwMode="auto">
          <a:xfrm>
            <a:off x="1128713" y="2216150"/>
            <a:ext cx="6773862"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200000"/>
              </a:lnSpc>
              <a:spcBef>
                <a:spcPct val="0"/>
              </a:spcBef>
              <a:buFont typeface="Book Antiqua" panose="02040602050305030304" pitchFamily="18" charset="0"/>
              <a:buAutoNum type="arabicPeriod"/>
            </a:pPr>
            <a:r>
              <a:rPr lang="en-US" altLang="en-US" sz="2000" dirty="0">
                <a:latin typeface="Optima" charset="0"/>
              </a:rPr>
              <a:t>Ultimate goal is to get an interview;</a:t>
            </a:r>
          </a:p>
          <a:p>
            <a:pPr eaLnBrk="1" hangingPunct="1">
              <a:lnSpc>
                <a:spcPct val="200000"/>
              </a:lnSpc>
              <a:spcBef>
                <a:spcPct val="0"/>
              </a:spcBef>
              <a:buFont typeface="Book Antiqua" panose="02040602050305030304" pitchFamily="18" charset="0"/>
              <a:buAutoNum type="arabicPeriod"/>
            </a:pPr>
            <a:r>
              <a:rPr lang="en-US" altLang="en-US" sz="2000" dirty="0">
                <a:latin typeface="Optima" charset="0"/>
              </a:rPr>
              <a:t>Use white space effectively;</a:t>
            </a:r>
          </a:p>
          <a:p>
            <a:pPr eaLnBrk="1" hangingPunct="1">
              <a:lnSpc>
                <a:spcPct val="200000"/>
              </a:lnSpc>
              <a:spcBef>
                <a:spcPct val="0"/>
              </a:spcBef>
              <a:buFont typeface="Book Antiqua" panose="02040602050305030304" pitchFamily="18" charset="0"/>
              <a:buAutoNum type="arabicPeriod"/>
            </a:pPr>
            <a:r>
              <a:rPr lang="en-US" altLang="en-US" sz="2000" dirty="0">
                <a:latin typeface="Optima" charset="0"/>
              </a:rPr>
              <a:t>Employer will only take about 30 seconds to glance at a résumé.</a:t>
            </a:r>
          </a:p>
          <a:p>
            <a:pPr eaLnBrk="1" hangingPunct="1">
              <a:lnSpc>
                <a:spcPct val="200000"/>
              </a:lnSpc>
              <a:spcBef>
                <a:spcPct val="0"/>
              </a:spcBef>
              <a:buFont typeface="Book Antiqua" panose="02040602050305030304" pitchFamily="18" charset="0"/>
              <a:buAutoNum type="arabicPeriod"/>
            </a:pPr>
            <a:r>
              <a:rPr lang="en-US" altLang="en-US" sz="2000" dirty="0">
                <a:latin typeface="Optima" charset="0"/>
              </a:rPr>
              <a:t>Structure the résumé according to the job.</a:t>
            </a:r>
          </a:p>
        </p:txBody>
      </p:sp>
    </p:spTree>
  </p:cSld>
  <p:clrMapOvr>
    <a:masterClrMapping/>
  </p:clrMapOvr>
  <p:transition/>
</p:sld>
</file>

<file path=ppt/theme/theme1.xml><?xml version="1.0" encoding="utf-8"?>
<a:theme xmlns:a="http://schemas.openxmlformats.org/drawingml/2006/main" name="1301673182_717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addle">
      <a:majorFont>
        <a:latin typeface="Book Antiqua"/>
        <a:ea typeface=""/>
        <a:cs typeface=""/>
        <a:font script="Jpan" typeface="ＭＳ 明朝"/>
        <a:font script="Hans" typeface="宋体"/>
        <a:font script="Hant" typeface="新細明體"/>
      </a:majorFont>
      <a:minorFont>
        <a:latin typeface="Book Antiqua"/>
        <a:ea typeface=""/>
        <a:cs typeface=""/>
        <a:font script="Jpan" typeface="ＭＳ 明朝"/>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1301673182_717 (1)</Template>
  <TotalTime>280</TotalTime>
  <Words>2913</Words>
  <Application>Microsoft Macintosh PowerPoint</Application>
  <PresentationFormat>On-screen Show (4:3)</PresentationFormat>
  <Paragraphs>230</Paragraphs>
  <Slides>21</Slides>
  <Notes>20</Notes>
  <HiddenSlides>0</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21</vt:i4>
      </vt:variant>
      <vt:variant>
        <vt:lpstr>Custom Shows</vt:lpstr>
      </vt:variant>
      <vt:variant>
        <vt:i4>1</vt:i4>
      </vt:variant>
    </vt:vector>
  </HeadingPairs>
  <TitlesOfParts>
    <vt:vector size="29" baseType="lpstr">
      <vt:lpstr>Arial</vt:lpstr>
      <vt:lpstr>Book Antiqua</vt:lpstr>
      <vt:lpstr>Calibri</vt:lpstr>
      <vt:lpstr>Optima</vt:lpstr>
      <vt:lpstr>Times New Roman</vt:lpstr>
      <vt:lpstr>Wingdings</vt:lpstr>
      <vt:lpstr>1301673182_717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Custom Show 1</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Ghada</dc:creator>
  <cp:lastModifiedBy>Hayden Coombs</cp:lastModifiedBy>
  <cp:revision>56</cp:revision>
  <dcterms:created xsi:type="dcterms:W3CDTF">2014-01-04T22:30:56Z</dcterms:created>
  <dcterms:modified xsi:type="dcterms:W3CDTF">2019-11-05T16:17:50Z</dcterms:modified>
</cp:coreProperties>
</file>