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78" r:id="rId3"/>
    <p:sldId id="288" r:id="rId4"/>
    <p:sldId id="287" r:id="rId5"/>
    <p:sldId id="306" r:id="rId6"/>
    <p:sldId id="286" r:id="rId7"/>
    <p:sldId id="284" r:id="rId8"/>
    <p:sldId id="283" r:id="rId9"/>
    <p:sldId id="307" r:id="rId10"/>
    <p:sldId id="282" r:id="rId11"/>
    <p:sldId id="308" r:id="rId12"/>
    <p:sldId id="258" r:id="rId13"/>
    <p:sldId id="280" r:id="rId14"/>
    <p:sldId id="309" r:id="rId15"/>
    <p:sldId id="292" r:id="rId16"/>
    <p:sldId id="291" r:id="rId17"/>
    <p:sldId id="310" r:id="rId18"/>
  </p:sldIdLst>
  <p:sldSz cx="9144000" cy="6858000" type="screen4x3"/>
  <p:notesSz cx="6858000" cy="9144000"/>
  <p:custShowLst>
    <p:custShow name="Custom Show 1" id="0">
      <p:sldLst>
        <p:sld r:id="rId2"/>
        <p:sld r:id="rId3"/>
        <p:sld r:id="rId13"/>
      </p:sldLst>
    </p:custShow>
  </p:custShowLst>
  <p:defaultTextStyle>
    <a:defPPr>
      <a:defRPr lang="en-US"/>
    </a:defPPr>
    <a:lvl1pPr algn="l" defTabSz="457200" rtl="0" fontAlgn="base">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FD62E"/>
    <a:srgbClr val="F28B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9"/>
  </p:normalViewPr>
  <p:slideViewPr>
    <p:cSldViewPr snapToGrid="0" snapToObjects="1">
      <p:cViewPr varScale="1">
        <p:scale>
          <a:sx n="110" d="100"/>
          <a:sy n="110" d="100"/>
        </p:scale>
        <p:origin x="168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A0AA06D-B280-4EE3-965C-68929A82F6ED}" type="datetimeFigureOut">
              <a:rPr lang="en-US" altLang="en-US"/>
              <a:pPr/>
              <a:t>11/7/19</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84E377DC-1D44-486C-BD94-1B671D810C9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fontAlgn="base">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fontAlgn="base">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fontAlgn="base">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fontAlgn="base">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Rationale:  </a:t>
            </a:r>
            <a:r>
              <a:rPr lang="en-US" altLang="en-US"/>
              <a:t>Welcome to “Tutoring Cover Letters.”  This presentation is designed to help students with their cover letters.  </a:t>
            </a:r>
          </a:p>
          <a:p>
            <a:pPr>
              <a:spcBef>
                <a:spcPct val="0"/>
              </a:spcBef>
            </a:pPr>
            <a:endParaRPr lang="en-US" altLang="en-US"/>
          </a:p>
          <a:p>
            <a:pPr>
              <a:spcBef>
                <a:spcPct val="0"/>
              </a:spcBef>
            </a:pPr>
            <a:r>
              <a:rPr lang="en-US" altLang="en-US" b="1"/>
              <a:t>Directions:  </a:t>
            </a:r>
            <a:r>
              <a:rPr lang="en-US" altLang="en-US"/>
              <a:t>Each slide is activated by a single mouse click, unless otherwise noted in bold at the bottom of each notes page.</a:t>
            </a:r>
          </a:p>
          <a:p>
            <a:pPr>
              <a:spcBef>
                <a:spcPct val="0"/>
              </a:spcBef>
            </a:pPr>
            <a:endParaRPr lang="en-US" altLang="en-US"/>
          </a:p>
          <a:p>
            <a:pPr>
              <a:spcBef>
                <a:spcPct val="0"/>
              </a:spcBef>
            </a:pPr>
            <a:r>
              <a:rPr lang="en-US" altLang="en-US" b="1"/>
              <a:t>Writers and Designers:</a:t>
            </a:r>
            <a:r>
              <a:rPr lang="en-US" altLang="en-US"/>
              <a:t>  Stacy Lolkus and Allen Brizee, 2007.</a:t>
            </a:r>
          </a:p>
          <a:p>
            <a:pPr>
              <a:spcBef>
                <a:spcPct val="0"/>
              </a:spcBef>
            </a:pPr>
            <a:endParaRPr lang="en-US" altLang="en-US"/>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4E93F8E7-8372-404E-8B82-9299B5D9C48F}" type="slidenum">
              <a:rPr lang="en-US" altLang="en-US">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The facilitator should stress the fact that if the tutor doesn’t understand the reason the student is creating the cover letter, he or she could waste time worrying about the wrong parts. </a:t>
            </a:r>
          </a:p>
          <a:p>
            <a:pPr>
              <a:spcBef>
                <a:spcPct val="0"/>
              </a:spcBef>
            </a:pPr>
            <a:endParaRPr lang="en-US" altLang="en-US"/>
          </a:p>
          <a:p>
            <a:pPr>
              <a:spcBef>
                <a:spcPct val="0"/>
              </a:spcBef>
            </a:pPr>
            <a:r>
              <a:rPr lang="en-US" altLang="en-US"/>
              <a:t>The facilitator should stress again and again that it is very important that the tutor is first concerned with the student’s questions.  At Purdue’s Writing Lab, tutors only have a 30 minute session to help the student, which should be primarily concerned with the student’s needs.  </a:t>
            </a:r>
          </a:p>
          <a:p>
            <a:pPr>
              <a:spcBef>
                <a:spcPct val="0"/>
              </a:spcBef>
            </a:pPr>
            <a:endParaRPr lang="en-US" altLang="en-US"/>
          </a:p>
          <a:p>
            <a:pPr>
              <a:spcBef>
                <a:spcPct val="0"/>
              </a:spcBef>
            </a:pPr>
            <a:endParaRPr lang="en-US" altLang="en-US"/>
          </a:p>
          <a:p>
            <a:pPr>
              <a:spcBef>
                <a:spcPct val="0"/>
              </a:spcBef>
            </a:pPr>
            <a:endParaRPr lang="en-US" altLang="en-US"/>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CE5FF989-17D3-4B27-B0D6-0465E1808B1C}" type="slidenum">
              <a:rPr lang="en-US" altLang="en-US">
                <a:latin typeface="Calibri" panose="020F0502020204030204" pitchFamily="34" charset="0"/>
              </a:rPr>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The facilitator should emphasize that a cover letter should make a student stand out from the rest of the applicants.  Each cover letter will be different according to experiences, jobs, and applicants. Remind the tutors that although students may seem hesitant to make more than one cover letter, each cover letter should be tailored to a particular job or assignment to be most effective.  </a:t>
            </a:r>
          </a:p>
          <a:p>
            <a:pPr>
              <a:spcBef>
                <a:spcPct val="0"/>
              </a:spcBef>
            </a:pPr>
            <a:endParaRPr lang="en-US" altLang="en-US"/>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5B4832BA-EE87-4B54-8DD8-AF6BD75A7038}" type="slidenum">
              <a:rPr lang="en-US" altLang="en-US">
                <a:latin typeface="Calibri" panose="020F0502020204030204" pitchFamily="34" charset="0"/>
              </a:rPr>
              <a:pPr/>
              <a:t>3</a:t>
            </a:fld>
            <a:endParaRPr lang="en-US"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a:t>
            </a:r>
            <a:r>
              <a:rPr lang="en-US" altLang="en-US"/>
              <a:t>:  The facilitator should emphasize that sometimes the tutor will have to help a student find information about a job position or company.  Most students don’t realize they need to do preliminary research before writing a cover letter.  Tutors should stress the impact that knowledge about a company can have on the effectiveness of a cover letter.  </a:t>
            </a:r>
          </a:p>
          <a:p>
            <a:pPr>
              <a:spcBef>
                <a:spcPct val="0"/>
              </a:spcBef>
            </a:pPr>
            <a:endParaRPr lang="en-US" altLang="en-US"/>
          </a:p>
          <a:p>
            <a:pPr>
              <a:spcBef>
                <a:spcPct val="0"/>
              </a:spcBef>
            </a:pPr>
            <a:r>
              <a:rPr lang="en-US" altLang="en-US" b="1"/>
              <a:t>Activity:  </a:t>
            </a:r>
            <a:r>
              <a:rPr lang="en-US" altLang="en-US"/>
              <a:t>If the tutors have access to computers, the facilitator could have tutors take some time to explore looking up company and job information.  A couple tutors could then share what they found with the rest of the tutors.  </a:t>
            </a:r>
            <a:endParaRPr lang="en-US" altLang="en-US" b="1"/>
          </a:p>
          <a:p>
            <a:pPr>
              <a:spcBef>
                <a:spcPct val="0"/>
              </a:spcBef>
            </a:pPr>
            <a:endParaRPr lang="en-US" altLang="en-US"/>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3D4C5546-E185-4459-91BD-BA8744A0D149}" type="slidenum">
              <a:rPr lang="en-US" altLang="en-US">
                <a:latin typeface="Calibri" panose="020F0502020204030204" pitchFamily="34" charset="0"/>
              </a:rPr>
              <a:pPr/>
              <a:t>4</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8FDDAC02-592A-4438-BDDB-062BEA08F788}" type="slidenum">
              <a:rPr lang="en-US" altLang="en-US">
                <a:latin typeface="Arial" panose="020B0604020202020204" pitchFamily="34" charset="0"/>
              </a:rPr>
              <a:pPr/>
              <a:t>5</a:t>
            </a:fld>
            <a:endParaRPr lang="en-US" altLang="en-US">
              <a:latin typeface="Arial" panose="020B0604020202020204" pitchFamily="34" charset="0"/>
            </a:endParaRPr>
          </a:p>
        </p:txBody>
      </p:sp>
      <p:sp>
        <p:nvSpPr>
          <p:cNvPr id="256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a:t>
            </a:r>
            <a:r>
              <a:rPr lang="en-US" altLang="en-US"/>
              <a:t>:  A sample of a cover letter with the sections indicated.</a:t>
            </a:r>
            <a:endParaRPr lang="en-US" altLang="en-US" b="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marL="228600" indent="-228600">
              <a:spcBef>
                <a:spcPct val="0"/>
              </a:spcBef>
            </a:pPr>
            <a:r>
              <a:rPr lang="en-US" altLang="en-US" b="1"/>
              <a:t>Key Concept:</a:t>
            </a:r>
            <a:r>
              <a:rPr lang="en-US" altLang="en-US"/>
              <a:t>  </a:t>
            </a:r>
          </a:p>
          <a:p>
            <a:pPr marL="228600" indent="-228600">
              <a:spcBef>
                <a:spcPct val="0"/>
              </a:spcBef>
            </a:pPr>
            <a:endParaRPr lang="en-US" altLang="en-US"/>
          </a:p>
          <a:p>
            <a:pPr marL="228600" indent="-228600">
              <a:spcBef>
                <a:spcPct val="0"/>
              </a:spcBef>
            </a:pPr>
            <a:r>
              <a:rPr lang="en-US" altLang="en-US"/>
              <a:t>The “Header” should include:</a:t>
            </a:r>
          </a:p>
          <a:p>
            <a:pPr marL="228600" indent="-228600">
              <a:spcBef>
                <a:spcPct val="0"/>
              </a:spcBef>
              <a:buFontTx/>
              <a:buAutoNum type="arabicPeriod"/>
            </a:pPr>
            <a:r>
              <a:rPr lang="en-US" altLang="en-US"/>
              <a:t>Student’s address</a:t>
            </a:r>
          </a:p>
          <a:p>
            <a:pPr marL="228600" indent="-228600">
              <a:spcBef>
                <a:spcPct val="0"/>
              </a:spcBef>
              <a:buFontTx/>
              <a:buAutoNum type="arabicPeriod"/>
            </a:pPr>
            <a:r>
              <a:rPr lang="en-US" altLang="en-US"/>
              <a:t>Date</a:t>
            </a:r>
          </a:p>
          <a:p>
            <a:pPr marL="228600" indent="-228600">
              <a:spcBef>
                <a:spcPct val="0"/>
              </a:spcBef>
              <a:buFontTx/>
              <a:buAutoNum type="arabicPeriod"/>
            </a:pPr>
            <a:r>
              <a:rPr lang="en-US" altLang="en-US"/>
              <a:t>Employer’s address</a:t>
            </a:r>
          </a:p>
          <a:p>
            <a:pPr marL="228600" indent="-228600">
              <a:spcBef>
                <a:spcPct val="0"/>
              </a:spcBef>
              <a:buFontTx/>
              <a:buAutoNum type="arabicPeriod"/>
            </a:pPr>
            <a:r>
              <a:rPr lang="en-US" altLang="en-US"/>
              <a:t>Salutation.  </a:t>
            </a:r>
          </a:p>
          <a:p>
            <a:pPr marL="228600" indent="-228600">
              <a:spcBef>
                <a:spcPct val="0"/>
              </a:spcBef>
            </a:pPr>
            <a:endParaRPr lang="en-US" altLang="en-US"/>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FDDA167D-AF15-4005-9F54-4A8CE7F1883F}" type="slidenum">
              <a:rPr lang="en-US" altLang="en-US">
                <a:latin typeface="Calibri" panose="020F0502020204030204" pitchFamily="34" charset="0"/>
              </a:rPr>
              <a:pPr/>
              <a:t>6</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Concepts:</a:t>
            </a:r>
            <a:r>
              <a:rPr lang="en-US" altLang="en-US"/>
              <a:t>  Another example of how to start the letter.  In this example, the student’s address could go at the end of the letter, after the signature.  </a:t>
            </a:r>
            <a:endParaRPr lang="en-US" altLang="en-US" b="1"/>
          </a:p>
          <a:p>
            <a:pPr>
              <a:spcBef>
                <a:spcPct val="0"/>
              </a:spcBef>
            </a:pPr>
            <a:endParaRPr lang="en-US" altLang="en-US"/>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75616803-9CAD-4B1E-A3C1-93064C9E2AEC}" type="slidenum">
              <a:rPr lang="en-US" altLang="en-US">
                <a:latin typeface="Calibri" panose="020F0502020204030204" pitchFamily="34" charset="0"/>
              </a:rPr>
              <a:pPr/>
              <a:t>7</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5305DD14-DB4E-4F0F-A32D-AB4FD031DFCB}" type="slidenum">
              <a:rPr lang="en-US" altLang="en-US">
                <a:latin typeface="Calibri" panose="020F0502020204030204" pitchFamily="34" charset="0"/>
              </a:rPr>
              <a:pPr/>
              <a:t>8</a:t>
            </a:fld>
            <a:endParaRPr lang="en-US"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AD5DF5BD-0E1A-4D1A-8D0C-E2BF443CF2E5}" type="slidenum">
              <a:rPr lang="en-US" altLang="en-US">
                <a:latin typeface="Arial" panose="020B0604020202020204" pitchFamily="34" charset="0"/>
              </a:rPr>
              <a:pPr/>
              <a:t>9</a:t>
            </a:fld>
            <a:endParaRPr lang="en-US" altLang="en-US">
              <a:latin typeface="Arial" panose="020B0604020202020204" pitchFamily="34" charset="0"/>
            </a:endParaRPr>
          </a:p>
        </p:txBody>
      </p:sp>
      <p:sp>
        <p:nvSpPr>
          <p:cNvPr id="29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This is an example of a standard beginning paragraph. </a:t>
            </a:r>
          </a:p>
          <a:p>
            <a:pPr>
              <a:spcBef>
                <a:spcPct val="0"/>
              </a:spcBef>
            </a:pP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The facilitator should remind the tutor that the student should pick no more than two or three skills or benefits.  Some students get in the habit of listing qualities, which tells the employer absolutely nothing.  </a:t>
            </a:r>
          </a:p>
          <a:p>
            <a:pPr>
              <a:spcBef>
                <a:spcPct val="0"/>
              </a:spcBef>
            </a:pPr>
            <a:endParaRPr lang="en-US" altLang="en-US"/>
          </a:p>
          <a:p>
            <a:pPr>
              <a:spcBef>
                <a:spcPct val="0"/>
              </a:spcBef>
            </a:pPr>
            <a:r>
              <a:rPr lang="en-US" altLang="en-US"/>
              <a:t>Organize your body paragraphs to emphasize your strongest and most relevant qualifications.  Only include the two or three strongest qualifications from your resume.</a:t>
            </a:r>
          </a:p>
          <a:p>
            <a:pPr>
              <a:spcBef>
                <a:spcPct val="0"/>
              </a:spcBef>
            </a:pPr>
            <a:r>
              <a:rPr lang="en-US" altLang="en-US"/>
              <a:t>Make it easy for readers to scan your letter by  beginning each paragraph with a topic sentence</a:t>
            </a:r>
          </a:p>
          <a:p>
            <a:pPr>
              <a:spcBef>
                <a:spcPct val="0"/>
              </a:spcBef>
            </a:pPr>
            <a:endParaRPr lang="en-US" altLang="en-US"/>
          </a:p>
          <a:p>
            <a:pPr>
              <a:spcBef>
                <a:spcPct val="0"/>
              </a:spcBef>
            </a:pPr>
            <a:endParaRPr lang="en-US" altLang="en-US"/>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BFA29707-E49E-4F92-A496-7A0FC0261745}" type="slidenum">
              <a:rPr lang="en-US" altLang="en-US">
                <a:latin typeface="Calibri" panose="020F0502020204030204" pitchFamily="34" charset="0"/>
              </a:rPr>
              <a:pPr/>
              <a:t>10</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B53D9F37-4423-4B85-B32A-004996658538}" type="slidenum">
              <a:rPr lang="en-US" altLang="en-US">
                <a:latin typeface="Arial" panose="020B0604020202020204" pitchFamily="34" charset="0"/>
              </a:rPr>
              <a:pPr/>
              <a:t>11</a:t>
            </a:fld>
            <a:endParaRPr lang="en-US" altLang="en-US">
              <a:latin typeface="Arial" panose="020B0604020202020204" pitchFamily="34" charset="0"/>
            </a:endParaRPr>
          </a:p>
        </p:txBody>
      </p:sp>
      <p:sp>
        <p:nvSpPr>
          <p:cNvPr id="317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This is an example of an effective middle paragraph.  </a:t>
            </a:r>
            <a:endParaRPr lang="en-US" altLang="en-US" b="1"/>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a:t>
            </a:r>
            <a:r>
              <a:rPr lang="en-US" altLang="en-US"/>
              <a:t>  This paragraph brings the entire cover letter together and expresses what the student will do, or the student’s expectations</a:t>
            </a: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A373F72E-57E7-4A5D-95F0-3E382A488298}" type="slidenum">
              <a:rPr lang="en-US" altLang="en-US">
                <a:latin typeface="Calibri" panose="020F0502020204030204" pitchFamily="34" charset="0"/>
              </a:rPr>
              <a:pPr/>
              <a:t>12</a:t>
            </a:fld>
            <a:endParaRPr lang="en-US"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These are two examples of very common closing formats.  </a:t>
            </a:r>
            <a:endParaRPr lang="en-US" altLang="en-US" b="1"/>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08528854-A881-40B1-8AC0-E3FDDEC1BF1D}" type="slidenum">
              <a:rPr lang="en-US" altLang="en-US">
                <a:latin typeface="Calibri" panose="020F0502020204030204" pitchFamily="34" charset="0"/>
              </a:rPr>
              <a:pPr/>
              <a:t>13</a:t>
            </a:fld>
            <a:endParaRPr lang="en-US"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3C9AAFB4-1210-443B-BBAA-8C2E9DC1657B}" type="slidenum">
              <a:rPr lang="en-US" altLang="en-US">
                <a:latin typeface="Arial" panose="020B0604020202020204" pitchFamily="34" charset="0"/>
              </a:rPr>
              <a:pPr/>
              <a:t>14</a:t>
            </a:fld>
            <a:endParaRPr lang="en-US" altLang="en-US">
              <a:latin typeface="Arial" panose="020B0604020202020204" pitchFamily="34" charset="0"/>
            </a:endParaRPr>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If the tutor has time and notices any weak language, he or she can help the student change these sentences to better describe the student’s experiences.  </a:t>
            </a:r>
            <a:endParaRPr lang="en-US" altLang="en-US"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If the tutor notices any sexist or informal language in the letter, he or she should remind the student that although it may seem appropriate, the student has no way of knowing who will read the letter.  Sometimes students may argue that they know the person who will be receiving the letter.  That person may see the letter, but may also want to share the student’s cover letter with others.  </a:t>
            </a:r>
            <a:endParaRPr lang="en-US" altLang="en-US" b="1"/>
          </a:p>
          <a:p>
            <a:pPr>
              <a:spcBef>
                <a:spcPct val="0"/>
              </a:spcBef>
            </a:pPr>
            <a:r>
              <a:rPr lang="en-US" altLang="en-US"/>
              <a:t>Therefore, the language should be appropriate for all audiences.  </a:t>
            </a:r>
          </a:p>
          <a:p>
            <a:pPr>
              <a:spcBef>
                <a:spcPct val="0"/>
              </a:spcBef>
            </a:pPr>
            <a:endParaRPr lang="en-US" altLang="en-US"/>
          </a:p>
          <a:p>
            <a:pPr>
              <a:spcBef>
                <a:spcPct val="0"/>
              </a:spcBef>
            </a:pPr>
            <a:endParaRPr lang="en-US" altLang="en-US"/>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E7EFFE5C-886D-4345-AA11-013F35B54555}" type="slidenum">
              <a:rPr lang="en-US" altLang="en-US">
                <a:latin typeface="Calibri" panose="020F0502020204030204" pitchFamily="34" charset="0"/>
              </a:rPr>
              <a:pPr/>
              <a:t>15</a:t>
            </a:fld>
            <a:endParaRPr lang="en-US"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The facilitator should remind the tutors that some of the work experiences students have had may not seem to be relevant, but still usually has some aspect of the job that was.</a:t>
            </a:r>
          </a:p>
          <a:p>
            <a:pPr>
              <a:spcBef>
                <a:spcPct val="0"/>
              </a:spcBef>
            </a:pPr>
            <a:endParaRPr lang="en-US" altLang="en-US"/>
          </a:p>
          <a:p>
            <a:pPr>
              <a:spcBef>
                <a:spcPct val="0"/>
              </a:spcBef>
            </a:pPr>
            <a:r>
              <a:rPr lang="en-US" altLang="en-US"/>
              <a:t>Tutors should also not try to take over the tutorial.  If a student doesn’t want help with a part that a tutor thinks needs tweaking, the tutor should refrain from interfering.  </a:t>
            </a:r>
          </a:p>
          <a:p>
            <a:pPr>
              <a:spcBef>
                <a:spcPct val="0"/>
              </a:spcBef>
            </a:pPr>
            <a:endParaRPr lang="en-US" altLang="en-US"/>
          </a:p>
          <a:p>
            <a:pPr>
              <a:spcBef>
                <a:spcPct val="0"/>
              </a:spcBef>
            </a:pPr>
            <a:r>
              <a:rPr lang="en-US" altLang="en-US"/>
              <a:t>Students may seem down about some of their work experiences or lack of work experiences.  Sometimes, tutors just need to encourage them and help them realize that they have valuable skills even if they don’t think they do.  </a:t>
            </a:r>
          </a:p>
          <a:p>
            <a:pPr>
              <a:spcBef>
                <a:spcPct val="0"/>
              </a:spcBef>
            </a:pPr>
            <a:endParaRPr lang="en-US" altLang="en-US"/>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B6C36BAC-CA8E-47C3-9E6F-A43B21091B56}" type="slidenum">
              <a:rPr lang="en-US" altLang="en-US">
                <a:latin typeface="Calibri" panose="020F0502020204030204" pitchFamily="34" charset="0"/>
              </a:rPr>
              <a:pPr/>
              <a:t>16</a:t>
            </a:fld>
            <a:endParaRPr lang="en-US"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Key Concept:  </a:t>
            </a:r>
            <a:r>
              <a:rPr lang="en-US" altLang="en-US"/>
              <a:t>The facilitator should remind the tutors that some of the work experiences students have had may not seem to be relevant, but still usually has some aspect of the job that was.</a:t>
            </a:r>
          </a:p>
          <a:p>
            <a:pPr>
              <a:spcBef>
                <a:spcPct val="0"/>
              </a:spcBef>
            </a:pPr>
            <a:endParaRPr lang="en-US" altLang="en-US"/>
          </a:p>
          <a:p>
            <a:pPr>
              <a:spcBef>
                <a:spcPct val="0"/>
              </a:spcBef>
            </a:pPr>
            <a:r>
              <a:rPr lang="en-US" altLang="en-US"/>
              <a:t>Tutors should also not try to take over the tutorial.  If a student doesn’t want help with a part that a tutor thinks needs tweaking, the tutor should refrain from interfering.  </a:t>
            </a:r>
          </a:p>
          <a:p>
            <a:pPr>
              <a:spcBef>
                <a:spcPct val="0"/>
              </a:spcBef>
            </a:pPr>
            <a:endParaRPr lang="en-US" altLang="en-US"/>
          </a:p>
          <a:p>
            <a:pPr>
              <a:spcBef>
                <a:spcPct val="0"/>
              </a:spcBef>
            </a:pPr>
            <a:r>
              <a:rPr lang="en-US" altLang="en-US"/>
              <a:t>Students may seem down about some of their work experiences or lack of work experiences.  Sometimes, tutors just need to encourage them and help them realize that they have valuable skills even if they don’t think they do.  </a:t>
            </a:r>
          </a:p>
          <a:p>
            <a:pPr>
              <a:spcBef>
                <a:spcPct val="0"/>
              </a:spcBef>
            </a:pPr>
            <a:endParaRPr lang="en-US" altLang="en-US"/>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B6C36BAC-CA8E-47C3-9E6F-A43B21091B56}" type="slidenum">
              <a:rPr lang="en-US" altLang="en-US">
                <a:latin typeface="Calibri" panose="020F0502020204030204" pitchFamily="34" charset="0"/>
              </a:rPr>
              <a:pPr/>
              <a:t>17</a:t>
            </a:fld>
            <a:endParaRPr lang="en-US" altLang="en-US">
              <a:latin typeface="Calibri" panose="020F0502020204030204" pitchFamily="34" charset="0"/>
            </a:endParaRPr>
          </a:p>
        </p:txBody>
      </p:sp>
    </p:spTree>
    <p:extLst>
      <p:ext uri="{BB962C8B-B14F-4D97-AF65-F5344CB8AC3E}">
        <p14:creationId xmlns:p14="http://schemas.microsoft.com/office/powerpoint/2010/main" val="3207818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D9FAC06A-F281-4649-975B-432C1EBFCECE}" type="datetimeFigureOut">
              <a:rPr lang="en-US" altLang="en-US"/>
              <a:pPr/>
              <a:t>11/7/19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D208D0B-C2FA-44D9-84A7-769494151487}" type="slidenum">
              <a:rPr lang="en-US" altLang="en-US"/>
              <a:pPr/>
              <a:t>‹#›</a:t>
            </a:fld>
            <a:endParaRPr lang="en-US" altLang="en-US"/>
          </a:p>
        </p:txBody>
      </p:sp>
    </p:spTree>
    <p:extLst>
      <p:ext uri="{BB962C8B-B14F-4D97-AF65-F5344CB8AC3E}">
        <p14:creationId xmlns:p14="http://schemas.microsoft.com/office/powerpoint/2010/main" val="1437218566"/>
      </p:ext>
    </p:extLst>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FB429D68-39E7-48C0-A5CE-6FE4B4D28547}" type="datetimeFigureOut">
              <a:rPr lang="en-US" altLang="en-US"/>
              <a:pPr/>
              <a:t>11/7/19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1DD0CA3-3762-4F34-A81B-7E73864733ED}" type="slidenum">
              <a:rPr lang="en-US" altLang="en-US"/>
              <a:pPr/>
              <a:t>‹#›</a:t>
            </a:fld>
            <a:endParaRPr lang="en-US" altLang="en-US"/>
          </a:p>
        </p:txBody>
      </p:sp>
    </p:spTree>
    <p:extLst>
      <p:ext uri="{BB962C8B-B14F-4D97-AF65-F5344CB8AC3E}">
        <p14:creationId xmlns:p14="http://schemas.microsoft.com/office/powerpoint/2010/main" val="344036511"/>
      </p:ext>
    </p:extLst>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51B3C334-6DB1-4162-ACD0-014529C51C34}" type="datetimeFigureOut">
              <a:rPr lang="en-US" altLang="en-US"/>
              <a:pPr/>
              <a:t>11/7/19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B0D047F-5087-45CD-A6C0-22BB95F84F13}" type="slidenum">
              <a:rPr lang="en-US" altLang="en-US"/>
              <a:pPr/>
              <a:t>‹#›</a:t>
            </a:fld>
            <a:endParaRPr lang="en-US" altLang="en-US"/>
          </a:p>
        </p:txBody>
      </p:sp>
    </p:spTree>
    <p:extLst>
      <p:ext uri="{BB962C8B-B14F-4D97-AF65-F5344CB8AC3E}">
        <p14:creationId xmlns:p14="http://schemas.microsoft.com/office/powerpoint/2010/main" val="153739047"/>
      </p:ext>
    </p:extLst>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5DB602F8-9203-4498-877F-29DF50CABD47}" type="datetimeFigureOut">
              <a:rPr lang="en-US" altLang="en-US"/>
              <a:pPr/>
              <a:t>11/7/19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8B106D7-791D-4605-B881-84306851575B}" type="slidenum">
              <a:rPr lang="en-US" altLang="en-US"/>
              <a:pPr/>
              <a:t>‹#›</a:t>
            </a:fld>
            <a:endParaRPr lang="en-US" altLang="en-US"/>
          </a:p>
        </p:txBody>
      </p:sp>
    </p:spTree>
    <p:extLst>
      <p:ext uri="{BB962C8B-B14F-4D97-AF65-F5344CB8AC3E}">
        <p14:creationId xmlns:p14="http://schemas.microsoft.com/office/powerpoint/2010/main" val="3295764993"/>
      </p:ext>
    </p:extLst>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A0E55A1A-1D20-4725-876E-57E026DB2D3D}" type="datetimeFigureOut">
              <a:rPr lang="en-US" altLang="en-US"/>
              <a:pPr/>
              <a:t>11/7/19</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93800B96-8CD3-437D-AC5D-83A1520F66BE}" type="slidenum">
              <a:rPr lang="en-US" altLang="en-US"/>
              <a:pPr/>
              <a:t>‹#›</a:t>
            </a:fld>
            <a:endParaRPr lang="en-US" altLang="en-US"/>
          </a:p>
        </p:txBody>
      </p:sp>
    </p:spTree>
    <p:extLst>
      <p:ext uri="{BB962C8B-B14F-4D97-AF65-F5344CB8AC3E}">
        <p14:creationId xmlns:p14="http://schemas.microsoft.com/office/powerpoint/2010/main" val="1506403842"/>
      </p:ext>
    </p:extLst>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71685EB5-C109-4602-9BB0-5FD6FD4CF47A}" type="datetimeFigureOut">
              <a:rPr lang="en-US" altLang="en-US"/>
              <a:pPr/>
              <a:t>11/7/19</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F4D793D-5663-49B0-BF28-BD1E00F1D829}" type="slidenum">
              <a:rPr lang="en-US" altLang="en-US"/>
              <a:pPr/>
              <a:t>‹#›</a:t>
            </a:fld>
            <a:endParaRPr lang="en-US" altLang="en-US"/>
          </a:p>
        </p:txBody>
      </p:sp>
    </p:spTree>
    <p:extLst>
      <p:ext uri="{BB962C8B-B14F-4D97-AF65-F5344CB8AC3E}">
        <p14:creationId xmlns:p14="http://schemas.microsoft.com/office/powerpoint/2010/main" val="1994029936"/>
      </p:ext>
    </p:extLst>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4CDC961-3E96-41B1-8813-7C015ED518A7}" type="datetimeFigureOut">
              <a:rPr lang="en-US" altLang="en-US"/>
              <a:pPr/>
              <a:t>11/7/19</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10AC4FDF-4882-428F-9DDE-6F197AFA6E85}" type="slidenum">
              <a:rPr lang="en-US" altLang="en-US"/>
              <a:pPr/>
              <a:t>‹#›</a:t>
            </a:fld>
            <a:endParaRPr lang="en-US" altLang="en-US"/>
          </a:p>
        </p:txBody>
      </p:sp>
    </p:spTree>
    <p:extLst>
      <p:ext uri="{BB962C8B-B14F-4D97-AF65-F5344CB8AC3E}">
        <p14:creationId xmlns:p14="http://schemas.microsoft.com/office/powerpoint/2010/main" val="1659695011"/>
      </p:ext>
    </p:extLst>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A962F1FD-862E-4FA0-82B2-B843B37B4BE4}" type="datetimeFigureOut">
              <a:rPr lang="en-US" altLang="en-US"/>
              <a:pPr/>
              <a:t>11/7/19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8B20C88-01DD-4D1F-9F8A-5D5F84BED4A5}" type="slidenum">
              <a:rPr lang="en-US" altLang="en-US"/>
              <a:pPr/>
              <a:t>‹#›</a:t>
            </a:fld>
            <a:endParaRPr lang="en-US" altLang="en-US"/>
          </a:p>
        </p:txBody>
      </p:sp>
    </p:spTree>
    <p:extLst>
      <p:ext uri="{BB962C8B-B14F-4D97-AF65-F5344CB8AC3E}">
        <p14:creationId xmlns:p14="http://schemas.microsoft.com/office/powerpoint/2010/main" val="534511887"/>
      </p:ext>
    </p:extLst>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1D2D99CA-6885-4EC3-B09F-84F27D382889}" type="datetimeFigureOut">
              <a:rPr lang="en-US" altLang="en-US"/>
              <a:pPr/>
              <a:t>11/7/19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F0458C8-53B2-4A0F-850B-FEE54213C3C0}" type="slidenum">
              <a:rPr lang="en-US" altLang="en-US"/>
              <a:pPr/>
              <a:t>‹#›</a:t>
            </a:fld>
            <a:endParaRPr lang="en-US" altLang="en-US"/>
          </a:p>
        </p:txBody>
      </p:sp>
    </p:spTree>
    <p:extLst>
      <p:ext uri="{BB962C8B-B14F-4D97-AF65-F5344CB8AC3E}">
        <p14:creationId xmlns:p14="http://schemas.microsoft.com/office/powerpoint/2010/main" val="1880458588"/>
      </p:ext>
    </p:extLst>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FB0B909-A399-4EFB-BA32-D07E212A4E05}" type="datetimeFigureOut">
              <a:rPr lang="en-US" altLang="en-US"/>
              <a:pPr/>
              <a:t>11/7/19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EC6A71A-9E00-4E9A-A6A8-D5A48BB953DA}" type="slidenum">
              <a:rPr lang="en-US" altLang="en-US"/>
              <a:pPr/>
              <a:t>‹#›</a:t>
            </a:fld>
            <a:endParaRPr lang="en-US" altLang="en-US"/>
          </a:p>
        </p:txBody>
      </p:sp>
    </p:spTree>
    <p:extLst>
      <p:ext uri="{BB962C8B-B14F-4D97-AF65-F5344CB8AC3E}">
        <p14:creationId xmlns:p14="http://schemas.microsoft.com/office/powerpoint/2010/main" val="3594454820"/>
      </p:ext>
    </p:extLst>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F3EA3BCA-9A54-4DF3-9472-DD7C73653B50}" type="datetimeFigureOut">
              <a:rPr lang="en-US" altLang="en-US"/>
              <a:pPr/>
              <a:t>11/7/19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454652D-3CD6-404E-9AF7-69875DC9D5A0}" type="slidenum">
              <a:rPr lang="en-US" altLang="en-US"/>
              <a:pPr/>
              <a:t>‹#›</a:t>
            </a:fld>
            <a:endParaRPr lang="en-US" altLang="en-US"/>
          </a:p>
        </p:txBody>
      </p:sp>
    </p:spTree>
    <p:extLst>
      <p:ext uri="{BB962C8B-B14F-4D97-AF65-F5344CB8AC3E}">
        <p14:creationId xmlns:p14="http://schemas.microsoft.com/office/powerpoint/2010/main" val="2044403557"/>
      </p:ext>
    </p:extLst>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3297A8B6-9E37-4FA5-BBEC-CA94684E7198}" type="datetimeFigureOut">
              <a:rPr lang="en-US" altLang="en-US"/>
              <a:pPr/>
              <a:t>11/7/19</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BF2094C9-1306-441F-8CE2-D2435D743FB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ut/>
  </p:transition>
  <p:txStyles>
    <p:titleStyle>
      <a:lvl1pPr algn="ctr" defTabSz="457200" rtl="0" fontAlgn="base">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fontAlgn="base">
        <a:spcBef>
          <a:spcPct val="0"/>
        </a:spcBef>
        <a:spcAft>
          <a:spcPct val="0"/>
        </a:spcAft>
        <a:defRPr sz="4400">
          <a:solidFill>
            <a:schemeClr val="tx1"/>
          </a:solidFill>
          <a:latin typeface="Book Antiqua" panose="02040602050305030304" pitchFamily="18" charset="0"/>
          <a:ea typeface="MS PGothic" panose="020B0600070205080204" pitchFamily="34" charset="-128"/>
        </a:defRPr>
      </a:lvl2pPr>
      <a:lvl3pPr algn="ctr" defTabSz="457200" rtl="0" fontAlgn="base">
        <a:spcBef>
          <a:spcPct val="0"/>
        </a:spcBef>
        <a:spcAft>
          <a:spcPct val="0"/>
        </a:spcAft>
        <a:defRPr sz="4400">
          <a:solidFill>
            <a:schemeClr val="tx1"/>
          </a:solidFill>
          <a:latin typeface="Book Antiqua" panose="02040602050305030304" pitchFamily="18" charset="0"/>
          <a:ea typeface="MS PGothic" panose="020B0600070205080204" pitchFamily="34" charset="-128"/>
        </a:defRPr>
      </a:lvl3pPr>
      <a:lvl4pPr algn="ctr" defTabSz="457200" rtl="0" fontAlgn="base">
        <a:spcBef>
          <a:spcPct val="0"/>
        </a:spcBef>
        <a:spcAft>
          <a:spcPct val="0"/>
        </a:spcAft>
        <a:defRPr sz="4400">
          <a:solidFill>
            <a:schemeClr val="tx1"/>
          </a:solidFill>
          <a:latin typeface="Book Antiqua" panose="02040602050305030304" pitchFamily="18" charset="0"/>
          <a:ea typeface="MS PGothic" panose="020B0600070205080204" pitchFamily="34" charset="-128"/>
        </a:defRPr>
      </a:lvl4pPr>
      <a:lvl5pPr algn="ctr" defTabSz="457200" rtl="0" fontAlgn="base">
        <a:spcBef>
          <a:spcPct val="0"/>
        </a:spcBef>
        <a:spcAft>
          <a:spcPct val="0"/>
        </a:spcAft>
        <a:defRPr sz="4400">
          <a:solidFill>
            <a:schemeClr val="tx1"/>
          </a:solidFill>
          <a:latin typeface="Book Antiqua" panose="02040602050305030304" pitchFamily="18"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Book Antiqua" panose="02040602050305030304" pitchFamily="18"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Book Antiqua" panose="02040602050305030304" pitchFamily="18"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Book Antiqua" panose="02040602050305030304" pitchFamily="18"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Book Antiqua" panose="02040602050305030304" pitchFamily="18" charset="0"/>
          <a:ea typeface="MS PGothic" panose="020B0600070205080204" pitchFamily="34" charset="-128"/>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9" name="Group 5"/>
          <p:cNvGrpSpPr>
            <a:grpSpLocks/>
          </p:cNvGrpSpPr>
          <p:nvPr/>
        </p:nvGrpSpPr>
        <p:grpSpPr bwMode="auto">
          <a:xfrm>
            <a:off x="0" y="3278188"/>
            <a:ext cx="9144000" cy="2762250"/>
            <a:chOff x="0" y="2220850"/>
            <a:chExt cx="9144000" cy="2762588"/>
          </a:xfrm>
        </p:grpSpPr>
        <p:sp>
          <p:nvSpPr>
            <p:cNvPr id="5" name="Rectangle 4"/>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2054"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Box 6"/>
          <p:cNvSpPr txBox="1"/>
          <p:nvPr/>
        </p:nvSpPr>
        <p:spPr>
          <a:xfrm>
            <a:off x="0" y="1636713"/>
            <a:ext cx="9144000" cy="708025"/>
          </a:xfrm>
          <a:prstGeom prst="rect">
            <a:avLst/>
          </a:prstGeom>
          <a:noFill/>
        </p:spPr>
        <p:txBody>
          <a:bodyPr>
            <a:spAutoFit/>
          </a:bodyPr>
          <a:lstStyle/>
          <a:p>
            <a:pPr algn="ctr" fontAlgn="auto">
              <a:spcBef>
                <a:spcPts val="0"/>
              </a:spcBef>
              <a:spcAft>
                <a:spcPts val="0"/>
              </a:spcAft>
              <a:defRPr/>
            </a:pPr>
            <a:endParaRPr lang="en-US" sz="4000" spc="-100" dirty="0">
              <a:latin typeface="Book Antiqua"/>
              <a:ea typeface="+mn-ea"/>
              <a:cs typeface="Book Antiqua"/>
            </a:endParaRPr>
          </a:p>
        </p:txBody>
      </p:sp>
      <p:sp>
        <p:nvSpPr>
          <p:cNvPr id="2051" name="TextBox 1"/>
          <p:cNvSpPr txBox="1">
            <a:spLocks noChangeArrowheads="1"/>
          </p:cNvSpPr>
          <p:nvPr/>
        </p:nvSpPr>
        <p:spPr bwMode="auto">
          <a:xfrm>
            <a:off x="2038350" y="6138863"/>
            <a:ext cx="55149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1400"/>
              <a:t>Brought to you in cooperation with the Purdue Online Writing Lab</a:t>
            </a:r>
          </a:p>
        </p:txBody>
      </p:sp>
      <p:sp>
        <p:nvSpPr>
          <p:cNvPr id="2052" name="TextBox 2"/>
          <p:cNvSpPr txBox="1">
            <a:spLocks noChangeArrowheads="1"/>
          </p:cNvSpPr>
          <p:nvPr/>
        </p:nvSpPr>
        <p:spPr bwMode="auto">
          <a:xfrm>
            <a:off x="0" y="1709738"/>
            <a:ext cx="76374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3200"/>
              <a:t>Cover Letter Workshop</a:t>
            </a:r>
          </a:p>
          <a:p>
            <a:pPr algn="ctr"/>
            <a:endParaRPr lang="en-US" altLang="en-US" sz="3200"/>
          </a:p>
          <a:p>
            <a:pPr algn="ctr"/>
            <a:endParaRPr lang="en-US" altLang="en-US" sz="320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3" name="Group 7"/>
          <p:cNvGrpSpPr>
            <a:grpSpLocks/>
          </p:cNvGrpSpPr>
          <p:nvPr/>
        </p:nvGrpSpPr>
        <p:grpSpPr bwMode="auto">
          <a:xfrm>
            <a:off x="1128713" y="0"/>
            <a:ext cx="6773862" cy="2022475"/>
            <a:chOff x="0" y="0"/>
            <a:chExt cx="9144000" cy="2762588"/>
          </a:xfrm>
        </p:grpSpPr>
        <p:grpSp>
          <p:nvGrpSpPr>
            <p:cNvPr id="3075"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3078"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6" name="TextBox 6"/>
            <p:cNvSpPr txBox="1">
              <a:spLocks noChangeArrowheads="1"/>
            </p:cNvSpPr>
            <p:nvPr/>
          </p:nvSpPr>
          <p:spPr bwMode="auto">
            <a:xfrm>
              <a:off x="5111385" y="1247754"/>
              <a:ext cx="3962430"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Agenda</a:t>
              </a:r>
            </a:p>
          </p:txBody>
        </p:sp>
      </p:grpSp>
      <p:sp>
        <p:nvSpPr>
          <p:cNvPr id="6" name="TextBox 5"/>
          <p:cNvSpPr txBox="1"/>
          <p:nvPr/>
        </p:nvSpPr>
        <p:spPr>
          <a:xfrm>
            <a:off x="1128713" y="2216150"/>
            <a:ext cx="6721475" cy="3632200"/>
          </a:xfrm>
          <a:prstGeom prst="rect">
            <a:avLst/>
          </a:prstGeom>
          <a:noFill/>
        </p:spPr>
        <p:txBody>
          <a:bodyPr>
            <a:spAutoFit/>
          </a:bodyPr>
          <a:lstStyle/>
          <a:p>
            <a:pPr marL="342900" indent="-342900" fontAlgn="auto">
              <a:spcBef>
                <a:spcPts val="0"/>
              </a:spcBef>
              <a:spcAft>
                <a:spcPts val="0"/>
              </a:spcAft>
              <a:buFont typeface="Arial" panose="020B0604020202020204" pitchFamily="34" charset="0"/>
              <a:buChar char="•"/>
              <a:defRPr/>
            </a:pPr>
            <a:r>
              <a:rPr lang="en-US" altLang="en-US" sz="2400" dirty="0">
                <a:latin typeface="Arial"/>
                <a:ea typeface="+mn-ea"/>
                <a:cs typeface="Arial"/>
              </a:rPr>
              <a:t>Cover Letter Basics</a:t>
            </a:r>
          </a:p>
          <a:p>
            <a:pPr marL="342900" indent="-342900" fontAlgn="auto">
              <a:spcBef>
                <a:spcPts val="0"/>
              </a:spcBef>
              <a:spcAft>
                <a:spcPts val="0"/>
              </a:spcAft>
              <a:buFont typeface="Arial" panose="020B0604020202020204" pitchFamily="34" charset="0"/>
              <a:buChar char="•"/>
              <a:defRPr/>
            </a:pPr>
            <a:r>
              <a:rPr lang="en-US" altLang="en-US" sz="2400" dirty="0">
                <a:latin typeface="Arial"/>
                <a:ea typeface="+mn-ea"/>
                <a:cs typeface="Arial"/>
              </a:rPr>
              <a:t>Preliminary Research</a:t>
            </a:r>
          </a:p>
          <a:p>
            <a:pPr marL="342900" indent="-342900" fontAlgn="auto">
              <a:spcBef>
                <a:spcPts val="0"/>
              </a:spcBef>
              <a:spcAft>
                <a:spcPts val="0"/>
              </a:spcAft>
              <a:buFont typeface="Arial" panose="020B0604020202020204" pitchFamily="34" charset="0"/>
              <a:buChar char="•"/>
              <a:defRPr/>
            </a:pPr>
            <a:r>
              <a:rPr lang="en-US" altLang="en-US" sz="2400" dirty="0">
                <a:latin typeface="Arial"/>
                <a:ea typeface="+mn-ea"/>
                <a:cs typeface="Arial"/>
              </a:rPr>
              <a:t>Header</a:t>
            </a:r>
          </a:p>
          <a:p>
            <a:pPr marL="342900" indent="-342900" fontAlgn="auto">
              <a:spcBef>
                <a:spcPts val="0"/>
              </a:spcBef>
              <a:spcAft>
                <a:spcPts val="0"/>
              </a:spcAft>
              <a:buFont typeface="Arial" panose="020B0604020202020204" pitchFamily="34" charset="0"/>
              <a:buChar char="•"/>
              <a:defRPr/>
            </a:pPr>
            <a:r>
              <a:rPr lang="en-US" altLang="en-US" sz="2400" dirty="0">
                <a:latin typeface="Arial"/>
                <a:ea typeface="+mn-ea"/>
                <a:cs typeface="Arial"/>
              </a:rPr>
              <a:t>First Paragraph</a:t>
            </a:r>
          </a:p>
          <a:p>
            <a:pPr marL="342900" indent="-342900" fontAlgn="auto">
              <a:spcBef>
                <a:spcPts val="0"/>
              </a:spcBef>
              <a:spcAft>
                <a:spcPts val="0"/>
              </a:spcAft>
              <a:buFont typeface="Arial" panose="020B0604020202020204" pitchFamily="34" charset="0"/>
              <a:buChar char="•"/>
              <a:defRPr/>
            </a:pPr>
            <a:r>
              <a:rPr lang="en-US" altLang="en-US" sz="2400" dirty="0">
                <a:latin typeface="Arial"/>
                <a:ea typeface="+mn-ea"/>
                <a:cs typeface="Arial"/>
              </a:rPr>
              <a:t>Middle</a:t>
            </a:r>
          </a:p>
          <a:p>
            <a:pPr marL="342900" indent="-342900" fontAlgn="auto">
              <a:spcBef>
                <a:spcPts val="0"/>
              </a:spcBef>
              <a:spcAft>
                <a:spcPts val="0"/>
              </a:spcAft>
              <a:buFont typeface="Arial" panose="020B0604020202020204" pitchFamily="34" charset="0"/>
              <a:buChar char="•"/>
              <a:defRPr/>
            </a:pPr>
            <a:r>
              <a:rPr lang="en-US" altLang="en-US" sz="2400" dirty="0">
                <a:latin typeface="Arial"/>
                <a:ea typeface="+mn-ea"/>
                <a:cs typeface="Arial"/>
              </a:rPr>
              <a:t>Conclusion</a:t>
            </a:r>
          </a:p>
          <a:p>
            <a:pPr marL="342900" indent="-342900" fontAlgn="auto">
              <a:spcBef>
                <a:spcPts val="0"/>
              </a:spcBef>
              <a:spcAft>
                <a:spcPts val="0"/>
              </a:spcAft>
              <a:buFont typeface="Arial" panose="020B0604020202020204" pitchFamily="34" charset="0"/>
              <a:buChar char="•"/>
              <a:defRPr/>
            </a:pPr>
            <a:r>
              <a:rPr lang="en-US" altLang="en-US" sz="2400" dirty="0">
                <a:latin typeface="Arial"/>
                <a:ea typeface="+mn-ea"/>
                <a:cs typeface="Arial"/>
              </a:rPr>
              <a:t>Language </a:t>
            </a:r>
          </a:p>
          <a:p>
            <a:pPr marL="342900" indent="-342900" fontAlgn="auto">
              <a:spcBef>
                <a:spcPts val="0"/>
              </a:spcBef>
              <a:spcAft>
                <a:spcPts val="0"/>
              </a:spcAft>
              <a:buFont typeface="Arial" panose="020B0604020202020204" pitchFamily="34" charset="0"/>
              <a:buChar char="•"/>
              <a:defRPr/>
            </a:pPr>
            <a:r>
              <a:rPr lang="en-US" altLang="en-US" sz="2400" dirty="0">
                <a:latin typeface="Arial"/>
                <a:ea typeface="+mn-ea"/>
                <a:cs typeface="Arial"/>
              </a:rPr>
              <a:t>Extra Tips</a:t>
            </a:r>
          </a:p>
          <a:p>
            <a:pPr fontAlgn="auto">
              <a:spcBef>
                <a:spcPts val="0"/>
              </a:spcBef>
              <a:spcAft>
                <a:spcPts val="0"/>
              </a:spcAft>
              <a:defRPr/>
            </a:pPr>
            <a:endParaRPr lang="en-US" altLang="en-US" sz="2000" dirty="0">
              <a:latin typeface="+mn-lt"/>
              <a:ea typeface="+mn-ea"/>
            </a:endParaRPr>
          </a:p>
          <a:p>
            <a:pPr marL="742950" lvl="1" indent="-285750" fontAlgn="auto">
              <a:spcBef>
                <a:spcPts val="0"/>
              </a:spcBef>
              <a:spcAft>
                <a:spcPts val="0"/>
              </a:spcAft>
              <a:buFont typeface="Arial"/>
              <a:buChar char="•"/>
              <a:defRPr/>
            </a:pPr>
            <a:endParaRPr lang="en-US" dirty="0">
              <a:latin typeface="Optima"/>
              <a:ea typeface="+mn-ea"/>
              <a:cs typeface="Optima"/>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7" name="Group 7"/>
          <p:cNvGrpSpPr>
            <a:grpSpLocks/>
          </p:cNvGrpSpPr>
          <p:nvPr/>
        </p:nvGrpSpPr>
        <p:grpSpPr bwMode="auto">
          <a:xfrm>
            <a:off x="1128713" y="0"/>
            <a:ext cx="6773862" cy="2022475"/>
            <a:chOff x="0" y="0"/>
            <a:chExt cx="9144000" cy="2762588"/>
          </a:xfrm>
        </p:grpSpPr>
        <p:grpSp>
          <p:nvGrpSpPr>
            <p:cNvPr id="4099"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4102"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00"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Cover Letter Basics</a:t>
              </a:r>
            </a:p>
          </p:txBody>
        </p:sp>
      </p:grpSp>
      <p:sp>
        <p:nvSpPr>
          <p:cNvPr id="4098" name="TextBox 5"/>
          <p:cNvSpPr txBox="1">
            <a:spLocks noChangeArrowheads="1"/>
          </p:cNvSpPr>
          <p:nvPr/>
        </p:nvSpPr>
        <p:spPr bwMode="auto">
          <a:xfrm>
            <a:off x="1128713" y="2216150"/>
            <a:ext cx="6721475" cy="44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A cover letter expresses interest and qualifications for a particular position</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Personal but professional</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Tailored to position/company</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Explains how you fit with organization and how you will help them</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Expands main points from your resume</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“Sells” qualifications to the prospective employer</a:t>
            </a:r>
          </a:p>
          <a:p>
            <a:pPr lvl="1">
              <a:buFont typeface="Arial" panose="020B0604020202020204" pitchFamily="34" charset="0"/>
              <a:buChar char="•"/>
            </a:pPr>
            <a:endParaRPr lang="en-US" altLang="en-US" sz="2800">
              <a:latin typeface="Optima" pitchFamily="-8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1" name="Group 7"/>
          <p:cNvGrpSpPr>
            <a:grpSpLocks/>
          </p:cNvGrpSpPr>
          <p:nvPr/>
        </p:nvGrpSpPr>
        <p:grpSpPr bwMode="auto">
          <a:xfrm>
            <a:off x="1128713" y="0"/>
            <a:ext cx="6773862" cy="2022475"/>
            <a:chOff x="0" y="0"/>
            <a:chExt cx="9144000" cy="2762588"/>
          </a:xfrm>
        </p:grpSpPr>
        <p:grpSp>
          <p:nvGrpSpPr>
            <p:cNvPr id="5123"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5126"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24"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Preliminary Research</a:t>
              </a:r>
            </a:p>
          </p:txBody>
        </p:sp>
      </p:grpSp>
      <p:sp>
        <p:nvSpPr>
          <p:cNvPr id="6" name="TextBox 5"/>
          <p:cNvSpPr txBox="1"/>
          <p:nvPr/>
        </p:nvSpPr>
        <p:spPr>
          <a:xfrm>
            <a:off x="1128713" y="2216150"/>
            <a:ext cx="6721475" cy="3048000"/>
          </a:xfrm>
          <a:prstGeom prst="rect">
            <a:avLst/>
          </a:prstGeom>
          <a:noFill/>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latin typeface="Arial" panose="020B0604020202020204" pitchFamily="34" charset="0"/>
                <a:cs typeface="Arial" panose="020B0604020202020204" pitchFamily="34" charset="0"/>
              </a:rPr>
              <a:t>Make sure you know:</a:t>
            </a:r>
          </a:p>
          <a:p>
            <a:pPr>
              <a:buFontTx/>
              <a:buChar char="-"/>
            </a:pPr>
            <a:r>
              <a:rPr lang="en-US" altLang="en-US" sz="2400">
                <a:latin typeface="Arial" panose="020B0604020202020204" pitchFamily="34" charset="0"/>
                <a:cs typeface="Arial" panose="020B0604020202020204" pitchFamily="34" charset="0"/>
              </a:rPr>
              <a:t>General job information</a:t>
            </a:r>
          </a:p>
          <a:p>
            <a:pPr>
              <a:buFontTx/>
              <a:buChar char="-"/>
            </a:pPr>
            <a:r>
              <a:rPr lang="en-US" altLang="en-US" sz="2400">
                <a:latin typeface="Arial" panose="020B0604020202020204" pitchFamily="34" charset="0"/>
                <a:cs typeface="Arial" panose="020B0604020202020204" pitchFamily="34" charset="0"/>
              </a:rPr>
              <a:t>Desired qualifications and skills</a:t>
            </a:r>
          </a:p>
          <a:p>
            <a:pPr>
              <a:buFontTx/>
              <a:buChar char="-"/>
            </a:pPr>
            <a:r>
              <a:rPr lang="en-US" altLang="en-US" sz="2400">
                <a:latin typeface="Arial" panose="020B0604020202020204" pitchFamily="34" charset="0"/>
                <a:cs typeface="Arial" panose="020B0604020202020204" pitchFamily="34" charset="0"/>
              </a:rPr>
              <a:t>Key values and words</a:t>
            </a:r>
          </a:p>
          <a:p>
            <a:pPr lvl="1"/>
            <a:endParaRPr lang="en-US" altLang="en-US" sz="2400">
              <a:latin typeface="Arial" panose="020B0604020202020204" pitchFamily="34" charset="0"/>
              <a:cs typeface="Arial" panose="020B0604020202020204" pitchFamily="34" charset="0"/>
            </a:endParaRPr>
          </a:p>
          <a:p>
            <a:r>
              <a:rPr lang="en-US" altLang="en-US" sz="2400">
                <a:latin typeface="Arial" panose="020B0604020202020204" pitchFamily="34" charset="0"/>
                <a:cs typeface="Arial" panose="020B0604020202020204" pitchFamily="34" charset="0"/>
              </a:rPr>
              <a:t>Research helps you tailor your cover letter</a:t>
            </a:r>
          </a:p>
          <a:p>
            <a:pPr>
              <a:buFontTx/>
              <a:buChar char="-"/>
            </a:pPr>
            <a:r>
              <a:rPr lang="en-US" altLang="en-US" sz="2400">
                <a:latin typeface="Arial" panose="020B0604020202020204" pitchFamily="34" charset="0"/>
                <a:cs typeface="Arial" panose="020B0604020202020204" pitchFamily="34" charset="0"/>
              </a:rPr>
              <a:t>Look for mission statements, organization</a:t>
            </a:r>
          </a:p>
          <a:p>
            <a:r>
              <a:rPr lang="en-US" altLang="en-US" sz="2400">
                <a:latin typeface="Arial" panose="020B0604020202020204" pitchFamily="34" charset="0"/>
                <a:cs typeface="Arial" panose="020B0604020202020204" pitchFamily="34" charset="0"/>
              </a:rPr>
              <a:t>    “vision,” goals, etc.</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4"/>
          <p:cNvSpPr>
            <a:spLocks noChangeArrowheads="1"/>
          </p:cNvSpPr>
          <p:nvPr/>
        </p:nvSpPr>
        <p:spPr bwMode="auto">
          <a:xfrm>
            <a:off x="2209800" y="609600"/>
            <a:ext cx="4876800" cy="60198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1000">
              <a:latin typeface="Arial" panose="020B0604020202020204" pitchFamily="34" charset="0"/>
            </a:endParaRPr>
          </a:p>
        </p:txBody>
      </p:sp>
      <p:sp>
        <p:nvSpPr>
          <p:cNvPr id="6146" name="Text Box 5"/>
          <p:cNvSpPr txBox="1">
            <a:spLocks noChangeArrowheads="1"/>
          </p:cNvSpPr>
          <p:nvPr/>
        </p:nvSpPr>
        <p:spPr bwMode="auto">
          <a:xfrm>
            <a:off x="2286000" y="914400"/>
            <a:ext cx="4648200"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Stacy Lolkus</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222 Harrison Dr</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Apartment 5</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West Lafayette, IN 47906</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765-450-7583</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slo@purdue.edu </a:t>
            </a: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October 16, 2006</a:t>
            </a: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Jenny Lock</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Uline — HR Recruiting Center</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2105 S. Lakeside Drive</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Waukegan, IL 60085</a:t>
            </a: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Dear Ms. Lockridge:  </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 </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After speaking with Emily Richards about her past summer in the internship program, I am very interested in your</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Human Resources Summer Internship position.  I worked with employee benefits this past summer and became</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very interested in the human resources aspect.  I have obtained many leadership opportunities while working as a Business Writing Consultant Assistant Coordinator at Purdue’s Writing Lab that would be valuable in a career at Uline.</a:t>
            </a: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As Business Writing Consultant Assistant Coordinator at Purdue’s Writing Lab, my primary role is to help train</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new tutors for the Writing Lab.  I work directly with the Business Writing Coordinator teaching classes and</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participating in mock tutorials to allow students to obtain hands-on experience tutoring business documents.  I</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also organize educational workshops to refresh the skills of current Business Writing Consultants.  My position as</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a Boiler Gold Rush Team Leader also challenged me to use my enthusiastic personality to motivate incoming</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freshmen to be involved in campus activities.  As a Human Resources Intern at Uline, I could use all of these</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leadership skills while learning more about recruiting and hiring practices.</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 </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Thank you for considering me for this position.  I would love to discuss these and other qualifications with you.  If</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you have any questions, please call me at 765-450-7583 or e-mail me at slo@purdue.edu.  </a:t>
            </a: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Sincerely</a:t>
            </a: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r>
              <a:rPr lang="en-US" altLang="en-US" sz="900">
                <a:latin typeface="Monotype Corsiva" panose="03010101010201010101" pitchFamily="66" charset="0"/>
              </a:rPr>
              <a:t>Stacy Lolkus</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a:t>
            </a: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Stacy Lolkus</a:t>
            </a: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r>
              <a:rPr lang="en-US" altLang="en-US" sz="700">
                <a:latin typeface="Arial" panose="020B0604020202020204" pitchFamily="34" charset="0"/>
              </a:rPr>
              <a:t>Enclosure:  Résumé</a:t>
            </a: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a:p>
            <a:pPr>
              <a:lnSpc>
                <a:spcPct val="90000"/>
              </a:lnSpc>
              <a:spcBef>
                <a:spcPct val="20000"/>
              </a:spcBef>
              <a:buClr>
                <a:schemeClr val="bg2"/>
              </a:buClr>
              <a:buSzPct val="75000"/>
              <a:buFont typeface="Wingdings" panose="05000000000000000000" pitchFamily="2" charset="2"/>
              <a:buNone/>
            </a:pPr>
            <a:endParaRPr lang="en-US" altLang="en-US" sz="700">
              <a:latin typeface="Arial" panose="020B0604020202020204" pitchFamily="34" charset="0"/>
            </a:endParaRPr>
          </a:p>
        </p:txBody>
      </p:sp>
      <p:sp>
        <p:nvSpPr>
          <p:cNvPr id="6147" name="Rectangle 8"/>
          <p:cNvSpPr>
            <a:spLocks noChangeArrowheads="1"/>
          </p:cNvSpPr>
          <p:nvPr/>
        </p:nvSpPr>
        <p:spPr bwMode="auto">
          <a:xfrm>
            <a:off x="304800" y="838200"/>
            <a:ext cx="1524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6148" name="Rectangle 9"/>
          <p:cNvSpPr>
            <a:spLocks noChangeArrowheads="1"/>
          </p:cNvSpPr>
          <p:nvPr/>
        </p:nvSpPr>
        <p:spPr bwMode="auto">
          <a:xfrm>
            <a:off x="228600" y="457200"/>
            <a:ext cx="2209800" cy="5334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6149" name="Text Box 10"/>
          <p:cNvSpPr txBox="1">
            <a:spLocks noChangeArrowheads="1"/>
          </p:cNvSpPr>
          <p:nvPr/>
        </p:nvSpPr>
        <p:spPr bwMode="auto">
          <a:xfrm>
            <a:off x="457200" y="533400"/>
            <a:ext cx="1981200" cy="3254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spcBef>
                <a:spcPct val="50000"/>
              </a:spcBef>
              <a:buClr>
                <a:schemeClr val="bg2"/>
              </a:buClr>
              <a:buSzPct val="75000"/>
              <a:buFont typeface="Wingdings" panose="05000000000000000000" pitchFamily="2" charset="2"/>
              <a:buNone/>
            </a:pPr>
            <a:r>
              <a:rPr lang="en-US" altLang="en-US" sz="1700" b="1">
                <a:latin typeface="Arial" panose="020B0604020202020204" pitchFamily="34" charset="0"/>
              </a:rPr>
              <a:t>Student Address</a:t>
            </a:r>
          </a:p>
        </p:txBody>
      </p:sp>
      <p:sp>
        <p:nvSpPr>
          <p:cNvPr id="6150" name="Rectangle 11"/>
          <p:cNvSpPr>
            <a:spLocks noChangeArrowheads="1"/>
          </p:cNvSpPr>
          <p:nvPr/>
        </p:nvSpPr>
        <p:spPr bwMode="auto">
          <a:xfrm>
            <a:off x="5638800" y="914400"/>
            <a:ext cx="1981200" cy="5334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6151" name="Rectangle 12"/>
          <p:cNvSpPr>
            <a:spLocks noChangeArrowheads="1"/>
          </p:cNvSpPr>
          <p:nvPr/>
        </p:nvSpPr>
        <p:spPr bwMode="auto">
          <a:xfrm>
            <a:off x="6858000" y="1752600"/>
            <a:ext cx="2057400" cy="5334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6152" name="Rectangle 13"/>
          <p:cNvSpPr>
            <a:spLocks noChangeArrowheads="1"/>
          </p:cNvSpPr>
          <p:nvPr/>
        </p:nvSpPr>
        <p:spPr bwMode="auto">
          <a:xfrm>
            <a:off x="152400" y="1905000"/>
            <a:ext cx="1981200" cy="5334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6153" name="Rectangle 14"/>
          <p:cNvSpPr>
            <a:spLocks noChangeArrowheads="1"/>
          </p:cNvSpPr>
          <p:nvPr/>
        </p:nvSpPr>
        <p:spPr bwMode="auto">
          <a:xfrm>
            <a:off x="6934200" y="2819400"/>
            <a:ext cx="1981200" cy="5334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6154" name="Rectangle 15"/>
          <p:cNvSpPr>
            <a:spLocks noChangeArrowheads="1"/>
          </p:cNvSpPr>
          <p:nvPr/>
        </p:nvSpPr>
        <p:spPr bwMode="auto">
          <a:xfrm>
            <a:off x="5715000" y="5715000"/>
            <a:ext cx="1981200" cy="5334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6155" name="Rectangle 16"/>
          <p:cNvSpPr>
            <a:spLocks noChangeArrowheads="1"/>
          </p:cNvSpPr>
          <p:nvPr/>
        </p:nvSpPr>
        <p:spPr bwMode="auto">
          <a:xfrm>
            <a:off x="76200" y="3124200"/>
            <a:ext cx="2133600" cy="5334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6156" name="Rectangle 17"/>
          <p:cNvSpPr>
            <a:spLocks noChangeArrowheads="1"/>
          </p:cNvSpPr>
          <p:nvPr/>
        </p:nvSpPr>
        <p:spPr bwMode="auto">
          <a:xfrm>
            <a:off x="6934200" y="3810000"/>
            <a:ext cx="1981200" cy="5334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6157" name="Text Box 18"/>
          <p:cNvSpPr txBox="1">
            <a:spLocks noChangeArrowheads="1"/>
          </p:cNvSpPr>
          <p:nvPr/>
        </p:nvSpPr>
        <p:spPr bwMode="auto">
          <a:xfrm>
            <a:off x="5638800" y="990600"/>
            <a:ext cx="19812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gn="ctr">
              <a:lnSpc>
                <a:spcPct val="90000"/>
              </a:lnSpc>
              <a:spcBef>
                <a:spcPct val="50000"/>
              </a:spcBef>
              <a:buClr>
                <a:schemeClr val="bg2"/>
              </a:buClr>
              <a:buSzPct val="75000"/>
              <a:buFont typeface="Wingdings" panose="05000000000000000000" pitchFamily="2" charset="2"/>
              <a:buNone/>
            </a:pPr>
            <a:r>
              <a:rPr lang="en-US" altLang="en-US" sz="1700" b="1">
                <a:latin typeface="Arial" panose="020B0604020202020204" pitchFamily="34" charset="0"/>
              </a:rPr>
              <a:t>Date</a:t>
            </a:r>
          </a:p>
        </p:txBody>
      </p:sp>
      <p:sp>
        <p:nvSpPr>
          <p:cNvPr id="6158" name="Text Box 19"/>
          <p:cNvSpPr txBox="1">
            <a:spLocks noChangeArrowheads="1"/>
          </p:cNvSpPr>
          <p:nvPr/>
        </p:nvSpPr>
        <p:spPr bwMode="auto">
          <a:xfrm>
            <a:off x="152400" y="1981200"/>
            <a:ext cx="19812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gn="ctr">
              <a:lnSpc>
                <a:spcPct val="90000"/>
              </a:lnSpc>
              <a:spcBef>
                <a:spcPct val="50000"/>
              </a:spcBef>
              <a:buClr>
                <a:schemeClr val="bg2"/>
              </a:buClr>
              <a:buSzPct val="75000"/>
              <a:buFont typeface="Wingdings" panose="05000000000000000000" pitchFamily="2" charset="2"/>
              <a:buNone/>
            </a:pPr>
            <a:r>
              <a:rPr lang="en-US" altLang="en-US" sz="1700" b="1">
                <a:latin typeface="Arial" panose="020B0604020202020204" pitchFamily="34" charset="0"/>
              </a:rPr>
              <a:t>Salutation</a:t>
            </a:r>
          </a:p>
        </p:txBody>
      </p:sp>
      <p:sp>
        <p:nvSpPr>
          <p:cNvPr id="6159" name="Text Box 20"/>
          <p:cNvSpPr txBox="1">
            <a:spLocks noChangeArrowheads="1"/>
          </p:cNvSpPr>
          <p:nvPr/>
        </p:nvSpPr>
        <p:spPr bwMode="auto">
          <a:xfrm>
            <a:off x="152400" y="3200400"/>
            <a:ext cx="2057400" cy="3127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spcBef>
                <a:spcPct val="50000"/>
              </a:spcBef>
              <a:buClr>
                <a:schemeClr val="bg2"/>
              </a:buClr>
              <a:buSzPct val="75000"/>
              <a:buFont typeface="Wingdings" panose="05000000000000000000" pitchFamily="2" charset="2"/>
              <a:buNone/>
            </a:pPr>
            <a:r>
              <a:rPr lang="en-US" altLang="en-US" sz="1600" b="1">
                <a:latin typeface="Arial" panose="020B0604020202020204" pitchFamily="34" charset="0"/>
              </a:rPr>
              <a:t>Middle Paragraph</a:t>
            </a:r>
          </a:p>
        </p:txBody>
      </p:sp>
      <p:sp>
        <p:nvSpPr>
          <p:cNvPr id="6160" name="Text Box 21"/>
          <p:cNvSpPr txBox="1">
            <a:spLocks noChangeArrowheads="1"/>
          </p:cNvSpPr>
          <p:nvPr/>
        </p:nvSpPr>
        <p:spPr bwMode="auto">
          <a:xfrm>
            <a:off x="6934200" y="1828800"/>
            <a:ext cx="1981200" cy="31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spcBef>
                <a:spcPct val="50000"/>
              </a:spcBef>
              <a:buClr>
                <a:schemeClr val="bg2"/>
              </a:buClr>
              <a:buSzPct val="75000"/>
              <a:buFont typeface="Wingdings" panose="05000000000000000000" pitchFamily="2" charset="2"/>
              <a:buNone/>
            </a:pPr>
            <a:r>
              <a:rPr lang="en-US" altLang="en-US" sz="1600" b="1">
                <a:latin typeface="Arial" panose="020B0604020202020204" pitchFamily="34" charset="0"/>
              </a:rPr>
              <a:t>Employer Address</a:t>
            </a:r>
          </a:p>
        </p:txBody>
      </p:sp>
      <p:sp>
        <p:nvSpPr>
          <p:cNvPr id="6161" name="Text Box 22"/>
          <p:cNvSpPr txBox="1">
            <a:spLocks noChangeArrowheads="1"/>
          </p:cNvSpPr>
          <p:nvPr/>
        </p:nvSpPr>
        <p:spPr bwMode="auto">
          <a:xfrm>
            <a:off x="6934200" y="2971800"/>
            <a:ext cx="19812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gn="ctr">
              <a:lnSpc>
                <a:spcPct val="90000"/>
              </a:lnSpc>
              <a:spcBef>
                <a:spcPct val="50000"/>
              </a:spcBef>
              <a:buClr>
                <a:schemeClr val="bg2"/>
              </a:buClr>
              <a:buSzPct val="75000"/>
              <a:buFont typeface="Wingdings" panose="05000000000000000000" pitchFamily="2" charset="2"/>
              <a:buNone/>
            </a:pPr>
            <a:r>
              <a:rPr lang="en-US" altLang="en-US" sz="1700" b="1">
                <a:latin typeface="Arial" panose="020B0604020202020204" pitchFamily="34" charset="0"/>
              </a:rPr>
              <a:t>First Paragraph</a:t>
            </a:r>
          </a:p>
        </p:txBody>
      </p:sp>
      <p:sp>
        <p:nvSpPr>
          <p:cNvPr id="6162" name="Text Box 23"/>
          <p:cNvSpPr txBox="1">
            <a:spLocks noChangeArrowheads="1"/>
          </p:cNvSpPr>
          <p:nvPr/>
        </p:nvSpPr>
        <p:spPr bwMode="auto">
          <a:xfrm>
            <a:off x="6934200" y="3886200"/>
            <a:ext cx="19812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gn="ctr">
              <a:lnSpc>
                <a:spcPct val="90000"/>
              </a:lnSpc>
              <a:spcBef>
                <a:spcPct val="50000"/>
              </a:spcBef>
              <a:buClr>
                <a:schemeClr val="bg2"/>
              </a:buClr>
              <a:buSzPct val="75000"/>
              <a:buFont typeface="Wingdings" panose="05000000000000000000" pitchFamily="2" charset="2"/>
              <a:buNone/>
            </a:pPr>
            <a:r>
              <a:rPr lang="en-US" altLang="en-US" sz="1700" b="1">
                <a:latin typeface="Arial" panose="020B0604020202020204" pitchFamily="34" charset="0"/>
              </a:rPr>
              <a:t>Conclusion</a:t>
            </a:r>
          </a:p>
        </p:txBody>
      </p:sp>
      <p:sp>
        <p:nvSpPr>
          <p:cNvPr id="6163" name="Text Box 24"/>
          <p:cNvSpPr txBox="1">
            <a:spLocks noChangeArrowheads="1"/>
          </p:cNvSpPr>
          <p:nvPr/>
        </p:nvSpPr>
        <p:spPr bwMode="auto">
          <a:xfrm>
            <a:off x="5791200" y="5791200"/>
            <a:ext cx="19812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gn="ctr">
              <a:lnSpc>
                <a:spcPct val="90000"/>
              </a:lnSpc>
              <a:spcBef>
                <a:spcPct val="50000"/>
              </a:spcBef>
              <a:buClr>
                <a:schemeClr val="bg2"/>
              </a:buClr>
              <a:buSzPct val="75000"/>
              <a:buFont typeface="Wingdings" panose="05000000000000000000" pitchFamily="2" charset="2"/>
              <a:buNone/>
            </a:pPr>
            <a:r>
              <a:rPr lang="en-US" altLang="en-US" sz="1700" b="1">
                <a:latin typeface="Arial" panose="020B0604020202020204" pitchFamily="34" charset="0"/>
              </a:rPr>
              <a:t>Closing</a:t>
            </a:r>
          </a:p>
        </p:txBody>
      </p:sp>
      <p:cxnSp>
        <p:nvCxnSpPr>
          <p:cNvPr id="6164" name="AutoShape 25"/>
          <p:cNvCxnSpPr>
            <a:cxnSpLocks noChangeShapeType="1"/>
            <a:stCxn id="6149" idx="3"/>
            <a:endCxn id="6149" idx="3"/>
          </p:cNvCxnSpPr>
          <p:nvPr/>
        </p:nvCxnSpPr>
        <p:spPr bwMode="auto">
          <a:xfrm>
            <a:off x="2438400" y="696913"/>
            <a:ext cx="0" cy="0"/>
          </a:xfrm>
          <a:prstGeom prst="straightConnector1">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65" name="AutoShape 26"/>
          <p:cNvCxnSpPr>
            <a:cxnSpLocks noChangeShapeType="1"/>
            <a:stCxn id="6158" idx="3"/>
            <a:endCxn id="6146" idx="1"/>
          </p:cNvCxnSpPr>
          <p:nvPr/>
        </p:nvCxnSpPr>
        <p:spPr bwMode="auto">
          <a:xfrm>
            <a:off x="2133600" y="2144713"/>
            <a:ext cx="152400" cy="1350962"/>
          </a:xfrm>
          <a:prstGeom prst="straightConnector1">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66" name="Line 27"/>
          <p:cNvSpPr>
            <a:spLocks noChangeShapeType="1"/>
          </p:cNvSpPr>
          <p:nvPr/>
        </p:nvSpPr>
        <p:spPr bwMode="auto">
          <a:xfrm>
            <a:off x="1752600" y="2438400"/>
            <a:ext cx="6096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7" name="Line 29"/>
          <p:cNvSpPr>
            <a:spLocks noChangeShapeType="1"/>
          </p:cNvSpPr>
          <p:nvPr/>
        </p:nvSpPr>
        <p:spPr bwMode="auto">
          <a:xfrm flipH="1">
            <a:off x="3200400" y="1219200"/>
            <a:ext cx="24384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8" name="Line 30"/>
          <p:cNvSpPr>
            <a:spLocks noChangeShapeType="1"/>
          </p:cNvSpPr>
          <p:nvPr/>
        </p:nvSpPr>
        <p:spPr bwMode="auto">
          <a:xfrm flipH="1">
            <a:off x="3810000" y="2057400"/>
            <a:ext cx="30480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9" name="Line 31"/>
          <p:cNvSpPr>
            <a:spLocks noChangeShapeType="1"/>
          </p:cNvSpPr>
          <p:nvPr/>
        </p:nvSpPr>
        <p:spPr bwMode="auto">
          <a:xfrm flipH="1" flipV="1">
            <a:off x="6400800" y="3124200"/>
            <a:ext cx="533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0" name="Line 32"/>
          <p:cNvSpPr>
            <a:spLocks noChangeShapeType="1"/>
          </p:cNvSpPr>
          <p:nvPr/>
        </p:nvSpPr>
        <p:spPr bwMode="auto">
          <a:xfrm flipH="1">
            <a:off x="6324600" y="4343400"/>
            <a:ext cx="8382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1" name="Line 34"/>
          <p:cNvSpPr>
            <a:spLocks noChangeShapeType="1"/>
          </p:cNvSpPr>
          <p:nvPr/>
        </p:nvSpPr>
        <p:spPr bwMode="auto">
          <a:xfrm>
            <a:off x="1600200" y="3657600"/>
            <a:ext cx="609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2" name="Line 35"/>
          <p:cNvSpPr>
            <a:spLocks noChangeShapeType="1"/>
          </p:cNvSpPr>
          <p:nvPr/>
        </p:nvSpPr>
        <p:spPr bwMode="auto">
          <a:xfrm flipH="1" flipV="1">
            <a:off x="3124200" y="5257800"/>
            <a:ext cx="25908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3" name="Line 36"/>
          <p:cNvSpPr>
            <a:spLocks noChangeShapeType="1"/>
          </p:cNvSpPr>
          <p:nvPr/>
        </p:nvSpPr>
        <p:spPr bwMode="auto">
          <a:xfrm>
            <a:off x="2209800" y="1066800"/>
            <a:ext cx="762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74" name="Line 37"/>
          <p:cNvSpPr>
            <a:spLocks noChangeShapeType="1"/>
          </p:cNvSpPr>
          <p:nvPr/>
        </p:nvSpPr>
        <p:spPr bwMode="auto">
          <a:xfrm>
            <a:off x="1752600" y="990600"/>
            <a:ext cx="6096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9" name="Group 7"/>
          <p:cNvGrpSpPr>
            <a:grpSpLocks/>
          </p:cNvGrpSpPr>
          <p:nvPr/>
        </p:nvGrpSpPr>
        <p:grpSpPr bwMode="auto">
          <a:xfrm>
            <a:off x="1128713" y="0"/>
            <a:ext cx="6773862" cy="2022475"/>
            <a:chOff x="0" y="0"/>
            <a:chExt cx="9144000" cy="2762588"/>
          </a:xfrm>
        </p:grpSpPr>
        <p:grpSp>
          <p:nvGrpSpPr>
            <p:cNvPr id="7172"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175"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3" name="TextBox 6"/>
            <p:cNvSpPr txBox="1">
              <a:spLocks noChangeArrowheads="1"/>
            </p:cNvSpPr>
            <p:nvPr/>
          </p:nvSpPr>
          <p:spPr bwMode="auto">
            <a:xfrm>
              <a:off x="5488589" y="1247754"/>
              <a:ext cx="358522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Header</a:t>
              </a:r>
            </a:p>
          </p:txBody>
        </p:sp>
      </p:grpSp>
      <p:sp>
        <p:nvSpPr>
          <p:cNvPr id="7170" name="TextBox 5"/>
          <p:cNvSpPr txBox="1">
            <a:spLocks noChangeArrowheads="1"/>
          </p:cNvSpPr>
          <p:nvPr/>
        </p:nvSpPr>
        <p:spPr bwMode="auto">
          <a:xfrm>
            <a:off x="1128713" y="2216150"/>
            <a:ext cx="2905125"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buFont typeface="Arial" panose="020B0604020202020204" pitchFamily="34" charset="0"/>
              <a:buChar char="•"/>
            </a:pPr>
            <a:r>
              <a:rPr lang="en-US" altLang="en-US" sz="2400">
                <a:latin typeface="Arial" panose="020B0604020202020204" pitchFamily="34" charset="0"/>
                <a:cs typeface="Arial" panose="020B0604020202020204" pitchFamily="34" charset="0"/>
              </a:rPr>
              <a:t>Make sure you address the letter to a specific person if possible (preferably the interviewer)</a:t>
            </a:r>
          </a:p>
          <a:p>
            <a:pPr lvl="1">
              <a:buFont typeface="Arial" panose="020B0604020202020204" pitchFamily="34" charset="0"/>
              <a:buChar char="•"/>
            </a:pPr>
            <a:endParaRPr lang="en-US" altLang="en-US" sz="2400">
              <a:latin typeface="Optima" pitchFamily="-84" charset="0"/>
            </a:endParaRPr>
          </a:p>
        </p:txBody>
      </p:sp>
      <p:sp>
        <p:nvSpPr>
          <p:cNvPr id="7171" name="Rectangle 5"/>
          <p:cNvSpPr>
            <a:spLocks noChangeArrowheads="1"/>
          </p:cNvSpPr>
          <p:nvPr/>
        </p:nvSpPr>
        <p:spPr bwMode="auto">
          <a:xfrm>
            <a:off x="5410200" y="1676400"/>
            <a:ext cx="3048000" cy="441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spcBef>
                <a:spcPct val="50000"/>
              </a:spcBef>
            </a:pPr>
            <a:r>
              <a:rPr lang="en-US" altLang="en-US" sz="1400">
                <a:latin typeface="Arial" panose="020B0604020202020204" pitchFamily="34" charset="0"/>
              </a:rPr>
              <a:t>Your Street Address</a:t>
            </a:r>
          </a:p>
          <a:p>
            <a:pPr>
              <a:spcBef>
                <a:spcPct val="50000"/>
              </a:spcBef>
            </a:pPr>
            <a:r>
              <a:rPr lang="en-US" altLang="en-US" sz="1400">
                <a:latin typeface="Arial" panose="020B0604020202020204" pitchFamily="34" charset="0"/>
              </a:rPr>
              <a:t>City, State, Zip Code</a:t>
            </a:r>
          </a:p>
          <a:p>
            <a:pPr>
              <a:spcBef>
                <a:spcPct val="50000"/>
              </a:spcBef>
            </a:pPr>
            <a:endParaRPr lang="en-US" altLang="en-US" sz="1400">
              <a:latin typeface="Arial" panose="020B0604020202020204" pitchFamily="34" charset="0"/>
            </a:endParaRPr>
          </a:p>
          <a:p>
            <a:pPr>
              <a:spcBef>
                <a:spcPct val="50000"/>
              </a:spcBef>
            </a:pPr>
            <a:r>
              <a:rPr lang="en-US" altLang="en-US" sz="1400">
                <a:latin typeface="Arial" panose="020B0604020202020204" pitchFamily="34" charset="0"/>
              </a:rPr>
              <a:t>Date</a:t>
            </a:r>
          </a:p>
          <a:p>
            <a:pPr>
              <a:spcBef>
                <a:spcPct val="50000"/>
              </a:spcBef>
            </a:pPr>
            <a:endParaRPr lang="en-US" altLang="en-US" sz="1400">
              <a:latin typeface="Arial" panose="020B0604020202020204" pitchFamily="34" charset="0"/>
            </a:endParaRPr>
          </a:p>
          <a:p>
            <a:pPr>
              <a:spcBef>
                <a:spcPct val="50000"/>
              </a:spcBef>
            </a:pPr>
            <a:r>
              <a:rPr lang="en-US" altLang="en-US" sz="1400">
                <a:latin typeface="Arial" panose="020B0604020202020204" pitchFamily="34" charset="0"/>
              </a:rPr>
              <a:t>Name of Contact Person</a:t>
            </a:r>
          </a:p>
          <a:p>
            <a:pPr>
              <a:spcBef>
                <a:spcPct val="50000"/>
              </a:spcBef>
            </a:pPr>
            <a:r>
              <a:rPr lang="en-US" altLang="en-US" sz="1400">
                <a:latin typeface="Arial" panose="020B0604020202020204" pitchFamily="34" charset="0"/>
              </a:rPr>
              <a:t>Title </a:t>
            </a:r>
          </a:p>
          <a:p>
            <a:pPr>
              <a:spcBef>
                <a:spcPct val="50000"/>
              </a:spcBef>
            </a:pPr>
            <a:r>
              <a:rPr lang="en-US" altLang="en-US" sz="1400">
                <a:latin typeface="Arial" panose="020B0604020202020204" pitchFamily="34" charset="0"/>
              </a:rPr>
              <a:t>Organization</a:t>
            </a:r>
          </a:p>
          <a:p>
            <a:pPr>
              <a:spcBef>
                <a:spcPct val="50000"/>
              </a:spcBef>
            </a:pPr>
            <a:r>
              <a:rPr lang="en-US" altLang="en-US" sz="1400">
                <a:latin typeface="Arial" panose="020B0604020202020204" pitchFamily="34" charset="0"/>
              </a:rPr>
              <a:t>Street Address</a:t>
            </a:r>
          </a:p>
          <a:p>
            <a:pPr>
              <a:spcBef>
                <a:spcPct val="50000"/>
              </a:spcBef>
            </a:pPr>
            <a:r>
              <a:rPr lang="en-US" altLang="en-US" sz="1400">
                <a:latin typeface="Arial" panose="020B0604020202020204" pitchFamily="34" charset="0"/>
              </a:rPr>
              <a:t>City, State, Zip Code</a:t>
            </a:r>
          </a:p>
          <a:p>
            <a:pPr>
              <a:spcBef>
                <a:spcPct val="50000"/>
              </a:spcBef>
            </a:pPr>
            <a:endParaRPr lang="en-US" altLang="en-US" sz="2400">
              <a:latin typeface="Arial" panose="020B0604020202020204" pitchFamily="34" charset="0"/>
            </a:endParaRPr>
          </a:p>
          <a:p>
            <a:pPr>
              <a:spcBef>
                <a:spcPct val="50000"/>
              </a:spcBef>
            </a:pPr>
            <a:r>
              <a:rPr lang="en-US" altLang="en-US" sz="1600">
                <a:latin typeface="Arial" panose="020B0604020202020204" pitchFamily="34" charset="0"/>
              </a:rPr>
              <a:t>Dear Ms., Mr., Dr., (etc):</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3" name="Group 7"/>
          <p:cNvGrpSpPr>
            <a:grpSpLocks/>
          </p:cNvGrpSpPr>
          <p:nvPr/>
        </p:nvGrpSpPr>
        <p:grpSpPr bwMode="auto">
          <a:xfrm>
            <a:off x="1128713" y="0"/>
            <a:ext cx="6773862" cy="2022475"/>
            <a:chOff x="0" y="0"/>
            <a:chExt cx="9144000" cy="2762588"/>
          </a:xfrm>
        </p:grpSpPr>
        <p:grpSp>
          <p:nvGrpSpPr>
            <p:cNvPr id="8196"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8199"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97"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More Examples</a:t>
              </a:r>
            </a:p>
          </p:txBody>
        </p:sp>
      </p:grpSp>
      <p:sp>
        <p:nvSpPr>
          <p:cNvPr id="8194" name="Rectangle 15"/>
          <p:cNvSpPr>
            <a:spLocks noChangeArrowheads="1"/>
          </p:cNvSpPr>
          <p:nvPr/>
        </p:nvSpPr>
        <p:spPr bwMode="auto">
          <a:xfrm>
            <a:off x="457200" y="1905000"/>
            <a:ext cx="3581400" cy="43434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pPr>
            <a:r>
              <a:rPr lang="en-US" altLang="en-US" sz="2400">
                <a:latin typeface="Arial" panose="020B0604020202020204" pitchFamily="34" charset="0"/>
              </a:rPr>
              <a:t>Date</a:t>
            </a:r>
          </a:p>
          <a:p>
            <a:pPr>
              <a:lnSpc>
                <a:spcPct val="90000"/>
              </a:lnSpc>
            </a:pPr>
            <a:endParaRPr lang="en-US" altLang="en-US" sz="2400">
              <a:latin typeface="Arial" panose="020B0604020202020204" pitchFamily="34" charset="0"/>
            </a:endParaRPr>
          </a:p>
          <a:p>
            <a:pPr>
              <a:lnSpc>
                <a:spcPct val="90000"/>
              </a:lnSpc>
            </a:pPr>
            <a:r>
              <a:rPr lang="en-US" altLang="en-US" sz="2400">
                <a:latin typeface="Arial" panose="020B0604020202020204" pitchFamily="34" charset="0"/>
              </a:rPr>
              <a:t>Name of Contact Person</a:t>
            </a:r>
          </a:p>
          <a:p>
            <a:pPr>
              <a:lnSpc>
                <a:spcPct val="90000"/>
              </a:lnSpc>
            </a:pPr>
            <a:r>
              <a:rPr lang="en-US" altLang="en-US" sz="2400">
                <a:latin typeface="Arial" panose="020B0604020202020204" pitchFamily="34" charset="0"/>
              </a:rPr>
              <a:t>Title </a:t>
            </a:r>
          </a:p>
          <a:p>
            <a:pPr>
              <a:lnSpc>
                <a:spcPct val="90000"/>
              </a:lnSpc>
            </a:pPr>
            <a:r>
              <a:rPr lang="en-US" altLang="en-US" sz="2400">
                <a:latin typeface="Arial" panose="020B0604020202020204" pitchFamily="34" charset="0"/>
              </a:rPr>
              <a:t>Organization</a:t>
            </a:r>
          </a:p>
          <a:p>
            <a:pPr>
              <a:lnSpc>
                <a:spcPct val="90000"/>
              </a:lnSpc>
            </a:pPr>
            <a:r>
              <a:rPr lang="en-US" altLang="en-US" sz="2400">
                <a:latin typeface="Arial" panose="020B0604020202020204" pitchFamily="34" charset="0"/>
              </a:rPr>
              <a:t>Street Address</a:t>
            </a:r>
          </a:p>
          <a:p>
            <a:pPr>
              <a:lnSpc>
                <a:spcPct val="90000"/>
              </a:lnSpc>
            </a:pPr>
            <a:r>
              <a:rPr lang="en-US" altLang="en-US" sz="2400">
                <a:latin typeface="Arial" panose="020B0604020202020204" pitchFamily="34" charset="0"/>
              </a:rPr>
              <a:t>City, State, Zip Code</a:t>
            </a:r>
          </a:p>
          <a:p>
            <a:pPr>
              <a:lnSpc>
                <a:spcPct val="90000"/>
              </a:lnSpc>
            </a:pPr>
            <a:endParaRPr lang="en-US" altLang="en-US" sz="2400">
              <a:latin typeface="Arial" panose="020B0604020202020204" pitchFamily="34" charset="0"/>
            </a:endParaRPr>
          </a:p>
          <a:p>
            <a:pPr>
              <a:lnSpc>
                <a:spcPct val="90000"/>
              </a:lnSpc>
            </a:pPr>
            <a:r>
              <a:rPr lang="en-US" altLang="en-US" sz="2400">
                <a:latin typeface="Arial" panose="020B0604020202020204" pitchFamily="34" charset="0"/>
              </a:rPr>
              <a:t>Dear Ms., Mr., Dr. (etc):</a:t>
            </a:r>
          </a:p>
          <a:p>
            <a:pPr>
              <a:lnSpc>
                <a:spcPct val="90000"/>
              </a:lnSpc>
            </a:pPr>
            <a:endParaRPr lang="en-US" altLang="en-US" sz="2400">
              <a:latin typeface="Arial" panose="020B0604020202020204" pitchFamily="34" charset="0"/>
            </a:endParaRPr>
          </a:p>
        </p:txBody>
      </p:sp>
      <p:sp>
        <p:nvSpPr>
          <p:cNvPr id="8195" name="Rectangle 16"/>
          <p:cNvSpPr>
            <a:spLocks noChangeArrowheads="1"/>
          </p:cNvSpPr>
          <p:nvPr/>
        </p:nvSpPr>
        <p:spPr bwMode="auto">
          <a:xfrm>
            <a:off x="4953000" y="1905000"/>
            <a:ext cx="3581400" cy="43434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pPr>
            <a:r>
              <a:rPr lang="en-US" altLang="en-US" sz="2400">
                <a:latin typeface="Arial" panose="020B0604020202020204" pitchFamily="34" charset="0"/>
              </a:rPr>
              <a:t>October 4, 2006</a:t>
            </a:r>
          </a:p>
          <a:p>
            <a:pPr>
              <a:lnSpc>
                <a:spcPct val="90000"/>
              </a:lnSpc>
            </a:pPr>
            <a:endParaRPr lang="en-US" altLang="en-US" sz="2400">
              <a:latin typeface="Arial" panose="020B0604020202020204" pitchFamily="34" charset="0"/>
            </a:endParaRPr>
          </a:p>
          <a:p>
            <a:pPr>
              <a:lnSpc>
                <a:spcPct val="90000"/>
              </a:lnSpc>
            </a:pPr>
            <a:r>
              <a:rPr lang="en-US" altLang="en-US" sz="2400">
                <a:latin typeface="Arial" panose="020B0604020202020204" pitchFamily="34" charset="0"/>
              </a:rPr>
              <a:t>Stacy Lo</a:t>
            </a:r>
          </a:p>
          <a:p>
            <a:pPr>
              <a:lnSpc>
                <a:spcPct val="90000"/>
              </a:lnSpc>
            </a:pPr>
            <a:r>
              <a:rPr lang="en-US" altLang="en-US" sz="2400">
                <a:latin typeface="Arial" panose="020B0604020202020204" pitchFamily="34" charset="0"/>
              </a:rPr>
              <a:t>CEO</a:t>
            </a:r>
          </a:p>
          <a:p>
            <a:pPr>
              <a:lnSpc>
                <a:spcPct val="90000"/>
              </a:lnSpc>
            </a:pPr>
            <a:r>
              <a:rPr lang="en-US" altLang="en-US" sz="2400">
                <a:latin typeface="Arial" panose="020B0604020202020204" pitchFamily="34" charset="0"/>
              </a:rPr>
              <a:t>Lo Labs</a:t>
            </a:r>
          </a:p>
          <a:p>
            <a:pPr>
              <a:lnSpc>
                <a:spcPct val="90000"/>
              </a:lnSpc>
            </a:pPr>
            <a:r>
              <a:rPr lang="en-US" altLang="en-US" sz="2400">
                <a:latin typeface="Arial" panose="020B0604020202020204" pitchFamily="34" charset="0"/>
              </a:rPr>
              <a:t>300 State St.</a:t>
            </a:r>
          </a:p>
          <a:p>
            <a:pPr>
              <a:lnSpc>
                <a:spcPct val="90000"/>
              </a:lnSpc>
            </a:pPr>
            <a:r>
              <a:rPr lang="en-US" altLang="en-US" sz="2400">
                <a:latin typeface="Arial" panose="020B0604020202020204" pitchFamily="34" charset="0"/>
              </a:rPr>
              <a:t>Chicago, IL, 60611</a:t>
            </a:r>
          </a:p>
          <a:p>
            <a:pPr>
              <a:lnSpc>
                <a:spcPct val="90000"/>
              </a:lnSpc>
            </a:pPr>
            <a:endParaRPr lang="en-US" altLang="en-US" sz="2400">
              <a:latin typeface="Arial" panose="020B0604020202020204" pitchFamily="34" charset="0"/>
            </a:endParaRPr>
          </a:p>
          <a:p>
            <a:pPr>
              <a:lnSpc>
                <a:spcPct val="90000"/>
              </a:lnSpc>
            </a:pPr>
            <a:r>
              <a:rPr lang="en-US" altLang="en-US" sz="2400">
                <a:latin typeface="Arial" panose="020B0604020202020204" pitchFamily="34" charset="0"/>
              </a:rPr>
              <a:t>Dear Ms. Lo:</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7" name="Group 7"/>
          <p:cNvGrpSpPr>
            <a:grpSpLocks/>
          </p:cNvGrpSpPr>
          <p:nvPr/>
        </p:nvGrpSpPr>
        <p:grpSpPr bwMode="auto">
          <a:xfrm>
            <a:off x="1128713" y="0"/>
            <a:ext cx="6773862" cy="2022475"/>
            <a:chOff x="0" y="0"/>
            <a:chExt cx="9144000" cy="2762588"/>
          </a:xfrm>
        </p:grpSpPr>
        <p:grpSp>
          <p:nvGrpSpPr>
            <p:cNvPr id="9219"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9222"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20"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First Paragraph</a:t>
              </a:r>
            </a:p>
          </p:txBody>
        </p:sp>
      </p:grpSp>
      <p:sp>
        <p:nvSpPr>
          <p:cNvPr id="6" name="TextBox 5"/>
          <p:cNvSpPr txBox="1"/>
          <p:nvPr/>
        </p:nvSpPr>
        <p:spPr>
          <a:xfrm>
            <a:off x="1128713" y="2216150"/>
            <a:ext cx="5524500" cy="4248150"/>
          </a:xfrm>
          <a:prstGeom prst="rect">
            <a:avLst/>
          </a:prstGeom>
          <a:noFill/>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800100" indent="-34290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pPr>
            <a:r>
              <a:rPr lang="en-US" altLang="en-US" sz="2800" b="1">
                <a:latin typeface="Arial" panose="020B0604020202020204" pitchFamily="34" charset="0"/>
                <a:cs typeface="Arial" panose="020B0604020202020204" pitchFamily="34" charset="0"/>
              </a:rPr>
              <a:t>Purpose:</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Get the reader’s attention</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Introduce yourself</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Explain purpose of letter </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Explain why interested in the position or the company</a:t>
            </a:r>
          </a:p>
          <a:p>
            <a:pPr lvl="1">
              <a:lnSpc>
                <a:spcPct val="90000"/>
              </a:lnSpc>
              <a:buFont typeface="Arial" panose="020B0604020202020204" pitchFamily="34" charset="0"/>
              <a:buChar char="•"/>
            </a:pPr>
            <a:r>
              <a:rPr lang="en-US" altLang="en-US" sz="2400">
                <a:latin typeface="Arial" panose="020B0604020202020204" pitchFamily="34" charset="0"/>
                <a:cs typeface="Arial" panose="020B0604020202020204" pitchFamily="34" charset="0"/>
              </a:rPr>
              <a:t>Culture?</a:t>
            </a:r>
          </a:p>
          <a:p>
            <a:pPr lvl="1">
              <a:lnSpc>
                <a:spcPct val="90000"/>
              </a:lnSpc>
              <a:buFont typeface="Arial" panose="020B0604020202020204" pitchFamily="34" charset="0"/>
              <a:buChar char="•"/>
            </a:pPr>
            <a:r>
              <a:rPr lang="en-US" altLang="en-US" sz="2400">
                <a:latin typeface="Arial" panose="020B0604020202020204" pitchFamily="34" charset="0"/>
                <a:cs typeface="Arial" panose="020B0604020202020204" pitchFamily="34" charset="0"/>
              </a:rPr>
              <a:t>Approach?</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Explain how you will help the organization</a:t>
            </a:r>
          </a:p>
          <a:p>
            <a:pPr>
              <a:lnSpc>
                <a:spcPct val="90000"/>
              </a:lnSpc>
              <a:buFont typeface="Arial" panose="020B0604020202020204" pitchFamily="34" charset="0"/>
              <a:buChar char="•"/>
            </a:pPr>
            <a:r>
              <a:rPr lang="en-US" altLang="en-US" sz="2800">
                <a:latin typeface="Arial" panose="020B0604020202020204" pitchFamily="34" charset="0"/>
                <a:cs typeface="Arial" panose="020B0604020202020204" pitchFamily="34" charset="0"/>
              </a:rPr>
              <a:t>Preview the rest of the letter</a:t>
            </a:r>
            <a:endParaRPr lang="en-US" altLang="en-US">
              <a:latin typeface="Arial" panose="020B0604020202020204" pitchFamily="34" charset="0"/>
              <a:cs typeface="Arial" panose="020B0604020202020204"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5"/>
          <p:cNvSpPr txBox="1">
            <a:spLocks noChangeArrowheads="1"/>
          </p:cNvSpPr>
          <p:nvPr/>
        </p:nvSpPr>
        <p:spPr bwMode="auto">
          <a:xfrm>
            <a:off x="685800" y="1752600"/>
            <a:ext cx="8839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000">
              <a:latin typeface="Arial" panose="020B0604020202020204" pitchFamily="34" charset="0"/>
            </a:endParaRPr>
          </a:p>
        </p:txBody>
      </p:sp>
      <p:sp>
        <p:nvSpPr>
          <p:cNvPr id="10242" name="Rectangle 6"/>
          <p:cNvSpPr>
            <a:spLocks noChangeArrowheads="1"/>
          </p:cNvSpPr>
          <p:nvPr/>
        </p:nvSpPr>
        <p:spPr bwMode="auto">
          <a:xfrm>
            <a:off x="762000" y="1828800"/>
            <a:ext cx="7772400" cy="37338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10243" name="Text Box 7"/>
          <p:cNvSpPr txBox="1">
            <a:spLocks noChangeArrowheads="1"/>
          </p:cNvSpPr>
          <p:nvPr/>
        </p:nvSpPr>
        <p:spPr bwMode="auto">
          <a:xfrm>
            <a:off x="914400" y="1981200"/>
            <a:ext cx="746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spcBef>
                <a:spcPct val="50000"/>
              </a:spcBef>
            </a:pPr>
            <a:endParaRPr lang="en-US" altLang="en-US" sz="2400" b="1">
              <a:latin typeface="Arial" panose="020B0604020202020204" pitchFamily="34" charset="0"/>
            </a:endParaRPr>
          </a:p>
        </p:txBody>
      </p:sp>
      <p:sp>
        <p:nvSpPr>
          <p:cNvPr id="10244" name="Text Box 8"/>
          <p:cNvSpPr txBox="1">
            <a:spLocks noChangeArrowheads="1"/>
          </p:cNvSpPr>
          <p:nvPr/>
        </p:nvSpPr>
        <p:spPr bwMode="auto">
          <a:xfrm>
            <a:off x="990600" y="1981200"/>
            <a:ext cx="7391400"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spcBef>
                <a:spcPct val="50000"/>
              </a:spcBef>
            </a:pPr>
            <a:r>
              <a:rPr lang="en-US" altLang="en-US" sz="2000" b="1">
                <a:latin typeface="Arial" panose="020B0604020202020204" pitchFamily="34" charset="0"/>
              </a:rPr>
              <a:t>After speaking with Emily Richards about her past summer in the internship program, I am interested in your Human Resources Summer Internship position.  I worked with employee benefits this summer and became interested in the human resources aspect of the position.  In addition to the leadership opportunities I obtained while working as a Business Writing Consultant Assistant Coordinator for Purdue’s Writing Lab, I have also developed my communication skills during my summer internship. I believe my skills will help your Human Resources department maintain its excellent track record.</a:t>
            </a:r>
          </a:p>
        </p:txBody>
      </p:sp>
      <p:grpSp>
        <p:nvGrpSpPr>
          <p:cNvPr id="10245" name="Group 5"/>
          <p:cNvGrpSpPr>
            <a:grpSpLocks/>
          </p:cNvGrpSpPr>
          <p:nvPr/>
        </p:nvGrpSpPr>
        <p:grpSpPr bwMode="auto">
          <a:xfrm>
            <a:off x="1128713" y="0"/>
            <a:ext cx="6773862" cy="2022475"/>
            <a:chOff x="0" y="0"/>
            <a:chExt cx="9144000" cy="2762588"/>
          </a:xfrm>
        </p:grpSpPr>
        <p:grpSp>
          <p:nvGrpSpPr>
            <p:cNvPr id="10246" name="Group 6"/>
            <p:cNvGrpSpPr>
              <a:grpSpLocks/>
            </p:cNvGrpSpPr>
            <p:nvPr/>
          </p:nvGrpSpPr>
          <p:grpSpPr bwMode="auto">
            <a:xfrm>
              <a:off x="0" y="0"/>
              <a:ext cx="9144000" cy="2762588"/>
              <a:chOff x="0" y="2220850"/>
              <a:chExt cx="9144000" cy="2762588"/>
            </a:xfrm>
          </p:grpSpPr>
          <p:sp>
            <p:nvSpPr>
              <p:cNvPr id="9" name="Rectangle 8"/>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0249" name="Picture 9"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47" name="TextBox 7"/>
            <p:cNvSpPr txBox="1">
              <a:spLocks noChangeArrowheads="1"/>
            </p:cNvSpPr>
            <p:nvPr/>
          </p:nvSpPr>
          <p:spPr bwMode="auto">
            <a:xfrm>
              <a:off x="4381501" y="1041300"/>
              <a:ext cx="4692316" cy="113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First Paragraph (sample)</a:t>
              </a:r>
            </a:p>
          </p:txBody>
        </p:sp>
      </p:grpSp>
    </p:spTree>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5" name="Group 7"/>
          <p:cNvGrpSpPr>
            <a:grpSpLocks/>
          </p:cNvGrpSpPr>
          <p:nvPr/>
        </p:nvGrpSpPr>
        <p:grpSpPr bwMode="auto">
          <a:xfrm>
            <a:off x="1128713" y="0"/>
            <a:ext cx="6773862" cy="2022475"/>
            <a:chOff x="0" y="0"/>
            <a:chExt cx="9144000" cy="2762588"/>
          </a:xfrm>
        </p:grpSpPr>
        <p:grpSp>
          <p:nvGrpSpPr>
            <p:cNvPr id="11267"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1270"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68"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Middle Paragraphs</a:t>
              </a:r>
            </a:p>
          </p:txBody>
        </p:sp>
      </p:grpSp>
      <p:sp>
        <p:nvSpPr>
          <p:cNvPr id="6" name="TextBox 5"/>
          <p:cNvSpPr txBox="1"/>
          <p:nvPr/>
        </p:nvSpPr>
        <p:spPr>
          <a:xfrm>
            <a:off x="1128713" y="2216150"/>
            <a:ext cx="6721475" cy="3355975"/>
          </a:xfrm>
          <a:prstGeom prst="rect">
            <a:avLst/>
          </a:prstGeom>
          <a:noFill/>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800100" indent="-34290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buFont typeface="Arial" panose="020B0604020202020204" pitchFamily="34" charset="0"/>
              <a:buChar char="•"/>
            </a:pPr>
            <a:r>
              <a:rPr lang="en-US" altLang="en-US" sz="2400">
                <a:latin typeface="Arial" panose="020B0604020202020204" pitchFamily="34" charset="0"/>
                <a:cs typeface="Arial" panose="020B0604020202020204" pitchFamily="34" charset="0"/>
              </a:rPr>
              <a:t>Highlight skills and benefits to the company</a:t>
            </a:r>
          </a:p>
          <a:p>
            <a:pPr>
              <a:buFont typeface="Arial" panose="020B0604020202020204" pitchFamily="34" charset="0"/>
              <a:buChar char="•"/>
            </a:pPr>
            <a:r>
              <a:rPr lang="en-US" altLang="en-US" sz="2400">
                <a:latin typeface="Arial" panose="020B0604020202020204" pitchFamily="34" charset="0"/>
                <a:cs typeface="Arial" panose="020B0604020202020204" pitchFamily="34" charset="0"/>
              </a:rPr>
              <a:t>Emphasize interest in the company</a:t>
            </a:r>
          </a:p>
          <a:p>
            <a:pPr>
              <a:buFont typeface="Arial" panose="020B0604020202020204" pitchFamily="34" charset="0"/>
              <a:buChar char="•"/>
            </a:pPr>
            <a:r>
              <a:rPr lang="en-US" altLang="en-US" sz="2400">
                <a:latin typeface="Arial" panose="020B0604020202020204" pitchFamily="34" charset="0"/>
                <a:cs typeface="Arial" panose="020B0604020202020204" pitchFamily="34" charset="0"/>
              </a:rPr>
              <a:t>Provide concrete evidence</a:t>
            </a:r>
          </a:p>
          <a:p>
            <a:pPr lvl="1">
              <a:buFontTx/>
              <a:buChar char="-"/>
            </a:pPr>
            <a:r>
              <a:rPr lang="en-US" altLang="en-US" sz="2400">
                <a:latin typeface="Arial" panose="020B0604020202020204" pitchFamily="34" charset="0"/>
                <a:cs typeface="Arial" panose="020B0604020202020204" pitchFamily="34" charset="0"/>
              </a:rPr>
              <a:t>Show don’t tell (use information from</a:t>
            </a:r>
          </a:p>
          <a:p>
            <a:pPr lvl="1"/>
            <a:r>
              <a:rPr lang="en-US" altLang="en-US" sz="2400">
                <a:latin typeface="Arial" panose="020B0604020202020204" pitchFamily="34" charset="0"/>
                <a:cs typeface="Arial" panose="020B0604020202020204" pitchFamily="34" charset="0"/>
              </a:rPr>
              <a:t>     resume)</a:t>
            </a:r>
          </a:p>
          <a:p>
            <a:pPr lvl="1">
              <a:buFontTx/>
              <a:buChar char="-"/>
            </a:pPr>
            <a:r>
              <a:rPr lang="en-US" altLang="en-US" sz="2400">
                <a:latin typeface="Arial" panose="020B0604020202020204" pitchFamily="34" charset="0"/>
                <a:cs typeface="Arial" panose="020B0604020202020204" pitchFamily="34" charset="0"/>
              </a:rPr>
              <a:t>Include specific, credible examples of</a:t>
            </a:r>
          </a:p>
          <a:p>
            <a:pPr lvl="1"/>
            <a:r>
              <a:rPr lang="en-US" altLang="en-US" sz="2400">
                <a:latin typeface="Arial" panose="020B0604020202020204" pitchFamily="34" charset="0"/>
                <a:cs typeface="Arial" panose="020B0604020202020204" pitchFamily="34" charset="0"/>
              </a:rPr>
              <a:t>    qualifications for the position</a:t>
            </a:r>
          </a:p>
          <a:p>
            <a:pPr>
              <a:buFont typeface="Arial" panose="020B0604020202020204" pitchFamily="34" charset="0"/>
              <a:buChar char="•"/>
            </a:pPr>
            <a:r>
              <a:rPr lang="en-US" altLang="en-US" sz="2400">
                <a:latin typeface="Arial" panose="020B0604020202020204" pitchFamily="34" charset="0"/>
                <a:cs typeface="Arial" panose="020B0604020202020204" pitchFamily="34" charset="0"/>
              </a:rPr>
              <a:t>Begin paragraphs with topic sentences</a:t>
            </a:r>
          </a:p>
          <a:p>
            <a:pPr>
              <a:buFont typeface="Arial" panose="020B0604020202020204" pitchFamily="34" charset="0"/>
              <a:buChar char="•"/>
            </a:pPr>
            <a:endParaRPr lang="en-US" altLang="en-US" sz="2000">
              <a:latin typeface="Optima" pitchFamily="-84"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4"/>
          <p:cNvSpPr>
            <a:spLocks noChangeArrowheads="1"/>
          </p:cNvSpPr>
          <p:nvPr/>
        </p:nvSpPr>
        <p:spPr bwMode="auto">
          <a:xfrm>
            <a:off x="533400" y="2032000"/>
            <a:ext cx="8001000" cy="43434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12290" name="Rectangle 3"/>
          <p:cNvSpPr>
            <a:spLocks noGrp="1" noChangeArrowheads="1"/>
          </p:cNvSpPr>
          <p:nvPr>
            <p:ph type="body" idx="1"/>
          </p:nvPr>
        </p:nvSpPr>
        <p:spPr>
          <a:xfrm>
            <a:off x="271463" y="2171700"/>
            <a:ext cx="8229600" cy="3886200"/>
          </a:xfrm>
        </p:spPr>
        <p:txBody>
          <a:bodyPr/>
          <a:lstStyle/>
          <a:p>
            <a:pPr>
              <a:lnSpc>
                <a:spcPct val="90000"/>
              </a:lnSpc>
              <a:buFontTx/>
              <a:buNone/>
            </a:pPr>
            <a:r>
              <a:rPr lang="en-US" altLang="en-US" sz="2800"/>
              <a:t>	As a banking representative at Chase, I provided quality customer service while promoting the sale of products to customers.  I also handled close to $20,000 each day and was responsible for balancing the bank’s ATM machine.  My experience with customer relations and money management can help your accounting firm expand its Middle East division located in Dubai.</a:t>
            </a:r>
          </a:p>
          <a:p>
            <a:pPr>
              <a:lnSpc>
                <a:spcPct val="90000"/>
              </a:lnSpc>
              <a:buFontTx/>
              <a:buNone/>
            </a:pPr>
            <a:endParaRPr lang="en-US" altLang="en-US" sz="2800"/>
          </a:p>
        </p:txBody>
      </p:sp>
      <p:grpSp>
        <p:nvGrpSpPr>
          <p:cNvPr id="12291" name="Group 3"/>
          <p:cNvGrpSpPr>
            <a:grpSpLocks/>
          </p:cNvGrpSpPr>
          <p:nvPr/>
        </p:nvGrpSpPr>
        <p:grpSpPr bwMode="auto">
          <a:xfrm>
            <a:off x="1128713" y="0"/>
            <a:ext cx="6773862" cy="2022475"/>
            <a:chOff x="0" y="0"/>
            <a:chExt cx="9144000" cy="2762588"/>
          </a:xfrm>
        </p:grpSpPr>
        <p:grpSp>
          <p:nvGrpSpPr>
            <p:cNvPr id="12292" name="Group 4"/>
            <p:cNvGrpSpPr>
              <a:grpSpLocks/>
            </p:cNvGrpSpPr>
            <p:nvPr/>
          </p:nvGrpSpPr>
          <p:grpSpPr bwMode="auto">
            <a:xfrm>
              <a:off x="0" y="0"/>
              <a:ext cx="9144000" cy="2762588"/>
              <a:chOff x="0" y="2220850"/>
              <a:chExt cx="9144000" cy="2762588"/>
            </a:xfrm>
          </p:grpSpPr>
          <p:sp>
            <p:nvSpPr>
              <p:cNvPr id="7" name="Rectangle 6"/>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2295" name="Picture 7"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293" name="TextBox 5"/>
            <p:cNvSpPr txBox="1">
              <a:spLocks noChangeArrowheads="1"/>
            </p:cNvSpPr>
            <p:nvPr/>
          </p:nvSpPr>
          <p:spPr bwMode="auto">
            <a:xfrm>
              <a:off x="4381501" y="1076007"/>
              <a:ext cx="4692316" cy="113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Middle Paragraph</a:t>
              </a:r>
            </a:p>
            <a:p>
              <a:r>
                <a:rPr lang="en-US" altLang="en-US" sz="2400"/>
                <a:t>(Sample) </a:t>
              </a:r>
            </a:p>
          </p:txBody>
        </p:sp>
      </p:grpSp>
    </p:spTree>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3" name="Group 5"/>
          <p:cNvGrpSpPr>
            <a:grpSpLocks/>
          </p:cNvGrpSpPr>
          <p:nvPr/>
        </p:nvGrpSpPr>
        <p:grpSpPr bwMode="auto">
          <a:xfrm>
            <a:off x="4235450" y="0"/>
            <a:ext cx="4908550" cy="1492250"/>
            <a:chOff x="0" y="2220850"/>
            <a:chExt cx="9144000" cy="2762588"/>
          </a:xfrm>
        </p:grpSpPr>
        <p:sp>
          <p:nvSpPr>
            <p:cNvPr id="7" name="Rectangle 6"/>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3319" name="Picture 7"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4" name="TextBox 2"/>
          <p:cNvSpPr txBox="1">
            <a:spLocks noChangeArrowheads="1"/>
          </p:cNvSpPr>
          <p:nvPr/>
        </p:nvSpPr>
        <p:spPr bwMode="auto">
          <a:xfrm>
            <a:off x="6535738" y="638175"/>
            <a:ext cx="1470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000"/>
              <a:t>Conclusion</a:t>
            </a:r>
            <a:endParaRPr lang="en-US" altLang="en-US"/>
          </a:p>
        </p:txBody>
      </p:sp>
      <p:sp>
        <p:nvSpPr>
          <p:cNvPr id="13315" name="TextBox 1"/>
          <p:cNvSpPr txBox="1">
            <a:spLocks noChangeArrowheads="1"/>
          </p:cNvSpPr>
          <p:nvPr/>
        </p:nvSpPr>
        <p:spPr bwMode="auto">
          <a:xfrm>
            <a:off x="704850" y="1733550"/>
            <a:ext cx="65659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buFont typeface="Arial" panose="020B0604020202020204" pitchFamily="34" charset="0"/>
              <a:buChar char="•"/>
            </a:pPr>
            <a:r>
              <a:rPr lang="en-US" altLang="en-US" sz="2400">
                <a:latin typeface="Arial" panose="020B0604020202020204" pitchFamily="34" charset="0"/>
                <a:cs typeface="Arial" panose="020B0604020202020204" pitchFamily="34" charset="0"/>
              </a:rPr>
              <a:t>Conclude with next step</a:t>
            </a:r>
          </a:p>
          <a:p>
            <a:pPr>
              <a:buFont typeface="Arial" panose="020B0604020202020204" pitchFamily="34" charset="0"/>
              <a:buChar char="•"/>
            </a:pPr>
            <a:r>
              <a:rPr lang="en-US" altLang="en-US" sz="2400">
                <a:latin typeface="Arial" panose="020B0604020202020204" pitchFamily="34" charset="0"/>
                <a:cs typeface="Arial" panose="020B0604020202020204" pitchFamily="34" charset="0"/>
              </a:rPr>
              <a:t>Provide contact information</a:t>
            </a:r>
          </a:p>
          <a:p>
            <a:pPr>
              <a:buFont typeface="Arial" panose="020B0604020202020204" pitchFamily="34" charset="0"/>
              <a:buChar char="•"/>
            </a:pPr>
            <a:endParaRPr lang="en-US" altLang="en-US" sz="2400"/>
          </a:p>
        </p:txBody>
      </p:sp>
      <p:sp>
        <p:nvSpPr>
          <p:cNvPr id="13316" name="Rectangle 4"/>
          <p:cNvSpPr>
            <a:spLocks noChangeArrowheads="1"/>
          </p:cNvSpPr>
          <p:nvPr/>
        </p:nvSpPr>
        <p:spPr bwMode="auto">
          <a:xfrm>
            <a:off x="457200" y="3429000"/>
            <a:ext cx="7924800" cy="20574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2400" b="1">
              <a:latin typeface="Arial" panose="020B0604020202020204" pitchFamily="34" charset="0"/>
            </a:endParaRPr>
          </a:p>
        </p:txBody>
      </p:sp>
      <p:sp>
        <p:nvSpPr>
          <p:cNvPr id="13317" name="TextBox 3"/>
          <p:cNvSpPr txBox="1">
            <a:spLocks noChangeArrowheads="1"/>
          </p:cNvSpPr>
          <p:nvPr/>
        </p:nvSpPr>
        <p:spPr bwMode="auto">
          <a:xfrm>
            <a:off x="704850" y="3695700"/>
            <a:ext cx="76771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a:t>I would like to discuss these and other qualifications with you to further explain how I can contribute to your Middle East operations.  I look forward to meeting you soon.  If you have any questions, please call me at 555-555-5555 or e-mail me at abcd@purdue.edu. </a:t>
            </a:r>
          </a:p>
          <a:p>
            <a:endParaRPr lang="en-US"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7"/>
          <p:cNvGrpSpPr>
            <a:grpSpLocks/>
          </p:cNvGrpSpPr>
          <p:nvPr/>
        </p:nvGrpSpPr>
        <p:grpSpPr bwMode="auto">
          <a:xfrm>
            <a:off x="1128713" y="0"/>
            <a:ext cx="6773862" cy="2022475"/>
            <a:chOff x="0" y="0"/>
            <a:chExt cx="9144000" cy="2762588"/>
          </a:xfrm>
        </p:grpSpPr>
        <p:grpSp>
          <p:nvGrpSpPr>
            <p:cNvPr id="14340"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4343"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41"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Closing Formats</a:t>
              </a:r>
            </a:p>
          </p:txBody>
        </p:sp>
      </p:grpSp>
      <p:sp>
        <p:nvSpPr>
          <p:cNvPr id="14338" name="Rectangle 4"/>
          <p:cNvSpPr txBox="1">
            <a:spLocks noChangeArrowheads="1"/>
          </p:cNvSpPr>
          <p:nvPr/>
        </p:nvSpPr>
        <p:spPr bwMode="auto">
          <a:xfrm>
            <a:off x="608013" y="2247900"/>
            <a:ext cx="3290887" cy="36036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spcBef>
                <a:spcPct val="20000"/>
              </a:spcBef>
            </a:pPr>
            <a:r>
              <a:rPr lang="en-US" altLang="en-US" sz="2800"/>
              <a:t>Sincerely,</a:t>
            </a:r>
          </a:p>
          <a:p>
            <a:pPr>
              <a:spcBef>
                <a:spcPct val="20000"/>
              </a:spcBef>
            </a:pPr>
            <a:endParaRPr lang="en-US" altLang="en-US" sz="900"/>
          </a:p>
          <a:p>
            <a:pPr>
              <a:spcBef>
                <a:spcPct val="20000"/>
              </a:spcBef>
            </a:pPr>
            <a:endParaRPr lang="en-US" altLang="en-US" sz="1000"/>
          </a:p>
          <a:p>
            <a:pPr>
              <a:spcBef>
                <a:spcPct val="20000"/>
              </a:spcBef>
            </a:pPr>
            <a:endParaRPr lang="en-US" altLang="en-US" sz="1000"/>
          </a:p>
          <a:p>
            <a:pPr>
              <a:spcBef>
                <a:spcPct val="20000"/>
              </a:spcBef>
            </a:pPr>
            <a:r>
              <a:rPr lang="en-US" altLang="en-US" sz="2800"/>
              <a:t>Simon Smith</a:t>
            </a:r>
          </a:p>
          <a:p>
            <a:pPr>
              <a:spcBef>
                <a:spcPct val="20000"/>
              </a:spcBef>
            </a:pPr>
            <a:endParaRPr lang="en-US" altLang="en-US" sz="2800"/>
          </a:p>
          <a:p>
            <a:pPr>
              <a:spcBef>
                <a:spcPct val="20000"/>
              </a:spcBef>
            </a:pPr>
            <a:r>
              <a:rPr lang="en-US" altLang="en-US" sz="2800"/>
              <a:t>Enclosure:  Resume</a:t>
            </a:r>
          </a:p>
        </p:txBody>
      </p:sp>
      <p:sp>
        <p:nvSpPr>
          <p:cNvPr id="14339" name="Rectangle 5"/>
          <p:cNvSpPr>
            <a:spLocks noChangeArrowheads="1"/>
          </p:cNvSpPr>
          <p:nvPr/>
        </p:nvSpPr>
        <p:spPr bwMode="auto">
          <a:xfrm>
            <a:off x="4800600" y="2247900"/>
            <a:ext cx="3352800" cy="33528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pPr>
            <a:r>
              <a:rPr lang="en-US" altLang="en-US" sz="2000">
                <a:latin typeface="Arial" panose="020B0604020202020204" pitchFamily="34" charset="0"/>
              </a:rPr>
              <a:t>Sincerely,</a:t>
            </a:r>
          </a:p>
          <a:p>
            <a:pPr>
              <a:lnSpc>
                <a:spcPct val="90000"/>
              </a:lnSpc>
            </a:pPr>
            <a:endParaRPr lang="en-US" altLang="en-US" sz="2000">
              <a:latin typeface="Arial" panose="020B0604020202020204" pitchFamily="34" charset="0"/>
            </a:endParaRPr>
          </a:p>
          <a:p>
            <a:pPr>
              <a:lnSpc>
                <a:spcPct val="90000"/>
              </a:lnSpc>
            </a:pPr>
            <a:endParaRPr lang="en-US" altLang="en-US" sz="2000">
              <a:latin typeface="Arial" panose="020B0604020202020204" pitchFamily="34" charset="0"/>
            </a:endParaRPr>
          </a:p>
          <a:p>
            <a:pPr>
              <a:lnSpc>
                <a:spcPct val="90000"/>
              </a:lnSpc>
            </a:pPr>
            <a:r>
              <a:rPr lang="en-US" altLang="en-US" sz="2000">
                <a:latin typeface="Arial" panose="020B0604020202020204" pitchFamily="34" charset="0"/>
              </a:rPr>
              <a:t>Simon Smith</a:t>
            </a:r>
          </a:p>
          <a:p>
            <a:pPr>
              <a:lnSpc>
                <a:spcPct val="90000"/>
              </a:lnSpc>
            </a:pPr>
            <a:r>
              <a:rPr lang="en-US" altLang="en-US" sz="2000">
                <a:latin typeface="Arial" panose="020B0604020202020204" pitchFamily="34" charset="0"/>
              </a:rPr>
              <a:t>5886 Tunbridge Crossing</a:t>
            </a:r>
          </a:p>
          <a:p>
            <a:pPr>
              <a:lnSpc>
                <a:spcPct val="90000"/>
              </a:lnSpc>
            </a:pPr>
            <a:r>
              <a:rPr lang="en-US" altLang="en-US" sz="2000">
                <a:latin typeface="Arial" panose="020B0604020202020204" pitchFamily="34" charset="0"/>
              </a:rPr>
              <a:t>Fort Wayne, IN 46815</a:t>
            </a:r>
          </a:p>
          <a:p>
            <a:pPr>
              <a:lnSpc>
                <a:spcPct val="90000"/>
              </a:lnSpc>
            </a:pPr>
            <a:r>
              <a:rPr lang="en-US" altLang="en-US" sz="2000">
                <a:latin typeface="Arial" panose="020B0604020202020204" pitchFamily="34" charset="0"/>
              </a:rPr>
              <a:t>ssmith@purdue.edu</a:t>
            </a:r>
          </a:p>
          <a:p>
            <a:pPr>
              <a:lnSpc>
                <a:spcPct val="90000"/>
              </a:lnSpc>
            </a:pPr>
            <a:endParaRPr lang="en-US" altLang="en-US" sz="2000">
              <a:latin typeface="Arial" panose="020B0604020202020204" pitchFamily="34" charset="0"/>
            </a:endParaRPr>
          </a:p>
          <a:p>
            <a:pPr>
              <a:lnSpc>
                <a:spcPct val="90000"/>
              </a:lnSpc>
            </a:pPr>
            <a:r>
              <a:rPr lang="en-US" altLang="en-US" sz="2000">
                <a:latin typeface="Arial" panose="020B0604020202020204" pitchFamily="34" charset="0"/>
              </a:rPr>
              <a:t>Enclosure:  Resume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US" altLang="en-US"/>
              <a:t>Look for:</a:t>
            </a:r>
          </a:p>
        </p:txBody>
      </p:sp>
      <p:sp>
        <p:nvSpPr>
          <p:cNvPr id="15362" name="Rectangle 4"/>
          <p:cNvSpPr>
            <a:spLocks noChangeArrowheads="1"/>
          </p:cNvSpPr>
          <p:nvPr/>
        </p:nvSpPr>
        <p:spPr bwMode="auto">
          <a:xfrm>
            <a:off x="838200" y="2590800"/>
            <a:ext cx="73914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800">
              <a:latin typeface="Arial" panose="020B0604020202020204" pitchFamily="34" charset="0"/>
            </a:endParaRPr>
          </a:p>
          <a:p>
            <a:endParaRPr lang="en-US" altLang="en-US" sz="900">
              <a:latin typeface="Arial" panose="020B0604020202020204" pitchFamily="34" charset="0"/>
            </a:endParaRPr>
          </a:p>
          <a:p>
            <a:endParaRPr lang="en-US" altLang="en-US" sz="900">
              <a:latin typeface="Arial" panose="020B0604020202020204" pitchFamily="34" charset="0"/>
            </a:endParaRPr>
          </a:p>
          <a:p>
            <a:endParaRPr lang="en-US" altLang="en-US" sz="2400">
              <a:latin typeface="Arial" panose="020B0604020202020204" pitchFamily="34" charset="0"/>
            </a:endParaRPr>
          </a:p>
        </p:txBody>
      </p:sp>
      <p:sp>
        <p:nvSpPr>
          <p:cNvPr id="15363" name="Rectangle 3"/>
          <p:cNvSpPr>
            <a:spLocks noGrp="1" noChangeArrowheads="1"/>
          </p:cNvSpPr>
          <p:nvPr>
            <p:ph type="body" idx="1"/>
          </p:nvPr>
        </p:nvSpPr>
        <p:spPr>
          <a:xfrm>
            <a:off x="609600" y="1524000"/>
            <a:ext cx="8229600" cy="3886200"/>
          </a:xfrm>
        </p:spPr>
        <p:txBody>
          <a:bodyPr/>
          <a:lstStyle/>
          <a:p>
            <a:pPr>
              <a:lnSpc>
                <a:spcPct val="90000"/>
              </a:lnSpc>
            </a:pPr>
            <a:r>
              <a:rPr lang="en-US" altLang="en-US" sz="2800">
                <a:latin typeface="Arial" panose="020B0604020202020204" pitchFamily="34" charset="0"/>
                <a:cs typeface="Arial" panose="020B0604020202020204" pitchFamily="34" charset="0"/>
              </a:rPr>
              <a:t>Language:  </a:t>
            </a:r>
          </a:p>
          <a:p>
            <a:pPr>
              <a:lnSpc>
                <a:spcPct val="90000"/>
              </a:lnSpc>
              <a:buFontTx/>
              <a:buNone/>
            </a:pPr>
            <a:r>
              <a:rPr lang="en-US" altLang="en-US" sz="2800">
                <a:latin typeface="Arial" panose="020B0604020202020204" pitchFamily="34" charset="0"/>
                <a:cs typeface="Arial" panose="020B0604020202020204" pitchFamily="34" charset="0"/>
              </a:rPr>
              <a:t>   </a:t>
            </a:r>
            <a:r>
              <a:rPr lang="en-US" altLang="en-US" sz="2800" b="1">
                <a:latin typeface="Arial" panose="020B0604020202020204" pitchFamily="34" charset="0"/>
                <a:cs typeface="Arial" panose="020B0604020202020204" pitchFamily="34" charset="0"/>
              </a:rPr>
              <a:t>Weak Language</a:t>
            </a:r>
            <a:r>
              <a:rPr lang="en-US" altLang="en-US" sz="2800">
                <a:latin typeface="Arial" panose="020B0604020202020204" pitchFamily="34" charset="0"/>
                <a:cs typeface="Arial" panose="020B0604020202020204" pitchFamily="34" charset="0"/>
              </a:rPr>
              <a:t>:  </a:t>
            </a:r>
          </a:p>
          <a:p>
            <a:pPr>
              <a:lnSpc>
                <a:spcPct val="90000"/>
              </a:lnSpc>
              <a:buFontTx/>
              <a:buNone/>
            </a:pPr>
            <a:r>
              <a:rPr lang="en-US" altLang="en-US" sz="1000"/>
              <a:t>  </a:t>
            </a:r>
          </a:p>
          <a:p>
            <a:pPr>
              <a:lnSpc>
                <a:spcPct val="90000"/>
              </a:lnSpc>
              <a:buFontTx/>
              <a:buNone/>
            </a:pPr>
            <a:r>
              <a:rPr lang="en-US" altLang="en-US" sz="2800"/>
              <a:t>    I worked as a ramp agent at Comair.</a:t>
            </a:r>
          </a:p>
          <a:p>
            <a:pPr>
              <a:lnSpc>
                <a:spcPct val="90000"/>
              </a:lnSpc>
              <a:buFontTx/>
              <a:buNone/>
            </a:pPr>
            <a:endParaRPr lang="en-US" altLang="en-US" sz="2800"/>
          </a:p>
          <a:p>
            <a:pPr>
              <a:lnSpc>
                <a:spcPct val="90000"/>
              </a:lnSpc>
              <a:buFontTx/>
              <a:buNone/>
            </a:pPr>
            <a:r>
              <a:rPr lang="en-US" altLang="en-US" sz="2800">
                <a:latin typeface="Arial" panose="020B0604020202020204" pitchFamily="34" charset="0"/>
                <a:cs typeface="Arial" panose="020B0604020202020204" pitchFamily="34" charset="0"/>
              </a:rPr>
              <a:t>	</a:t>
            </a:r>
            <a:r>
              <a:rPr lang="en-US" altLang="en-US" sz="2800" b="1">
                <a:latin typeface="Arial" panose="020B0604020202020204" pitchFamily="34" charset="0"/>
                <a:cs typeface="Arial" panose="020B0604020202020204" pitchFamily="34" charset="0"/>
              </a:rPr>
              <a:t>Strong Language</a:t>
            </a:r>
            <a:r>
              <a:rPr lang="en-US" altLang="en-US" sz="2800">
                <a:latin typeface="Arial" panose="020B0604020202020204" pitchFamily="34" charset="0"/>
                <a:cs typeface="Arial" panose="020B0604020202020204" pitchFamily="34" charset="0"/>
              </a:rPr>
              <a:t>:  </a:t>
            </a:r>
          </a:p>
          <a:p>
            <a:pPr>
              <a:lnSpc>
                <a:spcPct val="90000"/>
              </a:lnSpc>
              <a:buFontTx/>
              <a:buNone/>
            </a:pPr>
            <a:r>
              <a:rPr lang="en-US" altLang="en-US" sz="2800"/>
              <a:t>    </a:t>
            </a:r>
          </a:p>
        </p:txBody>
      </p:sp>
      <p:sp>
        <p:nvSpPr>
          <p:cNvPr id="15364" name="Rectangle 5"/>
          <p:cNvSpPr>
            <a:spLocks noChangeArrowheads="1"/>
          </p:cNvSpPr>
          <p:nvPr/>
        </p:nvSpPr>
        <p:spPr bwMode="auto">
          <a:xfrm>
            <a:off x="838200" y="4267200"/>
            <a:ext cx="7391400" cy="11430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sz="900">
              <a:latin typeface="Arial" panose="020B0604020202020204" pitchFamily="34" charset="0"/>
            </a:endParaRPr>
          </a:p>
        </p:txBody>
      </p:sp>
      <p:sp>
        <p:nvSpPr>
          <p:cNvPr id="15365" name="Text Box 6"/>
          <p:cNvSpPr txBox="1">
            <a:spLocks noChangeArrowheads="1"/>
          </p:cNvSpPr>
          <p:nvPr/>
        </p:nvSpPr>
        <p:spPr bwMode="auto">
          <a:xfrm>
            <a:off x="838200" y="4267200"/>
            <a:ext cx="7239000"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spcBef>
                <a:spcPct val="50000"/>
              </a:spcBef>
              <a:buClr>
                <a:schemeClr val="bg2"/>
              </a:buClr>
              <a:buSzPct val="75000"/>
              <a:buFont typeface="Wingdings" panose="05000000000000000000" pitchFamily="2" charset="2"/>
              <a:buNone/>
            </a:pPr>
            <a:r>
              <a:rPr lang="en-US" altLang="en-US" sz="2400">
                <a:latin typeface="Arial" panose="020B0604020202020204" pitchFamily="34" charset="0"/>
              </a:rPr>
              <a:t>    As a ramp agent, I assisted in loading baggage, oversaw fueling the aircraft, and stocked commissary items on the aircraft. </a:t>
            </a:r>
          </a:p>
        </p:txBody>
      </p:sp>
      <p:grpSp>
        <p:nvGrpSpPr>
          <p:cNvPr id="15366" name="Group 6"/>
          <p:cNvGrpSpPr>
            <a:grpSpLocks/>
          </p:cNvGrpSpPr>
          <p:nvPr/>
        </p:nvGrpSpPr>
        <p:grpSpPr bwMode="auto">
          <a:xfrm>
            <a:off x="1128713" y="-298450"/>
            <a:ext cx="6773862" cy="2020888"/>
            <a:chOff x="0" y="0"/>
            <a:chExt cx="9144000" cy="2762588"/>
          </a:xfrm>
        </p:grpSpPr>
        <p:grpSp>
          <p:nvGrpSpPr>
            <p:cNvPr id="15367" name="Group 7"/>
            <p:cNvGrpSpPr>
              <a:grpSpLocks/>
            </p:cNvGrpSpPr>
            <p:nvPr/>
          </p:nvGrpSpPr>
          <p:grpSpPr bwMode="auto">
            <a:xfrm>
              <a:off x="0" y="0"/>
              <a:ext cx="9144000" cy="2762588"/>
              <a:chOff x="0" y="2220850"/>
              <a:chExt cx="9144000" cy="2762588"/>
            </a:xfrm>
          </p:grpSpPr>
          <p:sp>
            <p:nvSpPr>
              <p:cNvPr id="10" name="Rectangle 9"/>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5370" name="Picture 10"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68" name="TextBox 8"/>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Look for:</a:t>
              </a:r>
            </a:p>
          </p:txBody>
        </p:sp>
      </p:grpSp>
    </p:spTree>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5"/>
          <p:cNvGrpSpPr>
            <a:grpSpLocks/>
          </p:cNvGrpSpPr>
          <p:nvPr/>
        </p:nvGrpSpPr>
        <p:grpSpPr bwMode="auto">
          <a:xfrm>
            <a:off x="4235450" y="215900"/>
            <a:ext cx="4908550" cy="1276350"/>
            <a:chOff x="0" y="2220850"/>
            <a:chExt cx="9144000" cy="2762588"/>
          </a:xfrm>
        </p:grpSpPr>
        <p:sp>
          <p:nvSpPr>
            <p:cNvPr id="7" name="Rectangle 6"/>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6390" name="Picture 7"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86" name="TextBox 2"/>
          <p:cNvSpPr txBox="1">
            <a:spLocks noChangeArrowheads="1"/>
          </p:cNvSpPr>
          <p:nvPr/>
        </p:nvSpPr>
        <p:spPr bwMode="auto">
          <a:xfrm>
            <a:off x="7062788" y="746125"/>
            <a:ext cx="1347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000"/>
              <a:t>Extra Tips</a:t>
            </a:r>
            <a:endParaRPr lang="en-US" altLang="en-US"/>
          </a:p>
        </p:txBody>
      </p:sp>
      <p:sp>
        <p:nvSpPr>
          <p:cNvPr id="16387" name="TextBox 1"/>
          <p:cNvSpPr txBox="1">
            <a:spLocks noChangeArrowheads="1"/>
          </p:cNvSpPr>
          <p:nvPr/>
        </p:nvSpPr>
        <p:spPr bwMode="auto">
          <a:xfrm>
            <a:off x="552450" y="1714500"/>
            <a:ext cx="8896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endParaRPr lang="en-US" altLang="en-US"/>
          </a:p>
        </p:txBody>
      </p:sp>
      <p:sp>
        <p:nvSpPr>
          <p:cNvPr id="4" name="TextBox 3"/>
          <p:cNvSpPr txBox="1"/>
          <p:nvPr/>
        </p:nvSpPr>
        <p:spPr>
          <a:xfrm>
            <a:off x="381000" y="2084388"/>
            <a:ext cx="7356475" cy="3416300"/>
          </a:xfrm>
          <a:prstGeom prst="rect">
            <a:avLst/>
          </a:prstGeom>
          <a:noFill/>
        </p:spPr>
        <p:txBody>
          <a:bodyPr>
            <a:spAutoFit/>
          </a:bodyPr>
          <a:lstStyle/>
          <a:p>
            <a:pPr marL="285750" indent="-285750" fontAlgn="auto">
              <a:spcBef>
                <a:spcPts val="0"/>
              </a:spcBef>
              <a:spcAft>
                <a:spcPts val="0"/>
              </a:spcAft>
              <a:buFont typeface="Arial" panose="020B0604020202020204" pitchFamily="34" charset="0"/>
              <a:buChar char="•"/>
              <a:defRPr/>
            </a:pPr>
            <a:r>
              <a:rPr lang="en-US" altLang="en-US" sz="2400" dirty="0">
                <a:latin typeface="Arial"/>
                <a:ea typeface="+mn-ea"/>
                <a:cs typeface="Arial"/>
              </a:rPr>
              <a:t>Unprofessional language</a:t>
            </a:r>
          </a:p>
          <a:p>
            <a:pPr marL="285750" indent="-285750" fontAlgn="auto">
              <a:spcBef>
                <a:spcPts val="0"/>
              </a:spcBef>
              <a:spcAft>
                <a:spcPts val="0"/>
              </a:spcAft>
              <a:buFont typeface="Arial" panose="020B0604020202020204" pitchFamily="34" charset="0"/>
              <a:buChar char="•"/>
              <a:defRPr/>
            </a:pPr>
            <a:r>
              <a:rPr lang="en-US" altLang="en-US" sz="2400" dirty="0">
                <a:latin typeface="Arial"/>
                <a:ea typeface="+mn-ea"/>
                <a:cs typeface="Arial"/>
              </a:rPr>
              <a:t>Length</a:t>
            </a:r>
          </a:p>
          <a:p>
            <a:pPr lvl="1" fontAlgn="auto">
              <a:spcBef>
                <a:spcPts val="0"/>
              </a:spcBef>
              <a:spcAft>
                <a:spcPts val="0"/>
              </a:spcAft>
              <a:defRPr/>
            </a:pPr>
            <a:r>
              <a:rPr lang="en-US" altLang="en-US" sz="2400" dirty="0">
                <a:latin typeface="Arial"/>
                <a:ea typeface="+mn-ea"/>
                <a:cs typeface="Arial"/>
              </a:rPr>
              <a:t>- Letter should only be one page</a:t>
            </a:r>
          </a:p>
          <a:p>
            <a:pPr marL="285750" indent="-285750" fontAlgn="auto">
              <a:spcBef>
                <a:spcPts val="0"/>
              </a:spcBef>
              <a:spcAft>
                <a:spcPts val="0"/>
              </a:spcAft>
              <a:buFont typeface="Arial" panose="020B0604020202020204" pitchFamily="34" charset="0"/>
              <a:buChar char="•"/>
              <a:defRPr/>
            </a:pPr>
            <a:r>
              <a:rPr lang="en-US" altLang="en-US" sz="2400" dirty="0">
                <a:latin typeface="Arial"/>
                <a:ea typeface="+mn-ea"/>
                <a:cs typeface="Arial"/>
              </a:rPr>
              <a:t>Strongest and most relevant qualifications should be highlighted</a:t>
            </a:r>
          </a:p>
          <a:p>
            <a:pPr lvl="1" fontAlgn="auto">
              <a:spcBef>
                <a:spcPts val="0"/>
              </a:spcBef>
              <a:spcAft>
                <a:spcPts val="0"/>
              </a:spcAft>
              <a:defRPr/>
            </a:pPr>
            <a:r>
              <a:rPr lang="en-US" altLang="en-US" sz="2400" dirty="0">
                <a:latin typeface="Arial"/>
                <a:ea typeface="+mn-ea"/>
                <a:cs typeface="Arial"/>
              </a:rPr>
              <a:t>- Limit to a few qualifications</a:t>
            </a:r>
          </a:p>
          <a:p>
            <a:pPr marL="285750" indent="-285750" fontAlgn="auto">
              <a:spcBef>
                <a:spcPts val="0"/>
              </a:spcBef>
              <a:spcAft>
                <a:spcPts val="0"/>
              </a:spcAft>
              <a:buFont typeface="Arial" panose="020B0604020202020204" pitchFamily="34" charset="0"/>
              <a:buChar char="•"/>
              <a:defRPr/>
            </a:pPr>
            <a:r>
              <a:rPr lang="en-US" altLang="en-US" sz="2400" dirty="0">
                <a:latin typeface="Arial"/>
                <a:ea typeface="+mn-ea"/>
                <a:cs typeface="Arial"/>
              </a:rPr>
              <a:t>Easy to read</a:t>
            </a:r>
          </a:p>
          <a:p>
            <a:pPr lvl="1" fontAlgn="auto">
              <a:spcBef>
                <a:spcPts val="0"/>
              </a:spcBef>
              <a:spcAft>
                <a:spcPts val="0"/>
              </a:spcAft>
              <a:defRPr/>
            </a:pPr>
            <a:r>
              <a:rPr lang="en-US" altLang="en-US" sz="2400" dirty="0">
                <a:latin typeface="Arial"/>
                <a:ea typeface="+mn-ea"/>
                <a:cs typeface="Arial"/>
              </a:rPr>
              <a:t>- Begin with topic sentences</a:t>
            </a:r>
          </a:p>
          <a:p>
            <a:pPr fontAlgn="auto">
              <a:spcBef>
                <a:spcPts val="0"/>
              </a:spcBef>
              <a:spcAft>
                <a:spcPts val="0"/>
              </a:spcAft>
              <a:defRPr/>
            </a:pPr>
            <a:endParaRPr lang="en-US" sz="2400" dirty="0">
              <a:latin typeface="+mn-lt"/>
              <a:ea typeface="+mn-ea"/>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9" name="Group 7"/>
          <p:cNvGrpSpPr>
            <a:grpSpLocks/>
          </p:cNvGrpSpPr>
          <p:nvPr/>
        </p:nvGrpSpPr>
        <p:grpSpPr bwMode="auto">
          <a:xfrm>
            <a:off x="1128713" y="0"/>
            <a:ext cx="6773862" cy="2022475"/>
            <a:chOff x="0" y="0"/>
            <a:chExt cx="9144000" cy="2762588"/>
          </a:xfrm>
        </p:grpSpPr>
        <p:grpSp>
          <p:nvGrpSpPr>
            <p:cNvPr id="17411"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7414"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2"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a:t>Extra Tips</a:t>
              </a:r>
            </a:p>
          </p:txBody>
        </p:sp>
      </p:grpSp>
      <p:sp>
        <p:nvSpPr>
          <p:cNvPr id="17410" name="TextBox 5"/>
          <p:cNvSpPr txBox="1">
            <a:spLocks noChangeArrowheads="1"/>
          </p:cNvSpPr>
          <p:nvPr/>
        </p:nvSpPr>
        <p:spPr bwMode="auto">
          <a:xfrm>
            <a:off x="1154113" y="2673350"/>
            <a:ext cx="6721475"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buFont typeface="Arial" panose="020B0604020202020204" pitchFamily="34" charset="0"/>
              <a:buChar char="•"/>
            </a:pPr>
            <a:r>
              <a:rPr lang="en-US" altLang="en-US" sz="2400">
                <a:latin typeface="Arial" panose="020B0604020202020204" pitchFamily="34" charset="0"/>
                <a:cs typeface="Arial" panose="020B0604020202020204" pitchFamily="34" charset="0"/>
              </a:rPr>
              <a:t>Appeal to company values, attitudes, goals, projects, etc.</a:t>
            </a:r>
          </a:p>
          <a:p>
            <a:pPr>
              <a:lnSpc>
                <a:spcPct val="90000"/>
              </a:lnSpc>
              <a:buFont typeface="Arial" panose="020B0604020202020204" pitchFamily="34" charset="0"/>
              <a:buChar char="•"/>
            </a:pPr>
            <a:r>
              <a:rPr lang="en-US" altLang="en-US" sz="2400">
                <a:latin typeface="Arial" panose="020B0604020202020204" pitchFamily="34" charset="0"/>
                <a:cs typeface="Arial" panose="020B0604020202020204" pitchFamily="34" charset="0"/>
              </a:rPr>
              <a:t>Explain how you will help organization</a:t>
            </a:r>
          </a:p>
          <a:p>
            <a:pPr>
              <a:lnSpc>
                <a:spcPct val="90000"/>
              </a:lnSpc>
              <a:buFont typeface="Arial" panose="020B0604020202020204" pitchFamily="34" charset="0"/>
              <a:buChar char="•"/>
            </a:pPr>
            <a:r>
              <a:rPr lang="en-US" altLang="en-US" sz="2400">
                <a:latin typeface="Arial" panose="020B0604020202020204" pitchFamily="34" charset="0"/>
                <a:cs typeface="Arial" panose="020B0604020202020204" pitchFamily="34" charset="0"/>
              </a:rPr>
              <a:t>Elaborate on the information in your resume</a:t>
            </a:r>
          </a:p>
          <a:p>
            <a:pPr>
              <a:lnSpc>
                <a:spcPct val="90000"/>
              </a:lnSpc>
              <a:buFont typeface="Arial" panose="020B0604020202020204" pitchFamily="34" charset="0"/>
              <a:buChar char="•"/>
            </a:pPr>
            <a:r>
              <a:rPr lang="en-US" altLang="en-US" sz="2400">
                <a:latin typeface="Arial" panose="020B0604020202020204" pitchFamily="34" charset="0"/>
                <a:cs typeface="Arial" panose="020B0604020202020204" pitchFamily="34" charset="0"/>
              </a:rPr>
              <a:t>Provide evidence of your qualifications</a:t>
            </a:r>
          </a:p>
          <a:p>
            <a:pPr>
              <a:lnSpc>
                <a:spcPct val="90000"/>
              </a:lnSpc>
              <a:buFont typeface="Arial" panose="020B0604020202020204" pitchFamily="34" charset="0"/>
              <a:buChar char="•"/>
            </a:pPr>
            <a:r>
              <a:rPr lang="en-US" altLang="en-US" sz="2400">
                <a:latin typeface="Arial" panose="020B0604020202020204" pitchFamily="34" charset="0"/>
                <a:cs typeface="Arial" panose="020B0604020202020204" pitchFamily="34" charset="0"/>
              </a:rPr>
              <a:t>Proofread carefully for grammatical and typographical errors</a:t>
            </a:r>
          </a:p>
          <a:p>
            <a:pPr lvl="1">
              <a:buFont typeface="Arial" panose="020B0604020202020204" pitchFamily="34" charset="0"/>
              <a:buChar char="•"/>
            </a:pPr>
            <a:endParaRPr lang="en-US" altLang="en-US">
              <a:latin typeface="Optima" pitchFamily="-84"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9" name="Group 7"/>
          <p:cNvGrpSpPr>
            <a:grpSpLocks/>
          </p:cNvGrpSpPr>
          <p:nvPr/>
        </p:nvGrpSpPr>
        <p:grpSpPr bwMode="auto">
          <a:xfrm>
            <a:off x="1128713" y="0"/>
            <a:ext cx="6773862" cy="2022475"/>
            <a:chOff x="0" y="0"/>
            <a:chExt cx="9144000" cy="2762588"/>
          </a:xfrm>
        </p:grpSpPr>
        <p:grpSp>
          <p:nvGrpSpPr>
            <p:cNvPr id="17411"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17414"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2"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r>
                <a:rPr lang="en-US" altLang="en-US" sz="2400" dirty="0"/>
                <a:t>For Next Time</a:t>
              </a:r>
            </a:p>
          </p:txBody>
        </p:sp>
      </p:grpSp>
      <p:sp>
        <p:nvSpPr>
          <p:cNvPr id="17410" name="TextBox 5"/>
          <p:cNvSpPr txBox="1">
            <a:spLocks noChangeArrowheads="1"/>
          </p:cNvSpPr>
          <p:nvPr/>
        </p:nvSpPr>
        <p:spPr bwMode="auto">
          <a:xfrm>
            <a:off x="1154113" y="2673350"/>
            <a:ext cx="6721475" cy="2696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nSpc>
                <a:spcPct val="90000"/>
              </a:lnSpc>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Locate a real job posting or graduate program you are interested in.</a:t>
            </a:r>
          </a:p>
          <a:p>
            <a:pPr>
              <a:lnSpc>
                <a:spcPct val="90000"/>
              </a:lnSpc>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Send me the link.</a:t>
            </a:r>
          </a:p>
          <a:p>
            <a:pPr>
              <a:lnSpc>
                <a:spcPct val="90000"/>
              </a:lnSpc>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Bring your resume, cover letter, and other job searching materials to class next week.</a:t>
            </a:r>
          </a:p>
          <a:p>
            <a:pPr>
              <a:lnSpc>
                <a:spcPct val="90000"/>
              </a:lnSpc>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Be prepared to edit, revise, and work together.</a:t>
            </a:r>
          </a:p>
          <a:p>
            <a:pPr lvl="1">
              <a:buFont typeface="Arial" panose="020B0604020202020204" pitchFamily="34" charset="0"/>
              <a:buChar char="•"/>
            </a:pPr>
            <a:endParaRPr lang="en-US" altLang="en-US" dirty="0">
              <a:latin typeface="Optima" pitchFamily="-84" charset="0"/>
            </a:endParaRPr>
          </a:p>
        </p:txBody>
      </p:sp>
    </p:spTree>
    <p:extLst>
      <p:ext uri="{BB962C8B-B14F-4D97-AF65-F5344CB8AC3E}">
        <p14:creationId xmlns:p14="http://schemas.microsoft.com/office/powerpoint/2010/main" val="3880191180"/>
      </p:ext>
    </p:extLst>
  </p:cSld>
  <p:clrMapOvr>
    <a:masterClrMapping/>
  </p:clrMapOvr>
  <p:transition/>
</p:sld>
</file>

<file path=ppt/theme/theme1.xml><?xml version="1.0" encoding="utf-8"?>
<a:theme xmlns:a="http://schemas.openxmlformats.org/drawingml/2006/main" name="1301673182_717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addle">
      <a:majorFont>
        <a:latin typeface="Book Antiqua"/>
        <a:ea typeface=""/>
        <a:cs typeface=""/>
        <a:font script="Jpan" typeface="ＭＳ 明朝"/>
        <a:font script="Hans" typeface="宋体"/>
        <a:font script="Hant" typeface="新細明體"/>
      </a:majorFont>
      <a:minorFont>
        <a:latin typeface="Book Antiqua"/>
        <a:ea typeface=""/>
        <a:cs typeface=""/>
        <a:font script="Jpan" typeface="ＭＳ 明朝"/>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1301673182_717 (1)</Template>
  <TotalTime>47</TotalTime>
  <Words>1858</Words>
  <Application>Microsoft Macintosh PowerPoint</Application>
  <PresentationFormat>On-screen Show (4:3)</PresentationFormat>
  <Paragraphs>244</Paragraphs>
  <Slides>17</Slides>
  <Notes>17</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17</vt:i4>
      </vt:variant>
      <vt:variant>
        <vt:lpstr>Custom Shows</vt:lpstr>
      </vt:variant>
      <vt:variant>
        <vt:i4>1</vt:i4>
      </vt:variant>
    </vt:vector>
  </HeadingPairs>
  <TitlesOfParts>
    <vt:vector size="25" baseType="lpstr">
      <vt:lpstr>Arial</vt:lpstr>
      <vt:lpstr>Book Antiqua</vt:lpstr>
      <vt:lpstr>Calibri</vt:lpstr>
      <vt:lpstr>Monotype Corsiva</vt:lpstr>
      <vt:lpstr>Optima</vt:lpstr>
      <vt:lpstr>Wingdings</vt:lpstr>
      <vt:lpstr>1301673182_717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Look for:</vt:lpstr>
      <vt:lpstr>PowerPoint Presentation</vt:lpstr>
      <vt:lpstr>PowerPoint Presentation</vt:lpstr>
      <vt:lpstr>PowerPoint Presentation</vt:lpstr>
      <vt:lpstr>Custom Show 1</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Ghada</dc:creator>
  <cp:lastModifiedBy>Hayden Coombs</cp:lastModifiedBy>
  <cp:revision>27</cp:revision>
  <dcterms:created xsi:type="dcterms:W3CDTF">2014-01-04T22:30:56Z</dcterms:created>
  <dcterms:modified xsi:type="dcterms:W3CDTF">2019-11-07T16:31:34Z</dcterms:modified>
</cp:coreProperties>
</file>