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256" r:id="rId2"/>
    <p:sldId id="313" r:id="rId3"/>
    <p:sldId id="260" r:id="rId4"/>
    <p:sldId id="264" r:id="rId5"/>
    <p:sldId id="261" r:id="rId6"/>
    <p:sldId id="263" r:id="rId7"/>
    <p:sldId id="262" r:id="rId8"/>
    <p:sldId id="265" r:id="rId9"/>
    <p:sldId id="314" r:id="rId10"/>
    <p:sldId id="269" r:id="rId11"/>
    <p:sldId id="270" r:id="rId12"/>
    <p:sldId id="271" r:id="rId13"/>
    <p:sldId id="277" r:id="rId14"/>
    <p:sldId id="312" r:id="rId15"/>
    <p:sldId id="272" r:id="rId16"/>
    <p:sldId id="273" r:id="rId17"/>
    <p:sldId id="275" r:id="rId18"/>
    <p:sldId id="287" r:id="rId19"/>
    <p:sldId id="283" r:id="rId20"/>
    <p:sldId id="284" r:id="rId21"/>
    <p:sldId id="285" r:id="rId22"/>
    <p:sldId id="286" r:id="rId23"/>
    <p:sldId id="288" r:id="rId24"/>
    <p:sldId id="280" r:id="rId25"/>
    <p:sldId id="289" r:id="rId26"/>
    <p:sldId id="290" r:id="rId27"/>
    <p:sldId id="291" r:id="rId28"/>
    <p:sldId id="292" r:id="rId29"/>
    <p:sldId id="281" r:id="rId30"/>
    <p:sldId id="293" r:id="rId31"/>
    <p:sldId id="295" r:id="rId32"/>
    <p:sldId id="297" r:id="rId33"/>
    <p:sldId id="298" r:id="rId34"/>
    <p:sldId id="300" r:id="rId35"/>
    <p:sldId id="299" r:id="rId36"/>
    <p:sldId id="282" r:id="rId37"/>
    <p:sldId id="303" r:id="rId38"/>
    <p:sldId id="302" r:id="rId39"/>
    <p:sldId id="304" r:id="rId40"/>
    <p:sldId id="305" r:id="rId41"/>
    <p:sldId id="306" r:id="rId42"/>
    <p:sldId id="376" r:id="rId43"/>
    <p:sldId id="301" r:id="rId44"/>
    <p:sldId id="307" r:id="rId45"/>
    <p:sldId id="308" r:id="rId46"/>
    <p:sldId id="309" r:id="rId47"/>
    <p:sldId id="310" r:id="rId48"/>
    <p:sldId id="311" r:id="rId49"/>
    <p:sldId id="315" r:id="rId50"/>
    <p:sldId id="316" r:id="rId51"/>
    <p:sldId id="317" r:id="rId52"/>
    <p:sldId id="326" r:id="rId53"/>
    <p:sldId id="327" r:id="rId54"/>
    <p:sldId id="335" r:id="rId55"/>
    <p:sldId id="334" r:id="rId56"/>
    <p:sldId id="329" r:id="rId57"/>
    <p:sldId id="330" r:id="rId58"/>
    <p:sldId id="336" r:id="rId59"/>
    <p:sldId id="332" r:id="rId60"/>
    <p:sldId id="339" r:id="rId61"/>
    <p:sldId id="340" r:id="rId62"/>
    <p:sldId id="342" r:id="rId63"/>
    <p:sldId id="343" r:id="rId64"/>
    <p:sldId id="344" r:id="rId65"/>
    <p:sldId id="345" r:id="rId66"/>
    <p:sldId id="346" r:id="rId67"/>
    <p:sldId id="333" r:id="rId68"/>
    <p:sldId id="351" r:id="rId69"/>
    <p:sldId id="352" r:id="rId70"/>
    <p:sldId id="348" r:id="rId71"/>
    <p:sldId id="353" r:id="rId72"/>
    <p:sldId id="354" r:id="rId73"/>
    <p:sldId id="355" r:id="rId74"/>
    <p:sldId id="356" r:id="rId75"/>
    <p:sldId id="358" r:id="rId76"/>
    <p:sldId id="357" r:id="rId77"/>
    <p:sldId id="359" r:id="rId78"/>
    <p:sldId id="360" r:id="rId79"/>
    <p:sldId id="362" r:id="rId80"/>
    <p:sldId id="363" r:id="rId81"/>
    <p:sldId id="361" r:id="rId82"/>
    <p:sldId id="337" r:id="rId83"/>
    <p:sldId id="364" r:id="rId84"/>
    <p:sldId id="365" r:id="rId85"/>
    <p:sldId id="367" r:id="rId86"/>
    <p:sldId id="368" r:id="rId87"/>
    <p:sldId id="338" r:id="rId88"/>
    <p:sldId id="370" r:id="rId89"/>
    <p:sldId id="373" r:id="rId90"/>
    <p:sldId id="374" r:id="rId91"/>
    <p:sldId id="375" r:id="rId9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4800" kern="1200">
        <a:solidFill>
          <a:schemeClr val="tx2"/>
        </a:solidFill>
        <a:latin typeface="American Typewriter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711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/>
    <p:restoredTop sz="94691"/>
  </p:normalViewPr>
  <p:slideViewPr>
    <p:cSldViewPr>
      <p:cViewPr varScale="1">
        <p:scale>
          <a:sx n="103" d="100"/>
          <a:sy n="103" d="100"/>
        </p:scale>
        <p:origin x="10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-265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D801270-D74F-4446-B943-69A992B7838A}" type="datetimeFigureOut">
              <a:rPr lang="en-US"/>
              <a:pPr>
                <a:defRPr/>
              </a:pPr>
              <a:t>1/14/19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D4A80F0-60D6-224F-B04B-48F0B2624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1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F1CBF4F-C139-EB42-85CE-127856BF341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1pPr>
            <a:lvl2pPr marL="742950" indent="-28575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2pPr>
            <a:lvl3pPr marL="1143000" indent="-22860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3pPr>
            <a:lvl4pPr marL="1600200" indent="-22860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4pPr>
            <a:lvl5pPr marL="2057400" indent="-22860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9pPr>
          </a:lstStyle>
          <a:p>
            <a:fld id="{E5E7BF60-B05E-5344-BA4D-2214C0999520}" type="slidenum">
              <a:rPr lang="en-US" altLang="x-none" sz="1200"/>
              <a:pPr/>
              <a:t>69</a:t>
            </a:fld>
            <a:endParaRPr lang="en-US" altLang="x-none" sz="120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1pPr>
            <a:lvl2pPr marL="742950" indent="-28575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2pPr>
            <a:lvl3pPr marL="1143000" indent="-22860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3pPr>
            <a:lvl4pPr marL="1600200" indent="-22860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4pPr>
            <a:lvl5pPr marL="2057400" indent="-228600"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American Typewriter" charset="0"/>
                <a:ea typeface="ＭＳ Ｐゴシック" charset="-128"/>
              </a:defRPr>
            </a:lvl9pPr>
          </a:lstStyle>
          <a:p>
            <a:fld id="{76035430-1C2A-D247-9265-B0DB29CBC5C4}" type="slidenum">
              <a:rPr lang="en-US" altLang="x-none" sz="1200"/>
              <a:pPr/>
              <a:t>71</a:t>
            </a:fld>
            <a:endParaRPr lang="en-US" altLang="x-none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B6E92-8A17-9849-8B06-1B74A2A5462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4306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CDF67-A0A1-2A45-AA17-34E26E47000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92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92402-4107-2041-9965-AAA0247B210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1284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2214A-6107-1844-AD7B-A5535BCACE5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48260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3187B-E430-7742-93C8-0D97D633522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623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8B873-BB65-CA41-8A23-759D99C2BAD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1604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84515-3249-3544-A958-DD89F838BB7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972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61392-3D5F-614A-9667-7304A885747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6271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63DB0-16EE-BF45-8548-F2AF49CF2F7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473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E9C7D-CC75-B741-8E1D-47509B417B2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5049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5BB6E-D959-9A42-A3B1-144CFAAD3A0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8655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fld id="{B084FD83-5CA1-CD49-B509-21C04C7573E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wsroom101.com/NR_exercises/whowhomall.htm" TargetMode="Externa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su.org/" TargetMode="External"/><Relationship Id="rId2" Type="http://schemas.openxmlformats.org/officeDocument/2006/relationships/hyperlink" Target="http://www.newsroom101.com/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iscot.com/bigdog/" TargetMode="External"/><Relationship Id="rId2" Type="http://schemas.openxmlformats.org/officeDocument/2006/relationships/hyperlink" Target="http://owl.english.purdue.edu/ow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su.edu/~brians/errors/errors.html" TargetMode="External"/><Relationship Id="rId5" Type="http://schemas.openxmlformats.org/officeDocument/2006/relationships/hyperlink" Target="http://www.geocities.com/gene_moutoux/diagrams.htm" TargetMode="External"/><Relationship Id="rId4" Type="http://schemas.openxmlformats.org/officeDocument/2006/relationships/hyperlink" Target="http://jcomm.uoregon.edu/~russial/grammar/grambo.html#thetest" TargetMode="Externa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AP style and grammar</a:t>
            </a:r>
            <a:endParaRPr lang="en-US" altLang="x-none"/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24400"/>
            <a:ext cx="6400800" cy="9144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Essential tools for journalists </a:t>
            </a:r>
          </a:p>
          <a:p>
            <a:pPr eaLnBrk="1" hangingPunct="1"/>
            <a:endParaRPr lang="en-US" altLang="x-none">
              <a:latin typeface="American Typewriter" charset="0"/>
            </a:endParaRPr>
          </a:p>
        </p:txBody>
      </p:sp>
      <p:pic>
        <p:nvPicPr>
          <p:cNvPr id="15363" name="Picture 4" descr="reynolds-typewriter.jpg                                        0004793FMacintosh HD                   BD4C7B8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362200"/>
            <a:ext cx="2514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A lot has changed…</a:t>
            </a:r>
            <a:endParaRPr lang="en-US" altLang="x-none"/>
          </a:p>
        </p:txBody>
      </p:sp>
      <p:pic>
        <p:nvPicPr>
          <p:cNvPr id="16386" name="Picture 5" descr="scan0001.jpg                                                   0004793FMacintosh HD                   BD4C7B8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4" t="10173" r="2806" b="2332"/>
          <a:stretch>
            <a:fillRect/>
          </a:stretch>
        </p:blipFill>
        <p:spPr bwMode="auto">
          <a:xfrm>
            <a:off x="685800" y="2819400"/>
            <a:ext cx="35814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 descr="reynolds-modern.jpg                                            0004793FMacintosh HD                   BD4C7B8E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4825"/>
            <a:ext cx="289560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0668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…but some things haven</a:t>
            </a:r>
            <a:r>
              <a:rPr lang="ja-JP" altLang="en-US" sz="4800">
                <a:latin typeface="Arial" charset="0"/>
              </a:rPr>
              <a:t>’</a:t>
            </a:r>
            <a:r>
              <a:rPr lang="en-US" altLang="ja-JP" sz="4800">
                <a:latin typeface="American Typewriter" charset="0"/>
              </a:rPr>
              <a:t>t.</a:t>
            </a:r>
            <a:endParaRPr lang="en-US" altLang="x-none"/>
          </a:p>
        </p:txBody>
      </p:sp>
      <p:sp>
        <p:nvSpPr>
          <p:cNvPr id="1741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/>
          <a:lstStyle/>
          <a:p>
            <a:pPr eaLnBrk="1" hangingPunct="1"/>
            <a:r>
              <a:rPr lang="en-US" altLang="x-none" sz="4000" u="sng">
                <a:latin typeface="American Typewriter" charset="0"/>
              </a:rPr>
              <a:t>The essentials:</a:t>
            </a:r>
          </a:p>
          <a:p>
            <a:pPr eaLnBrk="1" hangingPunct="1"/>
            <a:r>
              <a:rPr lang="en-US" altLang="x-none">
                <a:latin typeface="American Typewriter" charset="0"/>
              </a:rPr>
              <a:t>Writing and editing</a:t>
            </a:r>
          </a:p>
          <a:p>
            <a:pPr eaLnBrk="1" hangingPunct="1"/>
            <a:r>
              <a:rPr lang="en-US" altLang="x-none">
                <a:latin typeface="American Typewriter" charset="0"/>
              </a:rPr>
              <a:t>Accuracy and fairness</a:t>
            </a:r>
          </a:p>
          <a:p>
            <a:pPr eaLnBrk="1" hangingPunct="1"/>
            <a:r>
              <a:rPr lang="en-US" altLang="x-none">
                <a:latin typeface="American Typewriter" charset="0"/>
              </a:rPr>
              <a:t>Grammar and style</a:t>
            </a:r>
          </a:p>
          <a:p>
            <a:pPr eaLnBrk="1" hangingPunct="1"/>
            <a:endParaRPr lang="en-US" altLang="x-none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362200"/>
            <a:ext cx="7772400" cy="1143000"/>
          </a:xfrm>
        </p:spPr>
        <p:txBody>
          <a:bodyPr/>
          <a:lstStyle/>
          <a:p>
            <a:pPr eaLnBrk="1" hangingPunct="1"/>
            <a:br>
              <a:rPr lang="en-US" altLang="x-none" sz="4800">
                <a:latin typeface="American Typewriter" charset="0"/>
              </a:rPr>
            </a:br>
            <a:r>
              <a:rPr lang="en-US" altLang="x-none" sz="4800" u="sng">
                <a:latin typeface="American Typewriter" charset="0"/>
              </a:rPr>
              <a:t>Grammar</a:t>
            </a:r>
            <a:r>
              <a:rPr lang="en-US" altLang="x-none" sz="4800">
                <a:latin typeface="American Typewriter" charset="0"/>
              </a:rPr>
              <a:t>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has always been around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3200" i="1">
                <a:latin typeface="American Typewriter" charset="0"/>
              </a:rPr>
              <a:t>(even if we don</a:t>
            </a:r>
            <a:r>
              <a:rPr lang="ja-JP" altLang="en-US" sz="3200" i="1">
                <a:latin typeface="Arial" charset="0"/>
              </a:rPr>
              <a:t>’</a:t>
            </a:r>
            <a:r>
              <a:rPr lang="en-US" altLang="ja-JP" sz="3200" i="1">
                <a:latin typeface="American Typewriter" charset="0"/>
              </a:rPr>
              <a:t>t always </a:t>
            </a:r>
            <a:r>
              <a:rPr lang="ja-JP" altLang="en-US" sz="3200" i="1">
                <a:latin typeface="Arial" charset="0"/>
              </a:rPr>
              <a:t>“</a:t>
            </a:r>
            <a:r>
              <a:rPr lang="en-US" altLang="ja-JP" sz="3200" i="1">
                <a:latin typeface="American Typewriter" charset="0"/>
              </a:rPr>
              <a:t>get</a:t>
            </a:r>
            <a:r>
              <a:rPr lang="ja-JP" altLang="en-US" sz="3200" i="1">
                <a:latin typeface="Arial" charset="0"/>
              </a:rPr>
              <a:t>”</a:t>
            </a:r>
            <a:r>
              <a:rPr lang="en-US" altLang="ja-JP" sz="3200" i="1">
                <a:latin typeface="American Typewriter" charset="0"/>
              </a:rPr>
              <a:t> it) </a:t>
            </a:r>
            <a:br>
              <a:rPr lang="en-US" altLang="ja-JP" sz="4800">
                <a:latin typeface="American Typewriter" charset="0"/>
              </a:rPr>
            </a:br>
            <a:r>
              <a:rPr lang="en-US" altLang="ja-JP" sz="4800">
                <a:latin typeface="American Typewriter" charset="0"/>
              </a:rPr>
              <a:t> </a:t>
            </a:r>
            <a:br>
              <a:rPr lang="en-US" altLang="ja-JP" sz="4800">
                <a:latin typeface="American Typewriter" charset="0"/>
              </a:rPr>
            </a:br>
            <a:r>
              <a:rPr lang="en-US" altLang="ja-JP" sz="4800">
                <a:latin typeface="American Typewriter" charset="0"/>
              </a:rPr>
              <a:t>… but what about </a:t>
            </a:r>
            <a:br>
              <a:rPr lang="en-US" altLang="ja-JP" sz="4800">
                <a:latin typeface="American Typewriter" charset="0"/>
              </a:rPr>
            </a:br>
            <a:r>
              <a:rPr lang="en-US" altLang="ja-JP" sz="4800" u="sng">
                <a:latin typeface="American Typewriter" charset="0"/>
              </a:rPr>
              <a:t>style</a:t>
            </a:r>
            <a:r>
              <a:rPr lang="en-US" altLang="ja-JP" sz="4800">
                <a:latin typeface="American Typewriter" charset="0"/>
              </a:rPr>
              <a:t>?</a:t>
            </a:r>
            <a:endParaRPr lang="en-US" altLang="x-none"/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/>
          <a:lstStyle/>
          <a:p>
            <a:pPr eaLnBrk="1" hangingPunct="1"/>
            <a:endParaRPr lang="en-US" altLang="x-none">
              <a:latin typeface="American Typewriter" charset="0"/>
            </a:endParaRPr>
          </a:p>
          <a:p>
            <a:pPr eaLnBrk="1" hangingPunct="1"/>
            <a:endParaRPr lang="en-US" altLang="x-none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In 1953,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journalists finally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got some style.</a:t>
            </a:r>
          </a:p>
        </p:txBody>
      </p:sp>
      <p:pic>
        <p:nvPicPr>
          <p:cNvPr id="19458" name="Picture 8" descr="reynolds-clarkkent.jpg                                         0004793FMacintosh HD                   BD4C7B8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7" t="18771" r="26419" b="8763"/>
          <a:stretch>
            <a:fillRect/>
          </a:stretch>
        </p:blipFill>
        <p:spPr bwMode="auto">
          <a:xfrm>
            <a:off x="3048000" y="2895600"/>
            <a:ext cx="27432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Meet the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Associated Press Stylebook.</a:t>
            </a:r>
          </a:p>
        </p:txBody>
      </p:sp>
      <p:pic>
        <p:nvPicPr>
          <p:cNvPr id="20482" name="Picture 3" descr="reynolds-stylebook.jpg                                         0004793FMacintosh HD                   BD4C7B8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21025"/>
            <a:ext cx="1951038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What is AP style? </a:t>
            </a:r>
            <a:br>
              <a:rPr lang="en-US" altLang="x-none" sz="4800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/>
            <a:r>
              <a:rPr lang="en-US" altLang="x-none" sz="3600">
                <a:latin typeface="American Typewriter" charset="0"/>
              </a:rPr>
              <a:t>The </a:t>
            </a:r>
            <a:r>
              <a:rPr lang="ja-JP" altLang="en-US" sz="3600">
                <a:latin typeface="Arial" charset="0"/>
              </a:rPr>
              <a:t>“</a:t>
            </a:r>
            <a:r>
              <a:rPr lang="en-US" altLang="ja-JP" sz="3600">
                <a:latin typeface="American Typewriter" charset="0"/>
              </a:rPr>
              <a:t>rulebook</a:t>
            </a:r>
            <a:r>
              <a:rPr lang="ja-JP" altLang="en-US" sz="3600">
                <a:latin typeface="Arial" charset="0"/>
              </a:rPr>
              <a:t>”</a:t>
            </a:r>
            <a:r>
              <a:rPr lang="en-US" altLang="ja-JP" sz="3600">
                <a:latin typeface="American Typewriter" charset="0"/>
              </a:rPr>
              <a:t> for newswriting.</a:t>
            </a:r>
          </a:p>
          <a:p>
            <a:pPr eaLnBrk="1" hangingPunct="1"/>
            <a:endParaRPr lang="en-US" altLang="x-none" sz="3600">
              <a:latin typeface="American Typewriter" charset="0"/>
            </a:endParaRPr>
          </a:p>
          <a:p>
            <a:pPr eaLnBrk="1" hangingPunct="1"/>
            <a:r>
              <a:rPr lang="en-US" altLang="x-none" sz="3600">
                <a:latin typeface="American Typewriter" charset="0"/>
              </a:rPr>
              <a:t>As AP says, it</a:t>
            </a:r>
            <a:r>
              <a:rPr lang="en-US" altLang="ja-JP" sz="3600">
                <a:latin typeface="American Typewriter" charset="0"/>
              </a:rPr>
              <a:t>s </a:t>
            </a:r>
            <a:r>
              <a:rPr lang="ja-JP" altLang="en-US" sz="3600">
                <a:latin typeface="Arial" charset="0"/>
              </a:rPr>
              <a:t>“</a:t>
            </a:r>
            <a:r>
              <a:rPr lang="en-US" altLang="ja-JP" sz="3600">
                <a:latin typeface="American Typewriter" charset="0"/>
              </a:rPr>
              <a:t>part dictionary, part textbook, part encyclopedia.</a:t>
            </a:r>
            <a:r>
              <a:rPr lang="ja-JP" altLang="en-US" sz="3600">
                <a:latin typeface="Arial" charset="0"/>
              </a:rPr>
              <a:t>”</a:t>
            </a:r>
            <a:r>
              <a:rPr lang="en-US" altLang="ja-JP" sz="3600">
                <a:latin typeface="American Typewriter" charset="0"/>
              </a:rPr>
              <a:t> </a:t>
            </a:r>
            <a:br>
              <a:rPr lang="en-US" altLang="ja-JP" sz="3600">
                <a:latin typeface="American Typewriter" charset="0"/>
              </a:rPr>
            </a:br>
            <a:endParaRPr lang="en-US" altLang="x-none" sz="3600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 i="1">
                <a:latin typeface="American Typewriter" charset="0"/>
              </a:rPr>
              <a:t>Can</a:t>
            </a:r>
            <a:r>
              <a:rPr lang="ja-JP" altLang="en-US" sz="4800" i="1">
                <a:latin typeface="Arial" charset="0"/>
              </a:rPr>
              <a:t>’</a:t>
            </a:r>
            <a:r>
              <a:rPr lang="en-US" altLang="ja-JP" sz="4800" i="1">
                <a:latin typeface="American Typewriter" charset="0"/>
              </a:rPr>
              <a:t>t I just use </a:t>
            </a:r>
            <a:r>
              <a:rPr lang="en-US" altLang="ja-JP" sz="4800" b="1" i="1">
                <a:latin typeface="American Typewriter" charset="0"/>
              </a:rPr>
              <a:t>google</a:t>
            </a:r>
            <a:r>
              <a:rPr lang="en-US" altLang="ja-JP" sz="4800" i="1">
                <a:latin typeface="American Typewriter" charset="0"/>
              </a:rPr>
              <a:t>?</a:t>
            </a:r>
            <a:br>
              <a:rPr lang="en-US" altLang="ja-JP" sz="4800" i="1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x-none" sz="3600" u="sng">
                <a:latin typeface="American Typewriter" charset="0"/>
              </a:rPr>
              <a:t>No.</a:t>
            </a:r>
            <a:r>
              <a:rPr lang="en-US" altLang="x-none" sz="3600">
                <a:latin typeface="American Typewriter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n-US" altLang="x-none" sz="3600">
                <a:latin typeface="American Typewriter" charset="0"/>
              </a:rPr>
              <a:t> And here</a:t>
            </a:r>
            <a:r>
              <a:rPr lang="ja-JP" altLang="en-US" sz="3600">
                <a:latin typeface="Arial" charset="0"/>
              </a:rPr>
              <a:t>’</a:t>
            </a:r>
            <a:r>
              <a:rPr lang="en-US" altLang="ja-JP" sz="3600">
                <a:latin typeface="American Typewriter" charset="0"/>
              </a:rPr>
              <a:t>s why:</a:t>
            </a:r>
          </a:p>
          <a:p>
            <a:pPr eaLnBrk="1" hangingPunct="1">
              <a:buFontTx/>
              <a:buNone/>
            </a:pPr>
            <a:endParaRPr lang="en-US" altLang="x-none" sz="36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3600">
                <a:latin typeface="American Typewriter" charset="0"/>
              </a:rPr>
              <a:t>The AP Stylebook was created to give an accurate, </a:t>
            </a:r>
            <a:r>
              <a:rPr lang="en-US" altLang="x-none" sz="3600" u="sng">
                <a:latin typeface="American Typewriter" charset="0"/>
              </a:rPr>
              <a:t>consistent</a:t>
            </a:r>
            <a:r>
              <a:rPr lang="en-US" altLang="x-none" sz="3600">
                <a:latin typeface="American Typewriter" charset="0"/>
              </a:rPr>
              <a:t> presentation of the printed word.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How many opportunities for </a:t>
            </a:r>
            <a:r>
              <a:rPr lang="en-US" altLang="x-none" u="sng">
                <a:latin typeface="American Typewriter" charset="0"/>
              </a:rPr>
              <a:t>inconsistent</a:t>
            </a:r>
            <a:r>
              <a:rPr lang="en-US" altLang="x-none">
                <a:latin typeface="American Typewriter" charset="0"/>
              </a:rPr>
              <a:t> presentation can you find below?</a:t>
            </a:r>
            <a:br>
              <a:rPr lang="en-US" altLang="x-none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819400"/>
            <a:ext cx="7924800" cy="2590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At an E.U. summit yesterday, President George W. Bush spoke to twenty-seven leaders about United States policies in the Mideast.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924800" cy="3276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At an </a:t>
            </a:r>
            <a:r>
              <a:rPr lang="en-US" altLang="x-none" sz="2800" b="1">
                <a:latin typeface="American Typewriter" charset="0"/>
              </a:rPr>
              <a:t>E.U.</a:t>
            </a:r>
            <a:r>
              <a:rPr lang="en-US" altLang="x-none" sz="2800">
                <a:latin typeface="American Typewriter" charset="0"/>
              </a:rPr>
              <a:t> summit </a:t>
            </a:r>
            <a:r>
              <a:rPr lang="en-US" altLang="x-none" sz="2800" b="1">
                <a:latin typeface="American Typewriter" charset="0"/>
              </a:rPr>
              <a:t>yesterday</a:t>
            </a:r>
            <a:r>
              <a:rPr lang="en-US" altLang="x-none" sz="2800">
                <a:latin typeface="American Typewriter" charset="0"/>
              </a:rPr>
              <a:t>, </a:t>
            </a:r>
            <a:r>
              <a:rPr lang="en-US" altLang="x-none" sz="2800" b="1">
                <a:latin typeface="American Typewriter" charset="0"/>
              </a:rPr>
              <a:t>President George W. Bush</a:t>
            </a:r>
            <a:r>
              <a:rPr lang="en-US" altLang="x-none" sz="2800">
                <a:latin typeface="American Typewriter" charset="0"/>
              </a:rPr>
              <a:t> spoke to the </a:t>
            </a:r>
            <a:r>
              <a:rPr lang="en-US" altLang="x-none" sz="2800" b="1">
                <a:latin typeface="American Typewriter" charset="0"/>
              </a:rPr>
              <a:t>twenty-seven</a:t>
            </a:r>
            <a:r>
              <a:rPr lang="en-US" altLang="x-none" sz="2800">
                <a:latin typeface="American Typewriter" charset="0"/>
              </a:rPr>
              <a:t> leaders about </a:t>
            </a:r>
            <a:r>
              <a:rPr lang="en-US" altLang="x-none" sz="2800" b="1">
                <a:latin typeface="American Typewriter" charset="0"/>
              </a:rPr>
              <a:t>United States</a:t>
            </a:r>
            <a:r>
              <a:rPr lang="en-US" altLang="x-none" sz="2800">
                <a:latin typeface="American Typewriter" charset="0"/>
              </a:rPr>
              <a:t> policies in the </a:t>
            </a:r>
            <a:r>
              <a:rPr lang="en-US" altLang="x-none" sz="2800" b="1">
                <a:latin typeface="American Typewriter" charset="0"/>
              </a:rPr>
              <a:t>Mideast</a:t>
            </a:r>
            <a:r>
              <a:rPr lang="en-US" altLang="x-none" sz="2800">
                <a:latin typeface="American Typewriter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>
              <a:latin typeface="American Typewriter" charset="0"/>
            </a:endParaRPr>
          </a:p>
        </p:txBody>
      </p:sp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Did you count </a:t>
            </a:r>
            <a:r>
              <a:rPr lang="en-US" altLang="x-none" sz="4800" u="sng">
                <a:latin typeface="American Typewriter" charset="0"/>
              </a:rPr>
              <a:t>six</a:t>
            </a:r>
            <a:r>
              <a:rPr lang="en-US" altLang="x-none" sz="4800">
                <a:latin typeface="American Typewriter" charset="0"/>
              </a:rPr>
              <a:t>?</a:t>
            </a:r>
            <a:endParaRPr lang="en-US" altLang="x-non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 dirty="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dirty="0">
                <a:latin typeface="American Typewriter" charset="0"/>
              </a:rPr>
              <a:t>At a </a:t>
            </a:r>
            <a:r>
              <a:rPr lang="en-US" altLang="x-none" b="1" dirty="0">
                <a:latin typeface="American Typewriter" charset="0"/>
              </a:rPr>
              <a:t>European Union</a:t>
            </a:r>
            <a:r>
              <a:rPr lang="en-US" altLang="x-none" dirty="0">
                <a:latin typeface="American Typewriter" charset="0"/>
              </a:rPr>
              <a:t> summit </a:t>
            </a:r>
            <a:r>
              <a:rPr lang="en-US" altLang="x-none" b="1" dirty="0">
                <a:latin typeface="American Typewriter" charset="0"/>
              </a:rPr>
              <a:t>Sunday</a:t>
            </a:r>
            <a:r>
              <a:rPr lang="en-US" altLang="x-none" dirty="0">
                <a:latin typeface="American Typewriter" charset="0"/>
              </a:rPr>
              <a:t>, </a:t>
            </a:r>
            <a:r>
              <a:rPr lang="en-US" altLang="x-none" b="1" dirty="0">
                <a:latin typeface="American Typewriter" charset="0"/>
              </a:rPr>
              <a:t>President Bush</a:t>
            </a:r>
            <a:r>
              <a:rPr lang="en-US" altLang="x-none" dirty="0">
                <a:latin typeface="American Typewriter" charset="0"/>
              </a:rPr>
              <a:t> spoke to the </a:t>
            </a:r>
            <a:r>
              <a:rPr lang="en-US" altLang="x-none" b="1" dirty="0">
                <a:latin typeface="American Typewriter" charset="0"/>
              </a:rPr>
              <a:t>27 </a:t>
            </a:r>
            <a:r>
              <a:rPr lang="en-US" altLang="x-none" dirty="0">
                <a:latin typeface="American Typewriter" charset="0"/>
              </a:rPr>
              <a:t>member states about </a:t>
            </a:r>
            <a:r>
              <a:rPr lang="en-US" altLang="x-none" b="1" dirty="0">
                <a:latin typeface="American Typewriter" charset="0"/>
              </a:rPr>
              <a:t>U.S.</a:t>
            </a:r>
            <a:r>
              <a:rPr lang="en-US" altLang="x-none" dirty="0">
                <a:latin typeface="American Typewriter" charset="0"/>
              </a:rPr>
              <a:t> policies in the </a:t>
            </a:r>
            <a:r>
              <a:rPr lang="en-US" altLang="x-none" b="1" dirty="0">
                <a:latin typeface="American Typewriter" charset="0"/>
              </a:rPr>
              <a:t>Middle East</a:t>
            </a:r>
            <a:r>
              <a:rPr lang="en-US" altLang="x-none" dirty="0">
                <a:latin typeface="American Typewriter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 dirty="0">
              <a:latin typeface="American Typewriter" charset="0"/>
            </a:endParaRPr>
          </a:p>
        </p:txBody>
      </p:sp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Same paragraph, adjusted for AP style:</a:t>
            </a:r>
            <a:endParaRPr lang="en-US" altLang="x-non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Even if spelling variations are correct, they</a:t>
            </a:r>
            <a:r>
              <a:rPr lang="ja-JP" altLang="en-US" sz="4800">
                <a:latin typeface="Arial" charset="0"/>
              </a:rPr>
              <a:t>’</a:t>
            </a:r>
            <a:r>
              <a:rPr lang="en-US" altLang="ja-JP" sz="4800">
                <a:latin typeface="American Typewriter" charset="0"/>
              </a:rPr>
              <a:t>re </a:t>
            </a:r>
            <a:r>
              <a:rPr lang="en-US" altLang="ja-JP" sz="4800" u="sng">
                <a:latin typeface="American Typewriter" charset="0"/>
              </a:rPr>
              <a:t>confusing</a:t>
            </a:r>
            <a:r>
              <a:rPr lang="en-US" altLang="ja-JP" sz="4800">
                <a:latin typeface="American Typewriter" charset="0"/>
              </a:rPr>
              <a:t>: </a:t>
            </a:r>
            <a:br>
              <a:rPr lang="en-US" altLang="ja-JP" sz="4800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0400" y="2819400"/>
            <a:ext cx="29718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latin typeface="American Typewriter" charset="0"/>
              </a:rPr>
              <a:t>Al-Qaida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latin typeface="American Typewriter" charset="0"/>
              </a:rPr>
              <a:t>Al-Qaeda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latin typeface="American Typewriter" charset="0"/>
              </a:rPr>
              <a:t>al-Qaida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latin typeface="American Typewriter" charset="0"/>
              </a:rPr>
              <a:t>Al qaida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latin typeface="American Typewriter" charset="0"/>
              </a:rPr>
              <a:t>al-Qaeda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latin typeface="American Typewriter" charset="0"/>
              </a:rPr>
              <a:t>Al Qaida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400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Avoid confusion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by following a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consistent style. </a:t>
            </a:r>
            <a:br>
              <a:rPr lang="en-US" altLang="x-none" sz="4800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0400" y="2819400"/>
            <a:ext cx="44196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Al-Qaida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Al-Qaeda</a:t>
            </a:r>
            <a:endParaRPr lang="en-US" altLang="x-none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b="1">
                <a:latin typeface="American Typewriter" charset="0"/>
              </a:rPr>
              <a:t>al-Qaida (AP style)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Al qaida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al-Qaeda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Al Qaida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000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Why </a:t>
            </a:r>
            <a:r>
              <a:rPr lang="en-US" altLang="x-none" sz="4800" i="1" u="sng">
                <a:latin typeface="American Typewriter" charset="0"/>
              </a:rPr>
              <a:t>students</a:t>
            </a:r>
            <a:r>
              <a:rPr lang="en-US" altLang="x-none" sz="4800" i="1">
                <a:latin typeface="American Typewriter" charset="0"/>
              </a:rPr>
              <a:t> </a:t>
            </a:r>
            <a:r>
              <a:rPr lang="en-US" altLang="x-none" sz="4800">
                <a:latin typeface="American Typewriter" charset="0"/>
              </a:rPr>
              <a:t> need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AP Style: </a:t>
            </a:r>
            <a:br>
              <a:rPr lang="en-US" altLang="x-none" sz="4800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Position: </a:t>
            </a:r>
            <a:r>
              <a:rPr lang="en-US" altLang="x-none" b="1">
                <a:latin typeface="ArialMT" charset="0"/>
              </a:rPr>
              <a:t>I</a:t>
            </a:r>
            <a:r>
              <a:rPr lang="en-US" altLang="x-none" b="1">
                <a:latin typeface="Arial-BoldMT" charset="0"/>
              </a:rPr>
              <a:t>nternship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Company:</a:t>
            </a:r>
            <a:r>
              <a:rPr lang="en-US" altLang="x-none" b="1">
                <a:latin typeface="ArialMT" charset="0"/>
              </a:rPr>
              <a:t> </a:t>
            </a:r>
            <a:r>
              <a:rPr lang="en-US" altLang="x-none" b="1">
                <a:latin typeface="Arial-BoldMT" charset="0"/>
              </a:rPr>
              <a:t>Chicago Tribune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-BoldMT" charset="0"/>
              </a:rPr>
              <a:t>Requirements:</a:t>
            </a:r>
            <a:r>
              <a:rPr lang="en-US" altLang="x-none" b="1">
                <a:solidFill>
                  <a:srgbClr val="711C2C"/>
                </a:solidFill>
                <a:latin typeface="Arial-BoldMT" charset="0"/>
              </a:rPr>
              <a:t> </a:t>
            </a:r>
            <a:r>
              <a:rPr lang="ja-JP" altLang="en-US" b="1">
                <a:solidFill>
                  <a:srgbClr val="711C2C"/>
                </a:solidFill>
                <a:latin typeface="Arial" charset="0"/>
              </a:rPr>
              <a:t>“</a:t>
            </a:r>
            <a:r>
              <a:rPr lang="en-US" altLang="ja-JP" b="1">
                <a:solidFill>
                  <a:srgbClr val="711C2C"/>
                </a:solidFill>
                <a:latin typeface="Arial-BoldMT" charset="0"/>
              </a:rPr>
              <a:t>…you</a:t>
            </a:r>
            <a:r>
              <a:rPr lang="ja-JP" altLang="en-US" b="1">
                <a:solidFill>
                  <a:srgbClr val="711C2C"/>
                </a:solidFill>
                <a:latin typeface="Arial" charset="0"/>
              </a:rPr>
              <a:t>’</a:t>
            </a:r>
            <a:r>
              <a:rPr lang="en-US" altLang="ja-JP" b="1">
                <a:solidFill>
                  <a:srgbClr val="711C2C"/>
                </a:solidFill>
                <a:latin typeface="Arial-BoldMT" charset="0"/>
              </a:rPr>
              <a:t>ll also need to have a solid knowledge of AP style…</a:t>
            </a:r>
            <a:r>
              <a:rPr lang="ja-JP" altLang="en-US" b="1">
                <a:solidFill>
                  <a:srgbClr val="711C2C"/>
                </a:solidFill>
                <a:latin typeface="Arial" charset="0"/>
              </a:rPr>
              <a:t>”</a:t>
            </a:r>
            <a:r>
              <a:rPr lang="en-US" altLang="ja-JP" b="1">
                <a:solidFill>
                  <a:srgbClr val="5D0433"/>
                </a:solidFill>
                <a:latin typeface="Arial-BoldMT" charset="0"/>
              </a:rPr>
              <a:t> </a:t>
            </a: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 dirty="0">
                <a:latin typeface="American Typewriter" charset="0"/>
              </a:rPr>
              <a:t>Why </a:t>
            </a:r>
            <a:r>
              <a:rPr lang="en-US" altLang="x-none" sz="4800" i="1" u="sng" dirty="0">
                <a:latin typeface="American Typewriter" charset="0"/>
              </a:rPr>
              <a:t>students</a:t>
            </a:r>
            <a:r>
              <a:rPr lang="en-US" altLang="x-none" sz="4800" i="1" dirty="0">
                <a:latin typeface="American Typewriter" charset="0"/>
              </a:rPr>
              <a:t> </a:t>
            </a:r>
            <a:r>
              <a:rPr lang="en-US" altLang="x-none" sz="4800" dirty="0">
                <a:latin typeface="American Typewriter" charset="0"/>
              </a:rPr>
              <a:t> need </a:t>
            </a:r>
            <a:br>
              <a:rPr lang="en-US" altLang="x-none" sz="4800" dirty="0">
                <a:latin typeface="American Typewriter" charset="0"/>
              </a:rPr>
            </a:br>
            <a:r>
              <a:rPr lang="en-US" altLang="x-none" sz="4800" dirty="0">
                <a:latin typeface="American Typewriter" charset="0"/>
              </a:rPr>
              <a:t>AP Style: </a:t>
            </a:r>
            <a:br>
              <a:rPr lang="en-US" altLang="x-none" sz="4800" dirty="0">
                <a:latin typeface="American Typewriter" charset="0"/>
              </a:rPr>
            </a:br>
            <a:endParaRPr lang="en-US" altLang="x-none" dirty="0"/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Position: </a:t>
            </a:r>
            <a:r>
              <a:rPr lang="en-US" altLang="x-none" b="1">
                <a:latin typeface="Arial-BoldMT" charset="0"/>
              </a:rPr>
              <a:t>Sports Reporter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Company:</a:t>
            </a:r>
            <a:r>
              <a:rPr lang="en-US" altLang="x-none" b="1">
                <a:latin typeface="ArialMT" charset="0"/>
              </a:rPr>
              <a:t> </a:t>
            </a:r>
            <a:r>
              <a:rPr lang="en-US" altLang="x-none" b="1">
                <a:latin typeface="Arial-BoldMT" charset="0"/>
              </a:rPr>
              <a:t>The Arizona Daily Sun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Job Status:</a:t>
            </a:r>
            <a:r>
              <a:rPr lang="en-US" altLang="x-none" b="1">
                <a:latin typeface="ArialMT" charset="0"/>
              </a:rPr>
              <a:t> </a:t>
            </a:r>
            <a:r>
              <a:rPr lang="en-US" altLang="x-none" b="1">
                <a:latin typeface="Arial-BoldMT" charset="0"/>
              </a:rPr>
              <a:t>Full-time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-BoldMT" charset="0"/>
              </a:rPr>
              <a:t>Requirements</a:t>
            </a:r>
            <a:r>
              <a:rPr lang="en-US" altLang="x-none" b="1">
                <a:solidFill>
                  <a:srgbClr val="711C2C"/>
                </a:solidFill>
                <a:latin typeface="Arial-BoldMT" charset="0"/>
              </a:rPr>
              <a:t>: </a:t>
            </a:r>
            <a:r>
              <a:rPr lang="ja-JP" altLang="en-US" b="1">
                <a:solidFill>
                  <a:srgbClr val="711C2C"/>
                </a:solidFill>
                <a:latin typeface="Arial" charset="0"/>
              </a:rPr>
              <a:t>“</a:t>
            </a:r>
            <a:r>
              <a:rPr lang="en-US" altLang="ja-JP" b="1">
                <a:solidFill>
                  <a:srgbClr val="711C2C"/>
                </a:solidFill>
                <a:latin typeface="Arial-BoldMT" charset="0"/>
              </a:rPr>
              <a:t>…</a:t>
            </a:r>
            <a:r>
              <a:rPr lang="en-US" altLang="ja-JP" b="1">
                <a:solidFill>
                  <a:srgbClr val="711C2C"/>
                </a:solidFill>
                <a:latin typeface="ArialMT" charset="0"/>
              </a:rPr>
              <a:t>the ideal candidate has a firm grasp of AP style…</a:t>
            </a:r>
            <a:r>
              <a:rPr lang="ja-JP" altLang="en-US" b="1">
                <a:solidFill>
                  <a:srgbClr val="711C2C"/>
                </a:solidFill>
                <a:latin typeface="Arial" charset="0"/>
              </a:rPr>
              <a:t>”</a:t>
            </a:r>
            <a:r>
              <a:rPr lang="en-US" altLang="ja-JP" b="1">
                <a:solidFill>
                  <a:srgbClr val="5D0433"/>
                </a:solidFill>
                <a:latin typeface="Arial-BoldMT" charset="0"/>
              </a:rPr>
              <a:t> </a:t>
            </a: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Why </a:t>
            </a:r>
            <a:r>
              <a:rPr lang="en-US" altLang="x-none" sz="4800" i="1" u="sng">
                <a:latin typeface="American Typewriter" charset="0"/>
              </a:rPr>
              <a:t>students</a:t>
            </a:r>
            <a:r>
              <a:rPr lang="en-US" altLang="x-none" sz="4800" i="1">
                <a:latin typeface="American Typewriter" charset="0"/>
              </a:rPr>
              <a:t> </a:t>
            </a:r>
            <a:r>
              <a:rPr lang="en-US" altLang="x-none" sz="4800">
                <a:latin typeface="American Typewriter" charset="0"/>
              </a:rPr>
              <a:t> need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AP Style: </a:t>
            </a:r>
            <a:br>
              <a:rPr lang="en-US" altLang="x-none" sz="4800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0772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Position: </a:t>
            </a:r>
            <a:r>
              <a:rPr lang="en-US" altLang="x-none" b="1">
                <a:latin typeface="Arial-BoldMT" charset="0"/>
              </a:rPr>
              <a:t>Web News Editor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Location:</a:t>
            </a:r>
            <a:r>
              <a:rPr lang="en-US" altLang="x-none" b="1">
                <a:latin typeface="ArialMT" charset="0"/>
              </a:rPr>
              <a:t> </a:t>
            </a:r>
            <a:r>
              <a:rPr lang="en-US" altLang="x-none" b="1">
                <a:latin typeface="Arial-BoldMT" charset="0"/>
              </a:rPr>
              <a:t>Detroit, Michigan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MT" charset="0"/>
              </a:rPr>
              <a:t>Job Status:</a:t>
            </a:r>
            <a:r>
              <a:rPr lang="en-US" altLang="x-none" b="1">
                <a:latin typeface="ArialMT" charset="0"/>
              </a:rPr>
              <a:t> </a:t>
            </a:r>
            <a:r>
              <a:rPr lang="en-US" altLang="x-none" b="1">
                <a:latin typeface="Arial-BoldMT" charset="0"/>
              </a:rPr>
              <a:t>Full-time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rial-BoldMT" charset="0"/>
              </a:rPr>
              <a:t>Requirements</a:t>
            </a:r>
            <a:r>
              <a:rPr lang="en-US" altLang="x-none" b="1">
                <a:solidFill>
                  <a:srgbClr val="711C2C"/>
                </a:solidFill>
                <a:latin typeface="Arial-BoldMT" charset="0"/>
              </a:rPr>
              <a:t>: </a:t>
            </a:r>
            <a:r>
              <a:rPr lang="ja-JP" altLang="en-US" b="1">
                <a:solidFill>
                  <a:srgbClr val="711C2C"/>
                </a:solidFill>
                <a:latin typeface="Arial" charset="0"/>
              </a:rPr>
              <a:t>“</a:t>
            </a:r>
            <a:r>
              <a:rPr lang="en-US" altLang="ja-JP" b="1">
                <a:solidFill>
                  <a:srgbClr val="711C2C"/>
                </a:solidFill>
                <a:latin typeface="Arial-BoldMT" charset="0"/>
              </a:rPr>
              <a:t>…</a:t>
            </a:r>
            <a:r>
              <a:rPr lang="en-US" altLang="ja-JP" b="1">
                <a:solidFill>
                  <a:srgbClr val="711C2C"/>
                </a:solidFill>
                <a:latin typeface="ArialMT" charset="0"/>
              </a:rPr>
              <a:t>must have knowledge of editing and AP Stylebook standards. A writing/editing test will be given…</a:t>
            </a:r>
            <a:r>
              <a:rPr lang="ja-JP" altLang="en-US" b="1">
                <a:solidFill>
                  <a:srgbClr val="711C2C"/>
                </a:solidFill>
                <a:latin typeface="Arial" charset="0"/>
              </a:rPr>
              <a:t>”</a:t>
            </a:r>
            <a:r>
              <a:rPr lang="en-US" altLang="ja-JP" b="1">
                <a:solidFill>
                  <a:srgbClr val="5D0433"/>
                </a:solidFill>
                <a:latin typeface="Arial-BoldMT" charset="0"/>
              </a:rPr>
              <a:t> </a:t>
            </a: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Students need </a:t>
            </a:r>
            <a:br>
              <a:rPr lang="en-US" altLang="x-none" sz="4800">
                <a:latin typeface="American Typewriter" charset="0"/>
              </a:rPr>
            </a:br>
            <a:r>
              <a:rPr lang="en-US" altLang="x-none" sz="4800">
                <a:latin typeface="American Typewriter" charset="0"/>
              </a:rPr>
              <a:t>to know: </a:t>
            </a:r>
            <a:br>
              <a:rPr lang="en-US" altLang="x-none" sz="4800">
                <a:latin typeface="American Typewriter" charset="0"/>
              </a:rPr>
            </a:br>
            <a:endParaRPr lang="en-US" altLang="x-none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1828800" y="2667000"/>
            <a:ext cx="4703763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4000">
                <a:solidFill>
                  <a:schemeClr val="tx2"/>
                </a:solidFill>
                <a:latin typeface="American Typewriter" charset="0"/>
              </a:rPr>
              <a:t> What to look up.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4000">
                <a:solidFill>
                  <a:schemeClr val="tx2"/>
                </a:solidFill>
                <a:latin typeface="American Typewriter" charset="0"/>
              </a:rPr>
              <a:t> How to find it.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600200" y="4648200"/>
            <a:ext cx="644048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x-none" sz="4800" i="1">
                <a:solidFill>
                  <a:schemeClr val="tx2"/>
                </a:solidFill>
                <a:latin typeface="American Typewriter" charset="0"/>
              </a:rPr>
              <a:t>Let</a:t>
            </a:r>
            <a:r>
              <a:rPr lang="ja-JP" altLang="en-US" sz="4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4800" i="1">
                <a:solidFill>
                  <a:schemeClr val="tx2"/>
                </a:solidFill>
                <a:latin typeface="American Typewriter" charset="0"/>
              </a:rPr>
              <a:t>s take a tour…</a:t>
            </a:r>
            <a:endParaRPr lang="en-US" altLang="x-none" sz="48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What to look up: The basics</a:t>
            </a:r>
            <a:endParaRPr lang="en-US" altLang="x-none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1143000" y="2438400"/>
            <a:ext cx="68580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Proper nouns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Numbers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Time references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Directions and regions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Abbreviations/acronyms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Proper nouns</a:t>
            </a:r>
            <a:endParaRPr lang="en-US" altLang="x-none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1143000" y="2133600"/>
            <a:ext cx="6858000" cy="63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The stylebook tells you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when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and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why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to capitalize nouns.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The Democratic </a:t>
            </a:r>
            <a:r>
              <a:rPr lang="en-US" altLang="x-none" sz="2800" b="1" i="1" u="sng">
                <a:solidFill>
                  <a:schemeClr val="tx2"/>
                </a:solidFill>
                <a:latin typeface="American Typewriter" charset="0"/>
              </a:rPr>
              <a:t>P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arty sponsored a rally outside </a:t>
            </a:r>
            <a:r>
              <a:rPr lang="en-US" altLang="x-none" sz="2800" b="1" i="1" u="sng">
                <a:solidFill>
                  <a:schemeClr val="tx2"/>
                </a:solidFill>
                <a:latin typeface="American Typewriter" charset="0"/>
              </a:rPr>
              <a:t>G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ov. O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Neill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s office.</a:t>
            </a:r>
            <a:r>
              <a:rPr lang="en-US" altLang="ja-JP" sz="2800">
                <a:solidFill>
                  <a:schemeClr val="tx2"/>
                </a:solidFill>
                <a:latin typeface="American Typewriter" charset="0"/>
              </a:rPr>
              <a:t>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But…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The </a:t>
            </a:r>
            <a:r>
              <a:rPr lang="en-US" altLang="x-none" sz="2800" b="1" i="1" u="sng">
                <a:solidFill>
                  <a:schemeClr val="tx2"/>
                </a:solidFill>
                <a:latin typeface="American Typewriter" charset="0"/>
              </a:rPr>
              <a:t>p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arty sponsored a rally outside the </a:t>
            </a:r>
            <a:r>
              <a:rPr lang="en-US" altLang="x-none" sz="2800" b="1" i="1" u="sng">
                <a:solidFill>
                  <a:schemeClr val="tx2"/>
                </a:solidFill>
                <a:latin typeface="American Typewriter" charset="0"/>
              </a:rPr>
              <a:t>g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overnor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s office.</a:t>
            </a:r>
            <a:endParaRPr lang="en-US" altLang="ja-JP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Proper nouns</a:t>
            </a:r>
            <a:endParaRPr lang="en-US" altLang="x-none"/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762000" y="2133600"/>
            <a:ext cx="7315200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Capitalize nouns that constitute the unique identification for a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specific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person, place or thing. Examples: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John, Mary, America, Boston, England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Proper nouns</a:t>
            </a:r>
            <a:endParaRPr lang="en-US" altLang="x-none"/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762000" y="2133600"/>
            <a:ext cx="73152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Capitalize common nouns such as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party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river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street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and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west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when they are an integral part of the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full name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for a person, place or thing. Examples: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Republican 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Party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, Mississippi 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River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, Fleet 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Street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West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Virginia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Proper nouns</a:t>
            </a:r>
            <a:endParaRPr lang="en-US" altLang="x-none"/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762000" y="2133600"/>
            <a:ext cx="7315200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BUT: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Lowercase those common nouns when they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stand alone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in subsequent references: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the p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arty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, the r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iver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, the s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treet,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go w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est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 sz="4800">
                <a:latin typeface="American Typewriter" charset="0"/>
              </a:rPr>
              <a:t>Proper nouns</a:t>
            </a:r>
            <a:endParaRPr lang="en-US" altLang="x-none"/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762000" y="1828800"/>
            <a:ext cx="7315200" cy="807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Other rules (and exceptions) are found throughout the stylebook, under entries such as: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Brand names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Historical periods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Governmental bodies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Nationalities and races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Organizations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Trademarks</a:t>
            </a:r>
          </a:p>
          <a:p>
            <a:pPr lvl="1">
              <a:spcBef>
                <a:spcPct val="0"/>
              </a:spcBef>
              <a:buFont typeface="Times" charset="0"/>
              <a:buNone/>
            </a:pPr>
            <a:endParaRPr lang="en-US" altLang="x-none" sz="32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What to look up: The Basics</a:t>
            </a:r>
            <a:endParaRPr lang="en-US" altLang="x-none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1143000" y="2438400"/>
            <a:ext cx="68580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Proper nouns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Numbers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Time references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Directions and regions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Abbreviations/acronyms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Numbers</a:t>
            </a:r>
            <a:endParaRPr lang="en-US" altLang="x-none"/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1219200" y="2133600"/>
            <a:ext cx="6858000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The stylebook tells you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when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and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why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to use numerals or spell them out.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He invited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two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of his friends.</a:t>
            </a: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But…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He has a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2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-year-old daughter.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Numbers</a:t>
            </a:r>
            <a:endParaRPr lang="en-US" altLang="x-none"/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143000" y="1981200"/>
            <a:ext cx="6858000" cy="722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Spell out whole numbers below 10, and use figures for 10 and above. Example: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I</a:t>
            </a:r>
            <a:r>
              <a:rPr lang="ja-JP" altLang="en-US" sz="2800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>
                <a:solidFill>
                  <a:schemeClr val="tx2"/>
                </a:solidFill>
                <a:latin typeface="American Typewriter" charset="0"/>
              </a:rPr>
              <a:t>ll bring </a:t>
            </a:r>
            <a:r>
              <a:rPr lang="en-US" altLang="ja-JP" sz="2800" u="sng">
                <a:solidFill>
                  <a:schemeClr val="tx2"/>
                </a:solidFill>
                <a:latin typeface="American Typewriter" charset="0"/>
              </a:rPr>
              <a:t>six</a:t>
            </a:r>
            <a:r>
              <a:rPr lang="en-US" altLang="ja-JP" sz="2800">
                <a:solidFill>
                  <a:schemeClr val="tx2"/>
                </a:solidFill>
                <a:latin typeface="American Typewriter" charset="0"/>
              </a:rPr>
              <a:t> cans of soda and 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12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paper plates to the picnic.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Numbers</a:t>
            </a:r>
            <a:endParaRPr lang="en-US" altLang="x-none"/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1143000" y="1828800"/>
            <a:ext cx="6858000" cy="807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BUT: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With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ages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always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use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figures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for people and animals (but not inanimate objects). Examples: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The 5-year-old boy.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The 10-year-old girl.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The boy, 5, has a sister, 10.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My parents are in their 70s. 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Numbers</a:t>
            </a:r>
            <a:endParaRPr lang="en-US" altLang="x-none"/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1143000" y="1600200"/>
            <a:ext cx="6858000" cy="901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Other rules (and exceptions) about numbers are found under entries such as: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endParaRPr lang="en-US" altLang="x-none" dirty="0">
              <a:solidFill>
                <a:schemeClr val="tx2"/>
              </a:solidFill>
              <a:latin typeface="American Typewriter" charset="0"/>
            </a:endParaRP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addresses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dates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dimensions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percentages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speeds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times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statistics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endParaRPr lang="en-US" altLang="x-none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 dirty="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What to look up: The Basics</a:t>
            </a:r>
            <a:endParaRPr lang="en-US" altLang="x-none"/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1143000" y="2438400"/>
            <a:ext cx="68580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Proper nouns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Numbers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Time references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Directions and regions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Abbreviations/acronyms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Time references</a:t>
            </a:r>
            <a:endParaRPr lang="en-US" altLang="x-none"/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1143000" y="1828800"/>
            <a:ext cx="68580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The stylebook tells you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how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to present the time of day, the day of week, a calendar date, year or decade.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The New Year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s countdown begins at </a:t>
            </a:r>
            <a:r>
              <a:rPr lang="en-US" altLang="ja-JP" sz="2800" i="1" u="sng">
                <a:solidFill>
                  <a:schemeClr val="tx2"/>
                </a:solidFill>
                <a:latin typeface="American Typewriter" charset="0"/>
              </a:rPr>
              <a:t>11:59 p.m.</a:t>
            </a:r>
            <a:r>
              <a:rPr lang="en-US" altLang="ja-JP" sz="2800" u="sng">
                <a:solidFill>
                  <a:schemeClr val="tx2"/>
                </a:solidFill>
                <a:latin typeface="American Typewriter" charset="0"/>
              </a:rPr>
              <a:t>	</a:t>
            </a:r>
            <a:endParaRPr lang="en-US" altLang="ja-JP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or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 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Crime rates spiked in the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1980s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.</a:t>
            </a: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Time references</a:t>
            </a:r>
          </a:p>
        </p:txBody>
      </p:sp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1143000" y="1828800"/>
            <a:ext cx="6858000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Use figures except for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noon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and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midnight.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Only use a colon to separate hours from minutes: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11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a.m. (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not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11:00 a.m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.)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But…</a:t>
            </a: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11:03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a.m.</a:t>
            </a: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Time references</a:t>
            </a:r>
            <a:endParaRPr lang="en-US" altLang="x-none"/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1143000" y="1828800"/>
            <a:ext cx="6858000" cy="539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 b="1" i="1" u="sng" dirty="0">
                <a:solidFill>
                  <a:schemeClr val="tx2"/>
                </a:solidFill>
                <a:latin typeface="American Typewriter" charset="0"/>
              </a:rPr>
              <a:t>Avoid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such redundancies as: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dirty="0">
                <a:solidFill>
                  <a:schemeClr val="tx2"/>
                </a:solidFill>
                <a:latin typeface="American Typewriter" charset="0"/>
              </a:rPr>
              <a:t>	7 a.m. Thursday morning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dirty="0">
                <a:solidFill>
                  <a:schemeClr val="tx2"/>
                </a:solidFill>
                <a:latin typeface="American Typewriter" charset="0"/>
              </a:rPr>
              <a:t>	(AP style is </a:t>
            </a:r>
            <a:r>
              <a:rPr lang="en-US" altLang="x-none" sz="2800" u="sng" dirty="0">
                <a:solidFill>
                  <a:schemeClr val="tx2"/>
                </a:solidFill>
                <a:latin typeface="American Typewriter" charset="0"/>
              </a:rPr>
              <a:t>7 a.m. Thursday</a:t>
            </a:r>
            <a:r>
              <a:rPr lang="en-US" altLang="x-none" sz="2800" dirty="0">
                <a:solidFill>
                  <a:schemeClr val="tx2"/>
                </a:solidFill>
                <a:latin typeface="American Typewriter" charset="0"/>
              </a:rPr>
              <a:t>)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 dirty="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Time references</a:t>
            </a:r>
            <a:endParaRPr lang="en-US" altLang="x-none"/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914400" y="1828800"/>
            <a:ext cx="7162800" cy="32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Do not abbreviate days of the week.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Use the day of the week (Monday, Tuesday, etc.) rather than using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today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tomorrow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or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yesterday.</a:t>
            </a: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Time references</a:t>
            </a:r>
            <a:endParaRPr lang="en-US" altLang="x-none"/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838200" y="1600200"/>
            <a:ext cx="7391400" cy="698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  <a:endParaRPr lang="en-US" altLang="x-none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For a month with a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specific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date,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abbreviate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all but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March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April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May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June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July.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Example: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Dec. 25, 1999.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</a:t>
            </a:r>
            <a:endParaRPr lang="en-US" altLang="x-none" sz="2800" i="1" u="sng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For a month with a year,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do not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separate with commas: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January 1972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For a month, day and year, set off the year with commas: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Jan. 2, 1972.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4000">
                <a:solidFill>
                  <a:schemeClr val="tx2"/>
                </a:solidFill>
                <a:latin typeface="American Typewriter" charset="0"/>
              </a:rPr>
              <a:t>	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Time references</a:t>
            </a:r>
            <a:endParaRPr lang="en-US" altLang="x-none"/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914400" y="1600200"/>
            <a:ext cx="7391400" cy="706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	When referring to a 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decade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, show a plural by adding the letter </a:t>
            </a:r>
            <a:r>
              <a:rPr lang="en-US" altLang="x-none" sz="2800" b="1" i="1" dirty="0">
                <a:solidFill>
                  <a:schemeClr val="tx2"/>
                </a:solidFill>
                <a:latin typeface="American Typewriter" charset="0"/>
              </a:rPr>
              <a:t>s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: 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the 1920s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. (Note: no apostrophe before the </a:t>
            </a:r>
            <a:r>
              <a:rPr lang="en-US" altLang="x-none" sz="2800" b="1" i="1" dirty="0">
                <a:solidFill>
                  <a:schemeClr val="tx2"/>
                </a:solidFill>
                <a:latin typeface="American Typewriter" charset="0"/>
              </a:rPr>
              <a:t>s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)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dirty="0">
                <a:solidFill>
                  <a:schemeClr val="tx2"/>
                </a:solidFill>
                <a:latin typeface="American Typewriter" charset="0"/>
              </a:rPr>
              <a:t>But …</a:t>
            </a:r>
            <a:endParaRPr lang="en-US" altLang="x-none" sz="2800" i="1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	Use an apostrophe to indicate numerals that are left out: 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the roaring </a:t>
            </a:r>
            <a:r>
              <a:rPr lang="en-US" altLang="x-none" sz="2800" b="1" i="1" u="sng" dirty="0">
                <a:solidFill>
                  <a:schemeClr val="tx2"/>
                </a:solidFill>
                <a:latin typeface="Arial" charset="0"/>
              </a:rPr>
              <a:t>‘</a:t>
            </a:r>
            <a:r>
              <a:rPr lang="en-US" altLang="ja-JP" sz="2800" i="1" u="sng" dirty="0">
                <a:solidFill>
                  <a:schemeClr val="tx2"/>
                </a:solidFill>
                <a:latin typeface="American Typewriter" charset="0"/>
              </a:rPr>
              <a:t>20s.</a:t>
            </a:r>
            <a:endParaRPr lang="en-US" altLang="ja-JP" sz="2800" i="1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4000" dirty="0">
                <a:solidFill>
                  <a:schemeClr val="tx2"/>
                </a:solidFill>
                <a:latin typeface="American Typewriter" charset="0"/>
              </a:rPr>
              <a:t>	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 dirty="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What to look up: The Basics</a:t>
            </a:r>
            <a:endParaRPr lang="en-US" altLang="x-none"/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1203" name="Rectangle 4"/>
          <p:cNvSpPr>
            <a:spLocks noChangeArrowheads="1"/>
          </p:cNvSpPr>
          <p:nvPr/>
        </p:nvSpPr>
        <p:spPr bwMode="auto">
          <a:xfrm>
            <a:off x="1143000" y="2438400"/>
            <a:ext cx="68580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Proper nouns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Numbers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Time references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latin typeface="American Typewriter" charset="0"/>
              </a:rPr>
              <a:t>Directions and regions</a:t>
            </a:r>
            <a:endParaRPr lang="en-US" altLang="x-none">
              <a:solidFill>
                <a:schemeClr val="bg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Abbreviations/acronyms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Directions and regions</a:t>
            </a:r>
            <a:endParaRPr lang="en-US" altLang="x-none"/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1143000" y="1981200"/>
            <a:ext cx="685800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The stylebook tells you when to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capitalize/lowercase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or when to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abbreviate/spell out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the names of compass directions, regional designations and states.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Directions and regions</a:t>
            </a:r>
            <a:endParaRPr lang="en-US" altLang="x-none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1143000" y="1524000"/>
            <a:ext cx="71628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In general, lowercase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north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south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northeast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etc., for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compass direction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.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Example: The storm headed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east.</a:t>
            </a: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But …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Capitalize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when they designate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regions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.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Example: The storm hit the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Midwest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and headed for the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East 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Coast.</a:t>
            </a: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Directions and regions</a:t>
            </a:r>
            <a:endParaRPr lang="en-US" altLang="x-none"/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990600" y="1524000"/>
            <a:ext cx="7620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x-none" sz="2800" dirty="0">
                <a:solidFill>
                  <a:schemeClr val="tx2"/>
                </a:solidFill>
                <a:latin typeface="American Typewriter" charset="0"/>
              </a:rPr>
              <a:t>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Lowercase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compass points when they describe a section of a state or city (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eastern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Idaho, 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northern 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Arizona)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dirty="0">
                <a:solidFill>
                  <a:schemeClr val="tx2"/>
                </a:solidFill>
                <a:latin typeface="American Typewriter" charset="0"/>
              </a:rPr>
              <a:t>But …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Capitalize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when part of a proper name (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West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Virginia, 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North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Korea)</a:t>
            </a:r>
            <a:endParaRPr lang="en-US" altLang="x-none" sz="4800" dirty="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Directions and regions</a:t>
            </a:r>
            <a:endParaRPr lang="en-US" altLang="x-none"/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762000" y="1524000"/>
            <a:ext cx="80010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State names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should be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spelled out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when they stand alone. (Montana)</a:t>
            </a: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But …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Abbreviate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them in conjunction with a city, county or town. (Missoula,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Mont.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)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(Note: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Do not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use two-letter Postal Service abbreviations unless full mailing address)</a:t>
            </a: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Directions and regions</a:t>
            </a:r>
            <a:endParaRPr lang="en-US" altLang="x-none"/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762000" y="1524000"/>
            <a:ext cx="800100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Exception to the rule: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Eight states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are not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abbreviated in text: Alaska, Hawaii, Idaho, Iowa, Maine, Ohio, Texas and Utah.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A tip for remembering the eight: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u="sng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Two are the states not part of contiguous U.S.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The rest are states with five letters or fewer.</a:t>
            </a: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5715000" cy="1143000"/>
          </a:xfrm>
        </p:spPr>
        <p:txBody>
          <a:bodyPr/>
          <a:lstStyle/>
          <a:p>
            <a:pPr eaLnBrk="1" hangingPunct="1"/>
            <a:r>
              <a:rPr lang="en-US" altLang="x-none" dirty="0">
                <a:latin typeface="American Typewriter" charset="0"/>
              </a:rPr>
              <a:t>Directions and regions</a:t>
            </a:r>
            <a:endParaRPr lang="en-US" altLang="x-none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1DB6D8D-BEF5-5A42-A622-138803F21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13454"/>
              </p:ext>
            </p:extLst>
          </p:nvPr>
        </p:nvGraphicFramePr>
        <p:xfrm>
          <a:off x="6426079" y="-1"/>
          <a:ext cx="2684970" cy="6870356"/>
        </p:xfrm>
        <a:graphic>
          <a:graphicData uri="http://schemas.openxmlformats.org/drawingml/2006/table">
            <a:tbl>
              <a:tblPr/>
              <a:tblGrid>
                <a:gridCol w="65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4856">
                <a:tc gridSpan="2"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State Abbreviations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Ala.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Neb.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Ariz.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Nev.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Ark.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N.H.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Calif.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N.J.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Colo.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N.M.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Conn.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N.Y.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Del.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N.C.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Fla.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N.D.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</a:rPr>
                        <a:t>Ga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Okla.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Ill.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Ore.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Ind.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</a:rPr>
                        <a:t>Pa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Kan.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solidFill>
                            <a:schemeClr val="tx1"/>
                          </a:solidFill>
                        </a:rPr>
                        <a:t>R.I.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sk-SK" sz="1600">
                          <a:solidFill>
                            <a:schemeClr val="tx1"/>
                          </a:solidFill>
                        </a:rPr>
                        <a:t>Ky.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S.C.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tx1"/>
                          </a:solidFill>
                        </a:rPr>
                        <a:t>La.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S.D.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nb-NO" sz="1600">
                          <a:solidFill>
                            <a:schemeClr val="tx1"/>
                          </a:solidFill>
                        </a:rPr>
                        <a:t>Md.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Tenn.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Mass.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600" dirty="0" err="1">
                          <a:solidFill>
                            <a:schemeClr val="tx1"/>
                          </a:solidFill>
                        </a:rPr>
                        <a:t>Vt</a:t>
                      </a:r>
                      <a:r>
                        <a:rPr lang="sk-SK" sz="16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Mich.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Va.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Minn.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Wash.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Miss.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 err="1">
                          <a:solidFill>
                            <a:schemeClr val="tx1"/>
                          </a:solidFill>
                        </a:rPr>
                        <a:t>W.Va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tx1"/>
                          </a:solidFill>
                        </a:rPr>
                        <a:t>Mo.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Wis.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Mont.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Wyo.</a:t>
                      </a:r>
                    </a:p>
                  </a:txBody>
                  <a:tcPr marL="53897" marR="53897" marT="26948" marB="269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DF5AED-ECCE-9742-947A-EB1EBA7DA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01" y="2362200"/>
            <a:ext cx="6508197" cy="3450613"/>
          </a:xfrm>
        </p:spPr>
        <p:txBody>
          <a:bodyPr>
            <a:normAutofit/>
          </a:bodyPr>
          <a:lstStyle/>
          <a:p>
            <a:r>
              <a:rPr lang="en-US" sz="2000" dirty="0"/>
              <a:t>You should always spell out Alaska, Hawaii, </a:t>
            </a:r>
            <a:br>
              <a:rPr lang="en-US" sz="2000" dirty="0"/>
            </a:br>
            <a:r>
              <a:rPr lang="en-US" sz="2000" dirty="0"/>
              <a:t>Idaho, Iowa, Maine, Ohio, Texas, and Utah. </a:t>
            </a:r>
          </a:p>
          <a:p>
            <a:endParaRPr lang="en-US" sz="2000" dirty="0"/>
          </a:p>
          <a:p>
            <a:r>
              <a:rPr lang="en-US" sz="2000" dirty="0"/>
              <a:t>Abbreviate all other states.</a:t>
            </a:r>
          </a:p>
        </p:txBody>
      </p:sp>
    </p:spTree>
    <p:extLst>
      <p:ext uri="{BB962C8B-B14F-4D97-AF65-F5344CB8AC3E}">
        <p14:creationId xmlns:p14="http://schemas.microsoft.com/office/powerpoint/2010/main" val="2637764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What to look up: The Basics</a:t>
            </a:r>
            <a:endParaRPr lang="en-US" altLang="x-none"/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1143000" y="2438400"/>
            <a:ext cx="68580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Proper nouns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Numbers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Time references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bg2"/>
                </a:solidFill>
                <a:latin typeface="American Typewriter" charset="0"/>
              </a:rPr>
              <a:t>Directions and regions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latin typeface="American Typewriter" charset="0"/>
              </a:rPr>
              <a:t>Abbreviations/acronyms</a:t>
            </a:r>
            <a:endParaRPr lang="en-US" altLang="x-none">
              <a:solidFill>
                <a:schemeClr val="bg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Abbreviations &amp; acronyms</a:t>
            </a:r>
            <a:endParaRPr lang="en-US" altLang="x-none"/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990600" y="1752600"/>
            <a:ext cx="708660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The stylebook tells you </a:t>
            </a:r>
            <a:r>
              <a:rPr lang="en-US" altLang="x-none" u="sng" dirty="0">
                <a:solidFill>
                  <a:schemeClr val="tx2"/>
                </a:solidFill>
                <a:latin typeface="American Typewriter" charset="0"/>
              </a:rPr>
              <a:t>when</a:t>
            </a: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 it</a:t>
            </a:r>
            <a:r>
              <a:rPr lang="ja-JP" altLang="en-US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s appropriate to abbreviate or use acronyms and </a:t>
            </a:r>
            <a:r>
              <a:rPr lang="en-US" altLang="ja-JP" u="sng" dirty="0">
                <a:solidFill>
                  <a:schemeClr val="tx2"/>
                </a:solidFill>
                <a:latin typeface="American Typewriter" charset="0"/>
              </a:rPr>
              <a:t>how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 to do so correctly.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 dirty="0">
                <a:solidFill>
                  <a:schemeClr val="tx2"/>
                </a:solidFill>
                <a:latin typeface="American Typewriter" charset="0"/>
              </a:rPr>
              <a:t>NASA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(</a:t>
            </a:r>
            <a:r>
              <a:rPr lang="en-US" altLang="x-none" sz="2800" b="1" i="1" dirty="0">
                <a:solidFill>
                  <a:schemeClr val="tx2"/>
                </a:solidFill>
                <a:latin typeface="American Typewriter" charset="0"/>
              </a:rPr>
              <a:t>not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N.A.S.A or written out)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 dirty="0">
                <a:solidFill>
                  <a:schemeClr val="tx2"/>
                </a:solidFill>
                <a:latin typeface="American Typewriter" charset="0"/>
              </a:rPr>
              <a:t>No. 1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(</a:t>
            </a:r>
            <a:r>
              <a:rPr lang="en-US" altLang="x-none" sz="2800" b="1" i="1" dirty="0">
                <a:solidFill>
                  <a:schemeClr val="tx2"/>
                </a:solidFill>
                <a:latin typeface="American Typewriter" charset="0"/>
              </a:rPr>
              <a:t>not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Number One or number 1)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 dirty="0">
                <a:solidFill>
                  <a:schemeClr val="tx2"/>
                </a:solidFill>
                <a:latin typeface="American Typewriter" charset="0"/>
              </a:rPr>
              <a:t>John F. Kennedy Jr.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(</a:t>
            </a:r>
            <a:r>
              <a:rPr lang="en-US" altLang="x-none" sz="2800" b="1" i="1" dirty="0">
                <a:solidFill>
                  <a:schemeClr val="tx2"/>
                </a:solidFill>
                <a:latin typeface="American Typewriter" charset="0"/>
              </a:rPr>
              <a:t>not</a:t>
            </a:r>
            <a:r>
              <a:rPr lang="en-US" altLang="x-none" sz="2800" i="1" dirty="0">
                <a:solidFill>
                  <a:schemeClr val="tx2"/>
                </a:solidFill>
                <a:latin typeface="American Typewriter" charset="0"/>
              </a:rPr>
              <a:t> Junior)</a:t>
            </a:r>
            <a:r>
              <a:rPr lang="en-US" altLang="x-none" sz="2800" i="1" u="sng" dirty="0">
                <a:solidFill>
                  <a:schemeClr val="tx2"/>
                </a:solidFill>
                <a:latin typeface="American Typewriter" charset="0"/>
              </a:rPr>
              <a:t> </a:t>
            </a:r>
            <a:endParaRPr lang="en-US" altLang="x-none" sz="2800" i="1" dirty="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Abbreviations &amp; acronyms</a:t>
            </a:r>
            <a:endParaRPr lang="en-US" altLang="x-none"/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914400" y="1752600"/>
            <a:ext cx="7391400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BEFORE a name: Abbreviate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 formal titles.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u="sng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Dr.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Joyce Brothers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Gov.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Schwarzenegger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Rep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. Newt Gingrich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the Rev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. Al Sharpton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Sen.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Harry Reid</a:t>
            </a: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Abbreviations &amp; acronyms</a:t>
            </a:r>
            <a:endParaRPr lang="en-US" altLang="x-none"/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762000" y="1752600"/>
            <a:ext cx="80010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AFTER a name: Abbreviate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junior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or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senior.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Abbreviate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company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corporation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incorporated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and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limited.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Examples: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Hank Williams 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Jr.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(Note: no comma before Jr.)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PepsiCo 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Inc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.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Exxon Mobil </a:t>
            </a:r>
            <a:r>
              <a:rPr lang="en-US" altLang="x-none" sz="2800" u="sng">
                <a:solidFill>
                  <a:schemeClr val="tx2"/>
                </a:solidFill>
                <a:latin typeface="American Typewriter" charset="0"/>
              </a:rPr>
              <a:t>Corp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.</a:t>
            </a: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Abbreviations &amp; acronyms</a:t>
            </a:r>
            <a:endParaRPr lang="en-US" altLang="x-none"/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609600" y="1752600"/>
            <a:ext cx="815340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Some basic AP rules: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Don</a:t>
            </a:r>
            <a:r>
              <a:rPr lang="ja-JP" altLang="en-US" sz="2800" i="1" u="sng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 u="sng">
                <a:solidFill>
                  <a:schemeClr val="tx2"/>
                </a:solidFill>
                <a:latin typeface="American Typewriter" charset="0"/>
              </a:rPr>
              <a:t>t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 follow an organization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s full name with an acronym in parentheses</a:t>
            </a:r>
            <a:r>
              <a:rPr lang="en-US" altLang="ja-JP" sz="2800">
                <a:solidFill>
                  <a:schemeClr val="tx2"/>
                </a:solidFill>
                <a:latin typeface="American Typewriter" charset="0"/>
              </a:rPr>
              <a:t>. (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NOTE: If the acronym wouldn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t be commonly known on second reference, don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t use it.)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National Rifle Association (NRA)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	National Rifle Association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400" i="1">
                <a:solidFill>
                  <a:schemeClr val="tx2"/>
                </a:solidFill>
                <a:latin typeface="American Typewriter" charset="0"/>
              </a:rPr>
              <a:t>	(use </a:t>
            </a:r>
            <a:r>
              <a:rPr lang="en-US" altLang="x-none" sz="2400" i="1" u="sng">
                <a:solidFill>
                  <a:schemeClr val="tx2"/>
                </a:solidFill>
                <a:latin typeface="American Typewriter" charset="0"/>
              </a:rPr>
              <a:t>NRA</a:t>
            </a:r>
            <a:r>
              <a:rPr lang="en-US" altLang="x-none" sz="2400" i="1">
                <a:solidFill>
                  <a:schemeClr val="tx2"/>
                </a:solidFill>
                <a:latin typeface="American Typewriter" charset="0"/>
              </a:rPr>
              <a:t> on </a:t>
            </a:r>
            <a:r>
              <a:rPr lang="en-US" altLang="x-none" sz="2400" i="1" u="sng">
                <a:solidFill>
                  <a:schemeClr val="tx2"/>
                </a:solidFill>
                <a:latin typeface="American Typewriter" charset="0"/>
              </a:rPr>
              <a:t>second</a:t>
            </a:r>
            <a:r>
              <a:rPr lang="en-US" altLang="x-none" sz="2400" i="1">
                <a:solidFill>
                  <a:schemeClr val="tx2"/>
                </a:solidFill>
                <a:latin typeface="American Typewriter" charset="0"/>
              </a:rPr>
              <a:t> reference in story).</a:t>
            </a:r>
            <a:endParaRPr lang="en-US" altLang="x-none" sz="24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61444" name="Line 5"/>
          <p:cNvSpPr>
            <a:spLocks noChangeShapeType="1"/>
          </p:cNvSpPr>
          <p:nvPr/>
        </p:nvSpPr>
        <p:spPr bwMode="auto">
          <a:xfrm>
            <a:off x="762000" y="51435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Abbreviations &amp; acronyms</a:t>
            </a:r>
            <a:endParaRPr lang="en-US" altLang="x-none"/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609600" y="1600200"/>
            <a:ext cx="81534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Other rules are found throughout the stylebook, under entries such as: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Company names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Courtesy titles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Military titles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Religious titles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Academic titles / Academic degrees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Organizations and institutions</a:t>
            </a:r>
          </a:p>
          <a:p>
            <a:pPr lvl="1">
              <a:spcBef>
                <a:spcPct val="0"/>
              </a:spcBef>
              <a:buFont typeface="Times" charset="0"/>
              <a:buChar char="•"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Judge / Court names</a:t>
            </a:r>
            <a:endParaRPr lang="en-US" altLang="x-none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The secret to 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mastering style</a:t>
            </a:r>
            <a:endParaRPr lang="en-US" altLang="x-none"/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609600" y="1981200"/>
            <a:ext cx="81534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AutoNum type="arabicPeriod"/>
            </a:pPr>
            <a:endParaRPr lang="en-US" altLang="x-none" u="sng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Don</a:t>
            </a:r>
            <a:r>
              <a:rPr lang="ja-JP" altLang="en-US" u="sng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u="sng">
                <a:solidFill>
                  <a:schemeClr val="tx2"/>
                </a:solidFill>
                <a:latin typeface="American Typewriter" charset="0"/>
              </a:rPr>
              <a:t>t panic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. Nobody is expected to memorize the whole stylebook.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	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	(After all, it</a:t>
            </a:r>
            <a:r>
              <a:rPr lang="ja-JP" altLang="en-US" i="1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i="1">
                <a:solidFill>
                  <a:schemeClr val="tx2"/>
                </a:solidFill>
                <a:latin typeface="American Typewriter" charset="0"/>
              </a:rPr>
              <a:t>s almost 500 pages long!)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The secret to 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mastering style</a:t>
            </a:r>
            <a:endParaRPr lang="en-US" altLang="x-none"/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609600" y="1981200"/>
            <a:ext cx="815340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2.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Master the basics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. The most common rules and topical entries (like the ones in this presentation) will become familiar very quickly.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The secret to 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mastering style</a:t>
            </a:r>
            <a:endParaRPr lang="en-US" altLang="x-none"/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x-none">
              <a:latin typeface="ArialMT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solidFill>
                <a:srgbClr val="5D0433"/>
              </a:solidFill>
              <a:latin typeface="Arial-BoldMT" charset="0"/>
            </a:endParaRP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533400" y="1981200"/>
            <a:ext cx="815340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3.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Get in the habit.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Train yourself to stop and look up any word(s) that could be presented in varying ways.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	P.S. A </a:t>
            </a:r>
            <a:r>
              <a:rPr lang="en-US" altLang="x-none" sz="2800" i="1" u="sng">
                <a:solidFill>
                  <a:schemeClr val="tx2"/>
                </a:solidFill>
                <a:latin typeface="American Typewriter" charset="0"/>
              </a:rPr>
              <a:t>lot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of words fall under this category.</a:t>
            </a:r>
          </a:p>
          <a:p>
            <a:pPr>
              <a:spcBef>
                <a:spcPct val="0"/>
              </a:spcBef>
              <a:buFont typeface="Times" charset="0"/>
              <a:buChar char="•"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447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4 grammar topics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to teach (and re-teach) 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journalism students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762000" y="3124200"/>
            <a:ext cx="7620000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tx2"/>
                </a:solidFill>
                <a:latin typeface="American Typewriter" charset="0"/>
              </a:rPr>
              <a:t>Parts of speech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Subject-verb agreement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Pronoun case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Plurals v. possessives</a:t>
            </a:r>
          </a:p>
          <a:p>
            <a:pPr lvl="1">
              <a:spcBef>
                <a:spcPct val="0"/>
              </a:spcBef>
              <a:buFont typeface="Times" charset="0"/>
              <a:buNone/>
            </a:pPr>
            <a:endParaRPr lang="en-US" altLang="x-none" sz="32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Parts of speech</a:t>
            </a:r>
          </a:p>
        </p:txBody>
      </p:sp>
      <p:sp>
        <p:nvSpPr>
          <p:cNvPr id="67586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pic>
        <p:nvPicPr>
          <p:cNvPr id="67587" name="Picture 5" descr="reynolds-diagram.gif                                           0004793FMacintosh HD                   BD4C7B8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09800"/>
            <a:ext cx="35814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tangle 6"/>
          <p:cNvSpPr>
            <a:spLocks noChangeArrowheads="1"/>
          </p:cNvSpPr>
          <p:nvPr/>
        </p:nvSpPr>
        <p:spPr bwMode="auto">
          <a:xfrm>
            <a:off x="1066800" y="3581400"/>
            <a:ext cx="6705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4000">
                <a:solidFill>
                  <a:schemeClr val="tx2"/>
                </a:solidFill>
                <a:latin typeface="American Typewriter" charset="0"/>
              </a:rPr>
              <a:t>Bring back memories? </a:t>
            </a: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4000" i="1">
                <a:solidFill>
                  <a:schemeClr val="tx2"/>
                </a:solidFill>
                <a:latin typeface="American Typewriter" charset="0"/>
              </a:rPr>
              <a:t>(or nightmares?)</a:t>
            </a:r>
            <a:endParaRPr lang="en-US" altLang="x-none" sz="40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Parts of speech</a:t>
            </a:r>
          </a:p>
        </p:txBody>
      </p:sp>
      <p:sp>
        <p:nvSpPr>
          <p:cNvPr id="68610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1219200" y="1295400"/>
            <a:ext cx="6553200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Sentence-diagramming threats aside…</a:t>
            </a:r>
          </a:p>
          <a:p>
            <a:pPr algn="ctr">
              <a:spcBef>
                <a:spcPct val="0"/>
              </a:spcBef>
              <a:buFont typeface="Times" charset="0"/>
              <a:buNone/>
            </a:pP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…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the basics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are worth revisiting.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Parts of speech</a:t>
            </a:r>
          </a:p>
        </p:txBody>
      </p:sp>
      <p:sp>
        <p:nvSpPr>
          <p:cNvPr id="69634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685800" y="1676400"/>
            <a:ext cx="7772400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dirty="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You probably know that a </a:t>
            </a:r>
            <a:r>
              <a:rPr lang="en-US" altLang="x-none" b="1" dirty="0">
                <a:solidFill>
                  <a:schemeClr val="tx2"/>
                </a:solidFill>
                <a:latin typeface="American Typewriter" charset="0"/>
              </a:rPr>
              <a:t>noun</a:t>
            </a:r>
            <a:r>
              <a:rPr lang="en-US" altLang="x-none" dirty="0">
                <a:solidFill>
                  <a:schemeClr val="tx2"/>
                </a:solidFill>
                <a:latin typeface="American Typewriter" charset="0"/>
              </a:rPr>
              <a:t> is a </a:t>
            </a:r>
            <a:r>
              <a:rPr lang="ja-JP" altLang="en-US" dirty="0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person, place or thing,</a:t>
            </a:r>
            <a:r>
              <a:rPr lang="ja-JP" altLang="en-US" dirty="0">
                <a:solidFill>
                  <a:schemeClr val="tx2"/>
                </a:solidFill>
                <a:latin typeface="Arial" charset="0"/>
              </a:rPr>
              <a:t>”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 but can you easily describe a </a:t>
            </a:r>
            <a:r>
              <a:rPr lang="en-US" altLang="ja-JP" b="1" dirty="0">
                <a:solidFill>
                  <a:schemeClr val="tx2"/>
                </a:solidFill>
                <a:latin typeface="American Typewriter" charset="0"/>
              </a:rPr>
              <a:t>preposition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 or </a:t>
            </a:r>
            <a:r>
              <a:rPr lang="en-US" altLang="ja-JP" b="1" dirty="0">
                <a:solidFill>
                  <a:schemeClr val="tx2"/>
                </a:solidFill>
                <a:latin typeface="American Typewriter" charset="0"/>
              </a:rPr>
              <a:t>conjunction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? Can you explain the difference between </a:t>
            </a:r>
            <a:r>
              <a:rPr lang="en-US" altLang="ja-JP" b="1" dirty="0">
                <a:solidFill>
                  <a:schemeClr val="tx2"/>
                </a:solidFill>
                <a:latin typeface="American Typewriter" charset="0"/>
              </a:rPr>
              <a:t>adjectives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 and </a:t>
            </a:r>
            <a:r>
              <a:rPr lang="en-US" altLang="ja-JP" b="1" dirty="0">
                <a:solidFill>
                  <a:schemeClr val="tx2"/>
                </a:solidFill>
                <a:latin typeface="American Typewriter" charset="0"/>
              </a:rPr>
              <a:t>adverbs</a:t>
            </a:r>
            <a:r>
              <a:rPr lang="en-US" altLang="ja-JP" dirty="0">
                <a:solidFill>
                  <a:schemeClr val="tx2"/>
                </a:solidFill>
                <a:latin typeface="American Typewriter" charset="0"/>
              </a:rPr>
              <a:t>?</a:t>
            </a:r>
            <a:endParaRPr lang="en-US" altLang="x-none" dirty="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Parts of speech </a:t>
            </a:r>
            <a:br>
              <a:rPr lang="en-US" altLang="x-none">
                <a:latin typeface="American Typewriter" charset="0"/>
              </a:rPr>
            </a:br>
            <a:endParaRPr lang="en-US" altLang="x-none">
              <a:latin typeface="American Typewriter" charset="0"/>
            </a:endParaRPr>
          </a:p>
        </p:txBody>
      </p:sp>
      <p:sp>
        <p:nvSpPr>
          <p:cNvPr id="70658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0659" name="Rectangle 4"/>
          <p:cNvSpPr>
            <a:spLocks noChangeArrowheads="1"/>
          </p:cNvSpPr>
          <p:nvPr/>
        </p:nvSpPr>
        <p:spPr bwMode="auto">
          <a:xfrm>
            <a:off x="609600" y="1295400"/>
            <a:ext cx="7924800" cy="528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Noun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A person, place or thing.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Verb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A word that describes an action or a state of being.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Pronoun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A noun </a:t>
            </a:r>
            <a:r>
              <a:rPr lang="ja-JP" altLang="en-US" sz="2800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 sz="2800">
                <a:solidFill>
                  <a:schemeClr val="tx2"/>
                </a:solidFill>
                <a:latin typeface="American Typewriter" charset="0"/>
              </a:rPr>
              <a:t>substitute.</a:t>
            </a:r>
            <a:r>
              <a:rPr lang="ja-JP" altLang="en-US" sz="2800">
                <a:solidFill>
                  <a:schemeClr val="tx2"/>
                </a:solidFill>
                <a:latin typeface="Arial" charset="0"/>
              </a:rPr>
              <a:t>”</a:t>
            </a:r>
            <a:endParaRPr lang="en-US" altLang="ja-JP" sz="28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Adjective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Describes a noun.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Adverb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Describes a verb, adjective or another adverb.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Preposition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Works with nouns and pronouns to create phrases.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Conjunction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Links words, phrases and clauses.</a:t>
            </a:r>
          </a:p>
          <a:p>
            <a:pPr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Interjection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: Gives emotion and outburst.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Parts of speech </a:t>
            </a:r>
          </a:p>
        </p:txBody>
      </p:sp>
      <p:sp>
        <p:nvSpPr>
          <p:cNvPr id="71682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1683" name="Rectangle 4"/>
          <p:cNvSpPr>
            <a:spLocks noChangeArrowheads="1"/>
          </p:cNvSpPr>
          <p:nvPr/>
        </p:nvSpPr>
        <p:spPr bwMode="auto">
          <a:xfrm>
            <a:off x="762000" y="1828800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Can you identify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all eight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parts of speech in the following sentence?</a:t>
            </a:r>
          </a:p>
        </p:txBody>
      </p:sp>
      <p:sp>
        <p:nvSpPr>
          <p:cNvPr id="71684" name="Rectangle 5"/>
          <p:cNvSpPr>
            <a:spLocks noChangeArrowheads="1"/>
          </p:cNvSpPr>
          <p:nvPr/>
        </p:nvSpPr>
        <p:spPr bwMode="auto">
          <a:xfrm>
            <a:off x="1295400" y="3276600"/>
            <a:ext cx="61722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Armed guards chased him out of the bank, and they repeatedly yelled </a:t>
            </a:r>
            <a:r>
              <a:rPr lang="ja-JP" altLang="en-US" sz="3600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 sz="3600">
                <a:solidFill>
                  <a:schemeClr val="tx2"/>
                </a:solidFill>
                <a:latin typeface="American Typewriter" charset="0"/>
              </a:rPr>
              <a:t>Stop!</a:t>
            </a:r>
            <a:r>
              <a:rPr lang="ja-JP" altLang="en-US" sz="3600">
                <a:solidFill>
                  <a:schemeClr val="tx2"/>
                </a:solidFill>
                <a:latin typeface="Arial" charset="0"/>
              </a:rPr>
              <a:t>”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Parts of speech </a:t>
            </a:r>
          </a:p>
        </p:txBody>
      </p:sp>
      <p:sp>
        <p:nvSpPr>
          <p:cNvPr id="72706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2707" name="Rectangle 5"/>
          <p:cNvSpPr>
            <a:spLocks noChangeArrowheads="1"/>
          </p:cNvSpPr>
          <p:nvPr/>
        </p:nvSpPr>
        <p:spPr bwMode="auto">
          <a:xfrm>
            <a:off x="1143000" y="1981200"/>
            <a:ext cx="6400800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Armed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guards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chased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him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   adj.	   n.	            v.        pron.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out of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the bank,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and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they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prep.	                    conj.	</a:t>
            </a: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repeatedly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yelled </a:t>
            </a:r>
            <a:r>
              <a:rPr lang="ja-JP" altLang="en-US" sz="3600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 sz="3600" u="sng">
                <a:solidFill>
                  <a:schemeClr val="tx2"/>
                </a:solidFill>
                <a:latin typeface="American Typewriter" charset="0"/>
              </a:rPr>
              <a:t>Stop!</a:t>
            </a:r>
            <a:r>
              <a:rPr lang="ja-JP" altLang="en-US" sz="3600">
                <a:solidFill>
                  <a:schemeClr val="tx2"/>
                </a:solidFill>
                <a:latin typeface="Arial" charset="0"/>
              </a:rPr>
              <a:t>”</a:t>
            </a:r>
            <a:endParaRPr lang="en-US" altLang="ja-JP" sz="36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    adv.		   	      interj.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447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4 grammar topics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to teach (and re-teach) 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journalism students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73730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3731" name="Rectangle 4"/>
          <p:cNvSpPr>
            <a:spLocks noChangeArrowheads="1"/>
          </p:cNvSpPr>
          <p:nvPr/>
        </p:nvSpPr>
        <p:spPr bwMode="auto">
          <a:xfrm>
            <a:off x="762000" y="3124200"/>
            <a:ext cx="7620000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Parts of speech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latin typeface="American Typewriter" charset="0"/>
              </a:rPr>
              <a:t>Subject-verb agreement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Pronoun case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Plurals v. possessives</a:t>
            </a:r>
          </a:p>
          <a:p>
            <a:pPr lvl="1">
              <a:spcBef>
                <a:spcPct val="0"/>
              </a:spcBef>
              <a:buFont typeface="Times" charset="0"/>
              <a:buNone/>
            </a:pPr>
            <a:endParaRPr lang="en-US" altLang="x-none" sz="32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Subject-verb agreement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74754" name="Rectangle 3"/>
          <p:cNvSpPr>
            <a:spLocks noChangeArrowheads="1"/>
          </p:cNvSpPr>
          <p:nvPr/>
        </p:nvSpPr>
        <p:spPr bwMode="auto">
          <a:xfrm>
            <a:off x="609600" y="2209800"/>
            <a:ext cx="7924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Agreement errors are everywhere. Why?  They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sound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right.</a:t>
            </a:r>
          </a:p>
        </p:txBody>
      </p:sp>
      <p:sp>
        <p:nvSpPr>
          <p:cNvPr id="74755" name="Rectangle 5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4756" name="Rectangle 6"/>
          <p:cNvSpPr>
            <a:spLocks noChangeArrowheads="1"/>
          </p:cNvSpPr>
          <p:nvPr/>
        </p:nvSpPr>
        <p:spPr bwMode="auto">
          <a:xfrm>
            <a:off x="1066800" y="3886200"/>
            <a:ext cx="6629400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The school of dolphins were visible from the shore.</a:t>
            </a:r>
          </a:p>
          <a:p>
            <a:pPr algn="ctr"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Subject-verb agreement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75778" name="Rectangle 3"/>
          <p:cNvSpPr>
            <a:spLocks noChangeArrowheads="1"/>
          </p:cNvSpPr>
          <p:nvPr/>
        </p:nvSpPr>
        <p:spPr bwMode="auto">
          <a:xfrm>
            <a:off x="838200" y="1905000"/>
            <a:ext cx="716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ja-JP" altLang="en-US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Disagreement</a:t>
            </a:r>
            <a:r>
              <a:rPr lang="ja-JP" altLang="en-US">
                <a:solidFill>
                  <a:schemeClr val="tx2"/>
                </a:solidFill>
                <a:latin typeface="Arial" charset="0"/>
              </a:rPr>
              <a:t>”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 occurs when one is </a:t>
            </a:r>
            <a:r>
              <a:rPr lang="en-US" altLang="ja-JP" u="sng">
                <a:solidFill>
                  <a:schemeClr val="tx2"/>
                </a:solidFill>
                <a:latin typeface="American Typewriter" charset="0"/>
              </a:rPr>
              <a:t>singular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 and the other is </a:t>
            </a:r>
            <a:r>
              <a:rPr lang="en-US" altLang="ja-JP" u="sng">
                <a:solidFill>
                  <a:schemeClr val="tx2"/>
                </a:solidFill>
                <a:latin typeface="American Typewriter" charset="0"/>
              </a:rPr>
              <a:t>plural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.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5779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5780" name="Rectangle 5"/>
          <p:cNvSpPr>
            <a:spLocks noChangeArrowheads="1"/>
          </p:cNvSpPr>
          <p:nvPr/>
        </p:nvSpPr>
        <p:spPr bwMode="auto">
          <a:xfrm>
            <a:off x="1066800" y="3657600"/>
            <a:ext cx="6629400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3600" i="1">
                <a:solidFill>
                  <a:schemeClr val="tx2"/>
                </a:solidFill>
                <a:latin typeface="American Typewriter" charset="0"/>
              </a:rPr>
              <a:t>The </a:t>
            </a:r>
            <a:r>
              <a:rPr lang="en-US" altLang="x-none" sz="3600" b="1" i="1">
                <a:solidFill>
                  <a:schemeClr val="tx2"/>
                </a:solidFill>
                <a:latin typeface="American Typewriter" charset="0"/>
              </a:rPr>
              <a:t>school</a:t>
            </a:r>
            <a:r>
              <a:rPr lang="en-US" altLang="x-none" sz="3600" i="1">
                <a:solidFill>
                  <a:schemeClr val="tx2"/>
                </a:solidFill>
                <a:latin typeface="American Typewriter" charset="0"/>
              </a:rPr>
              <a:t> of dolphins </a:t>
            </a:r>
            <a:r>
              <a:rPr lang="en-US" altLang="x-none" sz="3600" b="1" i="1">
                <a:solidFill>
                  <a:schemeClr val="tx2"/>
                </a:solidFill>
                <a:latin typeface="American Typewriter" charset="0"/>
              </a:rPr>
              <a:t>were</a:t>
            </a:r>
            <a:r>
              <a:rPr lang="en-US" altLang="x-none" sz="3600" i="1">
                <a:solidFill>
                  <a:schemeClr val="tx2"/>
                </a:solidFill>
                <a:latin typeface="American Typewriter" charset="0"/>
              </a:rPr>
              <a:t> visible from the shore.</a:t>
            </a:r>
          </a:p>
          <a:p>
            <a:pPr algn="ctr">
              <a:spcBef>
                <a:spcPct val="0"/>
              </a:spcBef>
              <a:buFont typeface="Times" charset="0"/>
              <a:buNone/>
            </a:pP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(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school</a:t>
            </a:r>
            <a:r>
              <a:rPr lang="ja-JP" altLang="en-US" sz="2800" i="1">
                <a:solidFill>
                  <a:schemeClr val="tx2"/>
                </a:solidFill>
                <a:latin typeface="Arial" charset="0"/>
              </a:rPr>
              <a:t>”</a:t>
            </a:r>
            <a:r>
              <a:rPr lang="en-US" altLang="ja-JP" sz="2800" i="1">
                <a:solidFill>
                  <a:schemeClr val="tx2"/>
                </a:solidFill>
                <a:latin typeface="American Typewriter" charset="0"/>
              </a:rPr>
              <a:t> is the singular subject, </a:t>
            </a: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so the correct verb should be </a:t>
            </a:r>
            <a:r>
              <a:rPr lang="en-US" altLang="x-none" sz="2800" b="1" i="1" u="sng">
                <a:solidFill>
                  <a:schemeClr val="tx2"/>
                </a:solidFill>
                <a:latin typeface="American Typewriter" charset="0"/>
              </a:rPr>
              <a:t>was</a:t>
            </a:r>
            <a:r>
              <a:rPr lang="en-US" altLang="x-none" sz="2800" i="1">
                <a:solidFill>
                  <a:schemeClr val="tx2"/>
                </a:solidFill>
                <a:latin typeface="American Typewriter" charset="0"/>
              </a:rPr>
              <a:t>)</a:t>
            </a:r>
            <a:endParaRPr lang="en-US" altLang="x-none" sz="3600" i="1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Subject-verb agreement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76802" name="Rectangle 3"/>
          <p:cNvSpPr>
            <a:spLocks noChangeArrowheads="1"/>
          </p:cNvSpPr>
          <p:nvPr/>
        </p:nvSpPr>
        <p:spPr bwMode="auto">
          <a:xfrm>
            <a:off x="838200" y="1905000"/>
            <a:ext cx="7162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Common problem: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Collective nouns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</a:t>
            </a:r>
          </a:p>
        </p:txBody>
      </p:sp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6804" name="Rectangle 5"/>
          <p:cNvSpPr>
            <a:spLocks noChangeArrowheads="1"/>
          </p:cNvSpPr>
          <p:nvPr/>
        </p:nvSpPr>
        <p:spPr bwMode="auto">
          <a:xfrm>
            <a:off x="838200" y="2819400"/>
            <a:ext cx="73152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	</a:t>
            </a:r>
            <a:r>
              <a:rPr lang="en-US" altLang="x-none" i="1">
                <a:latin typeface="American Typewriter" charset="0"/>
              </a:rPr>
              <a:t>family, group, team, band, jury, committee, class, etc. </a:t>
            </a:r>
          </a:p>
          <a:p>
            <a:pPr eaLnBrk="1" hangingPunct="1">
              <a:buFontTx/>
              <a:buNone/>
            </a:pPr>
            <a:r>
              <a:rPr lang="en-US" altLang="x-none" i="1">
                <a:latin typeface="American Typewriter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en-US" altLang="x-none" i="1">
                <a:latin typeface="American Typewriter" charset="0"/>
              </a:rPr>
              <a:t>They generally take </a:t>
            </a:r>
            <a:r>
              <a:rPr lang="en-US" altLang="x-none" b="1" i="1">
                <a:latin typeface="American Typewriter" charset="0"/>
              </a:rPr>
              <a:t>singular</a:t>
            </a:r>
            <a:r>
              <a:rPr lang="en-US" altLang="x-none" i="1">
                <a:latin typeface="American Typewriter" charset="0"/>
              </a:rPr>
              <a:t> verbs.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Subject-verb agreement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77826" name="Rectangle 3"/>
          <p:cNvSpPr>
            <a:spLocks noChangeArrowheads="1"/>
          </p:cNvSpPr>
          <p:nvPr/>
        </p:nvSpPr>
        <p:spPr bwMode="auto">
          <a:xfrm>
            <a:off x="838200" y="1905000"/>
            <a:ext cx="7162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TIP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for tackling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collective nouns: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</a:t>
            </a:r>
          </a:p>
        </p:txBody>
      </p:sp>
      <p:sp>
        <p:nvSpPr>
          <p:cNvPr id="77827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7828" name="Rectangle 5"/>
          <p:cNvSpPr>
            <a:spLocks noChangeArrowheads="1"/>
          </p:cNvSpPr>
          <p:nvPr/>
        </p:nvSpPr>
        <p:spPr bwMode="auto">
          <a:xfrm>
            <a:off x="533400" y="2819400"/>
            <a:ext cx="8001000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	</a:t>
            </a:r>
            <a:r>
              <a:rPr lang="en-US" altLang="x-none" u="sng">
                <a:latin typeface="American Typewriter" charset="0"/>
              </a:rPr>
              <a:t>Mentally cross out</a:t>
            </a:r>
            <a:r>
              <a:rPr lang="en-US" altLang="x-none">
                <a:latin typeface="American Typewriter" charset="0"/>
              </a:rPr>
              <a:t> the prepositional phrase after a collective noun. This removes any confusion your ear (or eyes) may experience.</a:t>
            </a:r>
            <a:r>
              <a:rPr lang="en-US" altLang="x-none" i="1">
                <a:latin typeface="American Typewriter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altLang="x-none" i="1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i="1">
                <a:latin typeface="American Typewriter" charset="0"/>
              </a:rPr>
              <a:t>	A </a:t>
            </a:r>
            <a:r>
              <a:rPr lang="en-US" altLang="x-none" b="1" i="1">
                <a:latin typeface="American Typewriter" charset="0"/>
              </a:rPr>
              <a:t>team</a:t>
            </a:r>
            <a:r>
              <a:rPr lang="en-US" altLang="x-none" i="1">
                <a:latin typeface="American Typewriter" charset="0"/>
              </a:rPr>
              <a:t> of cyclists </a:t>
            </a:r>
            <a:r>
              <a:rPr lang="en-US" altLang="x-none" b="1" i="1">
                <a:latin typeface="American Typewriter" charset="0"/>
              </a:rPr>
              <a:t>was</a:t>
            </a:r>
            <a:r>
              <a:rPr lang="en-US" altLang="x-none" i="1">
                <a:latin typeface="American Typewriter" charset="0"/>
              </a:rPr>
              <a:t> training today. </a:t>
            </a:r>
          </a:p>
        </p:txBody>
      </p:sp>
      <p:sp>
        <p:nvSpPr>
          <p:cNvPr id="77829" name="Line 6"/>
          <p:cNvSpPr>
            <a:spLocks noChangeShapeType="1"/>
          </p:cNvSpPr>
          <p:nvPr/>
        </p:nvSpPr>
        <p:spPr bwMode="auto">
          <a:xfrm>
            <a:off x="2590800" y="5765800"/>
            <a:ext cx="2057400" cy="2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Subject-verb agreement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78850" name="Rectangle 3"/>
          <p:cNvSpPr>
            <a:spLocks noChangeArrowheads="1"/>
          </p:cNvSpPr>
          <p:nvPr/>
        </p:nvSpPr>
        <p:spPr bwMode="auto">
          <a:xfrm>
            <a:off x="838200" y="1905000"/>
            <a:ext cx="71628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Common problem: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Complex constructions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such as </a:t>
            </a: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ja-JP" altLang="en-US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one of … who/that…</a:t>
            </a:r>
            <a:r>
              <a:rPr lang="ja-JP" altLang="en-US">
                <a:solidFill>
                  <a:schemeClr val="tx2"/>
                </a:solidFill>
                <a:latin typeface="Arial" charset="0"/>
              </a:rPr>
              <a:t>”</a:t>
            </a:r>
            <a:r>
              <a:rPr lang="en-US" altLang="ja-JP" u="sng">
                <a:solidFill>
                  <a:schemeClr val="tx2"/>
                </a:solidFill>
                <a:latin typeface="American Typewriter" charset="0"/>
              </a:rPr>
              <a:t> </a:t>
            </a:r>
            <a:r>
              <a:rPr lang="en-US" altLang="ja-JP" sz="3600">
                <a:solidFill>
                  <a:schemeClr val="tx2"/>
                </a:solidFill>
                <a:latin typeface="American Typewriter" charset="0"/>
              </a:rPr>
              <a:t> </a:t>
            </a: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8851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8852" name="Rectangle 5"/>
          <p:cNvSpPr>
            <a:spLocks noChangeArrowheads="1"/>
          </p:cNvSpPr>
          <p:nvPr/>
        </p:nvSpPr>
        <p:spPr bwMode="auto">
          <a:xfrm>
            <a:off x="838200" y="3810000"/>
            <a:ext cx="7315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	</a:t>
            </a:r>
            <a:r>
              <a:rPr lang="en-US" altLang="x-none" i="1">
                <a:latin typeface="American Typewriter" charset="0"/>
              </a:rPr>
              <a:t>Tennis is one of those sports that requires/require healthy knees.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Subject-verb agreement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79874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79875" name="Rectangle 5"/>
          <p:cNvSpPr>
            <a:spLocks noChangeArrowheads="1"/>
          </p:cNvSpPr>
          <p:nvPr/>
        </p:nvSpPr>
        <p:spPr bwMode="auto">
          <a:xfrm>
            <a:off x="838200" y="2209800"/>
            <a:ext cx="731520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	</a:t>
            </a:r>
            <a:r>
              <a:rPr lang="en-US" altLang="x-none" i="1">
                <a:latin typeface="American Typewriter" charset="0"/>
              </a:rPr>
              <a:t>Tennis is one of those </a:t>
            </a:r>
            <a:r>
              <a:rPr lang="en-US" altLang="x-none" b="1" i="1">
                <a:latin typeface="American Typewriter" charset="0"/>
              </a:rPr>
              <a:t>sports</a:t>
            </a:r>
            <a:r>
              <a:rPr lang="en-US" altLang="x-none" i="1">
                <a:latin typeface="American Typewriter" charset="0"/>
              </a:rPr>
              <a:t> </a:t>
            </a:r>
            <a:r>
              <a:rPr lang="en-US" altLang="x-none" b="1" i="1">
                <a:latin typeface="American Typewriter" charset="0"/>
              </a:rPr>
              <a:t>that</a:t>
            </a:r>
            <a:r>
              <a:rPr lang="en-US" altLang="x-none" i="1">
                <a:latin typeface="American Typewriter" charset="0"/>
              </a:rPr>
              <a:t> requires/</a:t>
            </a:r>
            <a:r>
              <a:rPr lang="en-US" altLang="x-none" b="1" i="1">
                <a:latin typeface="American Typewriter" charset="0"/>
              </a:rPr>
              <a:t>require</a:t>
            </a:r>
            <a:r>
              <a:rPr lang="en-US" altLang="x-none" i="1">
                <a:latin typeface="American Typewriter" charset="0"/>
              </a:rPr>
              <a:t> healthy knees.</a:t>
            </a:r>
          </a:p>
        </p:txBody>
      </p:sp>
      <p:sp>
        <p:nvSpPr>
          <p:cNvPr id="79876" name="Rectangle 6"/>
          <p:cNvSpPr>
            <a:spLocks noChangeArrowheads="1"/>
          </p:cNvSpPr>
          <p:nvPr/>
        </p:nvSpPr>
        <p:spPr bwMode="auto">
          <a:xfrm>
            <a:off x="1066800" y="3733800"/>
            <a:ext cx="7010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AutoNum type="alphaLcPeriod"/>
            </a:pPr>
            <a:r>
              <a:rPr lang="en-US" altLang="x-none">
                <a:latin typeface="American Typewriter" charset="0"/>
              </a:rPr>
              <a:t>Find the relative pronoun (that)</a:t>
            </a:r>
          </a:p>
          <a:p>
            <a:pPr eaLnBrk="1" hangingPunct="1">
              <a:lnSpc>
                <a:spcPct val="90000"/>
              </a:lnSpc>
              <a:buFontTx/>
              <a:buAutoNum type="alphaLcPeriod" startAt="2"/>
            </a:pPr>
            <a:r>
              <a:rPr lang="en-US" altLang="x-none">
                <a:latin typeface="American Typewriter" charset="0"/>
              </a:rPr>
              <a:t>Find the antecedent (sports)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>
                <a:latin typeface="American Typewriter" charset="0"/>
              </a:rPr>
              <a:t>c. 	The </a:t>
            </a:r>
            <a:r>
              <a:rPr lang="en-US" altLang="x-none" u="sng">
                <a:latin typeface="American Typewriter" charset="0"/>
              </a:rPr>
              <a:t>verb</a:t>
            </a:r>
            <a:r>
              <a:rPr lang="en-US" altLang="x-none">
                <a:latin typeface="American Typewriter" charset="0"/>
              </a:rPr>
              <a:t> must agree with the </a:t>
            </a:r>
            <a:r>
              <a:rPr lang="en-US" altLang="x-none" u="sng">
                <a:latin typeface="American Typewriter" charset="0"/>
              </a:rPr>
              <a:t>antecedent</a:t>
            </a:r>
            <a:r>
              <a:rPr lang="en-US" altLang="x-none">
                <a:latin typeface="American Typewriter" charset="0"/>
              </a:rPr>
              <a:t>, so it</a:t>
            </a:r>
            <a:r>
              <a:rPr lang="ja-JP" altLang="en-US">
                <a:latin typeface="Arial" charset="0"/>
              </a:rPr>
              <a:t>’</a:t>
            </a:r>
            <a:r>
              <a:rPr lang="en-US" altLang="ja-JP">
                <a:latin typeface="American Typewriter" charset="0"/>
              </a:rPr>
              <a:t>s </a:t>
            </a:r>
            <a:r>
              <a:rPr lang="ja-JP" altLang="en-US">
                <a:latin typeface="Arial" charset="0"/>
              </a:rPr>
              <a:t>“</a:t>
            </a:r>
            <a:r>
              <a:rPr lang="en-US" altLang="ja-JP">
                <a:latin typeface="American Typewriter" charset="0"/>
              </a:rPr>
              <a:t>require.</a:t>
            </a:r>
            <a:r>
              <a:rPr lang="ja-JP" altLang="en-US">
                <a:latin typeface="Arial" charset="0"/>
              </a:rPr>
              <a:t>”</a:t>
            </a:r>
            <a:endParaRPr lang="en-US" altLang="x-none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Subject-verb agreement </a:t>
            </a:r>
            <a:br>
              <a:rPr lang="en-US" altLang="x-none">
                <a:latin typeface="American Typewriter" charset="0"/>
              </a:rPr>
            </a:br>
            <a:endParaRPr lang="en-US" altLang="x-none" sz="3600" i="1">
              <a:latin typeface="American Typewriter" charset="0"/>
            </a:endParaRPr>
          </a:p>
        </p:txBody>
      </p:sp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0899" name="Rectangle 4"/>
          <p:cNvSpPr>
            <a:spLocks noChangeArrowheads="1"/>
          </p:cNvSpPr>
          <p:nvPr/>
        </p:nvSpPr>
        <p:spPr bwMode="auto">
          <a:xfrm>
            <a:off x="838200" y="2057400"/>
            <a:ext cx="7315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TIP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for tackling </a:t>
            </a:r>
            <a:r>
              <a:rPr lang="ja-JP" altLang="en-US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one of … who/that…</a:t>
            </a:r>
            <a:r>
              <a:rPr lang="ja-JP" altLang="en-US">
                <a:solidFill>
                  <a:schemeClr val="tx2"/>
                </a:solidFill>
                <a:latin typeface="Arial" charset="0"/>
              </a:rPr>
              <a:t>”</a:t>
            </a:r>
            <a:r>
              <a:rPr lang="en-US" altLang="ja-JP" u="sng">
                <a:solidFill>
                  <a:schemeClr val="tx2"/>
                </a:solidFill>
                <a:latin typeface="American Typewriter" charset="0"/>
              </a:rPr>
              <a:t> </a:t>
            </a:r>
            <a:endParaRPr lang="en-US" altLang="x-none" u="sng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0900" name="Rectangle 5"/>
          <p:cNvSpPr>
            <a:spLocks noChangeArrowheads="1"/>
          </p:cNvSpPr>
          <p:nvPr/>
        </p:nvSpPr>
        <p:spPr bwMode="auto">
          <a:xfrm>
            <a:off x="914400" y="3200400"/>
            <a:ext cx="73914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Mentally invert the sentence.</a:t>
            </a:r>
          </a:p>
          <a:p>
            <a:pPr algn="ctr" eaLnBrk="1" hangingPunct="1">
              <a:buFontTx/>
              <a:buNone/>
            </a:pPr>
            <a:endParaRPr lang="en-US" altLang="x-none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i="1">
                <a:latin typeface="American Typewriter" charset="0"/>
              </a:rPr>
              <a:t>Of those </a:t>
            </a:r>
            <a:r>
              <a:rPr lang="en-US" altLang="x-none" i="1" u="sng">
                <a:latin typeface="American Typewriter" charset="0"/>
              </a:rPr>
              <a:t>sports that require</a:t>
            </a:r>
            <a:r>
              <a:rPr lang="en-US" altLang="x-none" i="1">
                <a:latin typeface="American Typewriter" charset="0"/>
              </a:rPr>
              <a:t> healthy knees, tennis is one.</a:t>
            </a:r>
            <a:endParaRPr lang="en-US" altLang="x-none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371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4 grammar topics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to teach (and re-teach) 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journalism students </a:t>
            </a:r>
          </a:p>
        </p:txBody>
      </p:sp>
      <p:sp>
        <p:nvSpPr>
          <p:cNvPr id="81922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1923" name="Rectangle 4"/>
          <p:cNvSpPr>
            <a:spLocks noChangeArrowheads="1"/>
          </p:cNvSpPr>
          <p:nvPr/>
        </p:nvSpPr>
        <p:spPr bwMode="auto">
          <a:xfrm>
            <a:off x="762000" y="3124200"/>
            <a:ext cx="7620000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Parts of speech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Subject-verb agreement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latin typeface="American Typewriter" charset="0"/>
              </a:rPr>
              <a:t>Pronoun case</a:t>
            </a:r>
            <a:endParaRPr lang="en-US" altLang="x-none" sz="3200">
              <a:solidFill>
                <a:schemeClr val="bg2"/>
              </a:solidFill>
              <a:latin typeface="American Typewriter" charset="0"/>
            </a:endParaRP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Plurals v. possessives</a:t>
            </a:r>
          </a:p>
          <a:p>
            <a:pPr lvl="1">
              <a:spcBef>
                <a:spcPct val="0"/>
              </a:spcBef>
              <a:buFont typeface="Times" charset="0"/>
              <a:buNone/>
            </a:pPr>
            <a:endParaRPr lang="en-US" altLang="x-none" sz="3200">
              <a:solidFill>
                <a:schemeClr val="bg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82946" name="Rectangle 3"/>
          <p:cNvSpPr>
            <a:spLocks noChangeArrowheads="1"/>
          </p:cNvSpPr>
          <p:nvPr/>
        </p:nvSpPr>
        <p:spPr bwMode="auto">
          <a:xfrm>
            <a:off x="609600" y="2209800"/>
            <a:ext cx="79248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Even our ears know that a pronoun changes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form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when its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role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in a sentence changes.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Simple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changes come naturally:</a:t>
            </a:r>
          </a:p>
        </p:txBody>
      </p:sp>
      <p:sp>
        <p:nvSpPr>
          <p:cNvPr id="82947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914400" y="4419600"/>
            <a:ext cx="6629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accent2"/>
                </a:solidFill>
                <a:latin typeface="American Typewriter" charset="0"/>
              </a:rPr>
              <a:t> </a:t>
            </a:r>
            <a:r>
              <a:rPr lang="en-US" altLang="x-none" i="1" u="sng">
                <a:solidFill>
                  <a:schemeClr val="accent2"/>
                </a:solidFill>
                <a:latin typeface="American Typewriter" charset="0"/>
              </a:rPr>
              <a:t>We</a:t>
            </a: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 are giving </a:t>
            </a:r>
            <a:r>
              <a:rPr lang="en-US" altLang="x-none" i="1" u="sng">
                <a:solidFill>
                  <a:srgbClr val="711C2C"/>
                </a:solidFill>
                <a:latin typeface="American Typewriter" charset="0"/>
              </a:rPr>
              <a:t>them</a:t>
            </a: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 the tickets.</a:t>
            </a: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i="1" u="sng">
                <a:solidFill>
                  <a:srgbClr val="711C2C"/>
                </a:solidFill>
                <a:latin typeface="American Typewriter" charset="0"/>
              </a:rPr>
              <a:t>They</a:t>
            </a: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 are giving </a:t>
            </a:r>
            <a:r>
              <a:rPr lang="en-US" altLang="x-none" i="1" u="sng">
                <a:solidFill>
                  <a:schemeClr val="accent2"/>
                </a:solidFill>
                <a:latin typeface="American Typewriter" charset="0"/>
              </a:rPr>
              <a:t>us</a:t>
            </a: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 the tickets.</a:t>
            </a: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2949" name="Rectangle 6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83970" name="Rectangle 3"/>
          <p:cNvSpPr>
            <a:spLocks noChangeArrowheads="1"/>
          </p:cNvSpPr>
          <p:nvPr/>
        </p:nvSpPr>
        <p:spPr bwMode="auto">
          <a:xfrm>
            <a:off x="609600" y="2286000"/>
            <a:ext cx="79248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But many students don</a:t>
            </a:r>
            <a:r>
              <a:rPr lang="ja-JP" altLang="en-US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t know </a:t>
            </a:r>
            <a:r>
              <a:rPr lang="en-US" altLang="ja-JP" u="sng">
                <a:solidFill>
                  <a:schemeClr val="tx2"/>
                </a:solidFill>
                <a:latin typeface="American Typewriter" charset="0"/>
              </a:rPr>
              <a:t>why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 or </a:t>
            </a:r>
            <a:r>
              <a:rPr lang="en-US" altLang="ja-JP" u="sng">
                <a:solidFill>
                  <a:schemeClr val="tx2"/>
                </a:solidFill>
                <a:latin typeface="American Typewriter" charset="0"/>
              </a:rPr>
              <a:t>when</a:t>
            </a:r>
            <a:r>
              <a:rPr lang="en-US" altLang="ja-JP">
                <a:solidFill>
                  <a:schemeClr val="tx2"/>
                </a:solidFill>
                <a:latin typeface="American Typewriter" charset="0"/>
              </a:rPr>
              <a:t> to change case, and that spells trouble when sentences are more complex.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3971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3972" name="Rectangle 5"/>
          <p:cNvSpPr>
            <a:spLocks noChangeArrowheads="1"/>
          </p:cNvSpPr>
          <p:nvPr/>
        </p:nvSpPr>
        <p:spPr bwMode="auto">
          <a:xfrm>
            <a:off x="1066800" y="4038600"/>
            <a:ext cx="662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accent2"/>
                </a:solidFill>
                <a:latin typeface="American Typewriter" charset="0"/>
              </a:rPr>
              <a:t> </a:t>
            </a: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3973" name="Rectangle 6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3974" name="Rectangle 9"/>
          <p:cNvSpPr>
            <a:spLocks noChangeArrowheads="1"/>
          </p:cNvSpPr>
          <p:nvPr/>
        </p:nvSpPr>
        <p:spPr bwMode="auto">
          <a:xfrm>
            <a:off x="1473200" y="4876800"/>
            <a:ext cx="57753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How often do you hear the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comments on the next page?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86018" name="Rectangle 3"/>
          <p:cNvSpPr>
            <a:spLocks noChangeArrowheads="1"/>
          </p:cNvSpPr>
          <p:nvPr/>
        </p:nvSpPr>
        <p:spPr bwMode="auto">
          <a:xfrm>
            <a:off x="609600" y="2209800"/>
            <a:ext cx="7924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6019" name="Rectangle 4"/>
          <p:cNvSpPr>
            <a:spLocks noChangeArrowheads="1"/>
          </p:cNvSpPr>
          <p:nvPr/>
        </p:nvSpPr>
        <p:spPr bwMode="auto">
          <a:xfrm>
            <a:off x="914400" y="2479675"/>
            <a:ext cx="6934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6020" name="Rectangle 5"/>
          <p:cNvSpPr>
            <a:spLocks noChangeArrowheads="1"/>
          </p:cNvSpPr>
          <p:nvPr/>
        </p:nvSpPr>
        <p:spPr bwMode="auto">
          <a:xfrm>
            <a:off x="609600" y="1981200"/>
            <a:ext cx="80010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ja-JP" altLang="en-US" i="1">
                <a:latin typeface="Arial" charset="0"/>
              </a:rPr>
              <a:t>“</a:t>
            </a:r>
            <a:r>
              <a:rPr lang="en-US" altLang="ja-JP" i="1">
                <a:latin typeface="American Typewriter" charset="0"/>
              </a:rPr>
              <a:t>Her and me are going to the movies.</a:t>
            </a:r>
            <a:r>
              <a:rPr lang="ja-JP" altLang="en-US" i="1">
                <a:latin typeface="Arial" charset="0"/>
              </a:rPr>
              <a:t>”</a:t>
            </a:r>
            <a:endParaRPr lang="en-US" altLang="ja-JP" i="1"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i="1"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ja-JP" altLang="en-US" i="1">
                <a:latin typeface="Arial" charset="0"/>
              </a:rPr>
              <a:t>“</a:t>
            </a:r>
            <a:r>
              <a:rPr lang="en-US" altLang="ja-JP" i="1">
                <a:latin typeface="American Typewriter" charset="0"/>
              </a:rPr>
              <a:t>Me and you should play hoops today.</a:t>
            </a:r>
            <a:r>
              <a:rPr lang="ja-JP" altLang="en-US" i="1">
                <a:latin typeface="Arial" charset="0"/>
              </a:rPr>
              <a:t>”</a:t>
            </a:r>
            <a:endParaRPr lang="en-US" altLang="ja-JP" i="1"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i="1"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ja-JP" altLang="en-US" i="1">
                <a:latin typeface="Arial" charset="0"/>
              </a:rPr>
              <a:t>“</a:t>
            </a:r>
            <a:r>
              <a:rPr lang="en-US" altLang="ja-JP" i="1">
                <a:latin typeface="American Typewriter" charset="0"/>
              </a:rPr>
              <a:t>Dad gave him and I the extra tickets.</a:t>
            </a:r>
            <a:r>
              <a:rPr lang="ja-JP" altLang="en-US" i="1">
                <a:latin typeface="Arial" charset="0"/>
              </a:rPr>
              <a:t>”</a:t>
            </a:r>
            <a:endParaRPr lang="en-US" altLang="ja-JP" i="1"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i="1"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i="1">
              <a:latin typeface="American Typewriter" charset="0"/>
            </a:endParaRP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latin typeface="American Typewriter" charset="0"/>
              </a:rPr>
              <a:t>Each of these is common. And </a:t>
            </a:r>
            <a:r>
              <a:rPr lang="en-US" altLang="x-none" u="sng">
                <a:latin typeface="American Typewriter" charset="0"/>
              </a:rPr>
              <a:t>wrong</a:t>
            </a:r>
            <a:r>
              <a:rPr lang="en-US" altLang="x-none">
                <a:latin typeface="American Typewriter" charset="0"/>
              </a:rPr>
              <a:t>.</a:t>
            </a: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87042" name="Rectangle 3"/>
          <p:cNvSpPr>
            <a:spLocks noChangeArrowheads="1"/>
          </p:cNvSpPr>
          <p:nvPr/>
        </p:nvSpPr>
        <p:spPr bwMode="auto">
          <a:xfrm>
            <a:off x="609600" y="2362200"/>
            <a:ext cx="7924800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b="1" u="sng">
                <a:latin typeface="American Typewriter" charset="0"/>
              </a:rPr>
              <a:t>Nominative</a:t>
            </a:r>
            <a:r>
              <a:rPr lang="en-US" altLang="x-none" sz="2800" u="sng">
                <a:latin typeface="American Typewriter" charset="0"/>
              </a:rPr>
              <a:t>	</a:t>
            </a:r>
            <a:r>
              <a:rPr lang="en-US" altLang="x-none" sz="2800" b="1" u="sng">
                <a:latin typeface="American Typewriter" charset="0"/>
              </a:rPr>
              <a:t>Objective</a:t>
            </a:r>
            <a:r>
              <a:rPr lang="en-US" altLang="x-none" sz="2800" u="sng">
                <a:latin typeface="American Typewriter" charset="0"/>
              </a:rPr>
              <a:t>		</a:t>
            </a:r>
            <a:r>
              <a:rPr lang="en-US" altLang="x-none" sz="2800" b="1" u="sng">
                <a:latin typeface="American Typewriter" charset="0"/>
              </a:rPr>
              <a:t>Possessive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(subjective)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I				me			my/mine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you			you			your/yours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he				him			his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she			her			her/hers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who			whom			whose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it				it			its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we				us			our/ours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400">
                <a:latin typeface="American Typewriter" charset="0"/>
              </a:rPr>
              <a:t>they			them			their/theirs</a:t>
            </a:r>
          </a:p>
        </p:txBody>
      </p:sp>
      <p:sp>
        <p:nvSpPr>
          <p:cNvPr id="87043" name="Rectangle 4"/>
          <p:cNvSpPr>
            <a:spLocks noChangeArrowheads="1"/>
          </p:cNvSpPr>
          <p:nvPr/>
        </p:nvSpPr>
        <p:spPr bwMode="auto">
          <a:xfrm>
            <a:off x="1524000" y="1447800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7044" name="Rectangle 5"/>
          <p:cNvSpPr>
            <a:spLocks noChangeArrowheads="1"/>
          </p:cNvSpPr>
          <p:nvPr/>
        </p:nvSpPr>
        <p:spPr bwMode="auto">
          <a:xfrm>
            <a:off x="1066800" y="4038600"/>
            <a:ext cx="662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accent2"/>
                </a:solidFill>
                <a:latin typeface="American Typewriter" charset="0"/>
              </a:rPr>
              <a:t> </a:t>
            </a:r>
            <a:endParaRPr lang="en-US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7045" name="Rectangle 6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7046" name="Rectangle 7"/>
          <p:cNvSpPr>
            <a:spLocks noChangeArrowheads="1"/>
          </p:cNvSpPr>
          <p:nvPr/>
        </p:nvSpPr>
        <p:spPr bwMode="auto">
          <a:xfrm>
            <a:off x="533400" y="12192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tx2"/>
                </a:solidFill>
                <a:latin typeface="American Typewriter" charset="0"/>
              </a:rPr>
              <a:t>Sometimes, there are no shortcuts. Know this chart. Memorize it. Obey it. =)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89090" name="Rectangle 3"/>
          <p:cNvSpPr>
            <a:spLocks noChangeArrowheads="1"/>
          </p:cNvSpPr>
          <p:nvPr/>
        </p:nvSpPr>
        <p:spPr bwMode="auto">
          <a:xfrm>
            <a:off x="609600" y="1828800"/>
            <a:ext cx="79248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Use the </a:t>
            </a:r>
            <a:r>
              <a:rPr lang="en-US" altLang="x-none" u="sng">
                <a:latin typeface="American Typewriter" charset="0"/>
              </a:rPr>
              <a:t>nominative</a:t>
            </a:r>
            <a:r>
              <a:rPr lang="en-US" altLang="x-none">
                <a:latin typeface="American Typewriter" charset="0"/>
              </a:rPr>
              <a:t> case for: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subject</a:t>
            </a:r>
            <a:r>
              <a:rPr lang="en-US" altLang="x-none" sz="2800">
                <a:latin typeface="American Typewriter" charset="0"/>
              </a:rPr>
              <a:t> of a </a:t>
            </a:r>
            <a:r>
              <a:rPr lang="en-US" altLang="x-none" sz="2800" u="sng">
                <a:latin typeface="American Typewriter" charset="0"/>
              </a:rPr>
              <a:t>verb</a:t>
            </a:r>
            <a:r>
              <a:rPr lang="en-US" altLang="x-none" sz="2800">
                <a:latin typeface="American Typewriter" charset="0"/>
              </a:rPr>
              <a:t>: </a:t>
            </a:r>
            <a:r>
              <a:rPr lang="en-US" altLang="x-none" sz="2800" b="1">
                <a:latin typeface="American Typewriter" charset="0"/>
              </a:rPr>
              <a:t>She</a:t>
            </a:r>
            <a:r>
              <a:rPr lang="en-US" altLang="x-none" sz="2800">
                <a:latin typeface="American Typewriter" charset="0"/>
              </a:rPr>
              <a:t> ran the race.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complement</a:t>
            </a:r>
            <a:r>
              <a:rPr lang="en-US" altLang="x-none" sz="2800">
                <a:latin typeface="American Typewriter" charset="0"/>
              </a:rPr>
              <a:t> of a </a:t>
            </a:r>
            <a:r>
              <a:rPr lang="en-US" altLang="x-none" sz="2800" u="sng">
                <a:latin typeface="American Typewriter" charset="0"/>
              </a:rPr>
              <a:t>linking verb</a:t>
            </a:r>
            <a:r>
              <a:rPr lang="en-US" altLang="x-none" sz="2800">
                <a:latin typeface="American Typewriter" charset="0"/>
              </a:rPr>
              <a:t>: It is </a:t>
            </a:r>
            <a:r>
              <a:rPr lang="en-US" altLang="x-none" sz="2800" b="1">
                <a:latin typeface="American Typewriter" charset="0"/>
              </a:rPr>
              <a:t>he.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An </a:t>
            </a:r>
            <a:r>
              <a:rPr lang="en-US" altLang="x-none" sz="2800" u="sng">
                <a:latin typeface="American Typewriter" charset="0"/>
              </a:rPr>
              <a:t>appositive</a:t>
            </a:r>
            <a:r>
              <a:rPr lang="en-US" altLang="x-none" sz="2800">
                <a:latin typeface="American Typewriter" charset="0"/>
              </a:rPr>
              <a:t> in the </a:t>
            </a:r>
            <a:r>
              <a:rPr lang="en-US" altLang="x-none" sz="2800" u="sng">
                <a:latin typeface="American Typewriter" charset="0"/>
              </a:rPr>
              <a:t>subjective</a:t>
            </a:r>
            <a:r>
              <a:rPr lang="en-US" altLang="x-none" sz="2800">
                <a:latin typeface="American Typewriter" charset="0"/>
              </a:rPr>
              <a:t> case: </a:t>
            </a:r>
            <a:r>
              <a:rPr lang="en-US" altLang="x-none" sz="2800" b="1">
                <a:latin typeface="American Typewriter" charset="0"/>
              </a:rPr>
              <a:t>We journalists</a:t>
            </a:r>
            <a:r>
              <a:rPr lang="en-US" altLang="x-none" sz="2800">
                <a:latin typeface="American Typewriter" charset="0"/>
              </a:rPr>
              <a:t> need to learn grammar.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AutoNum type="arabicPeriod"/>
            </a:pPr>
            <a:endParaRPr lang="en-US" altLang="x-none" sz="2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9091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89092" name="Rectangle 6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0114" name="Rectangle 3"/>
          <p:cNvSpPr>
            <a:spLocks noChangeArrowheads="1"/>
          </p:cNvSpPr>
          <p:nvPr/>
        </p:nvSpPr>
        <p:spPr bwMode="auto">
          <a:xfrm>
            <a:off x="533400" y="1828800"/>
            <a:ext cx="8229600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Use the </a:t>
            </a:r>
            <a:r>
              <a:rPr lang="en-US" altLang="x-none" u="sng">
                <a:latin typeface="American Typewriter" charset="0"/>
              </a:rPr>
              <a:t>objective</a:t>
            </a:r>
            <a:r>
              <a:rPr lang="en-US" altLang="x-none">
                <a:latin typeface="American Typewriter" charset="0"/>
              </a:rPr>
              <a:t> case for: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object</a:t>
            </a:r>
            <a:r>
              <a:rPr lang="en-US" altLang="x-none" sz="2800">
                <a:latin typeface="American Typewriter" charset="0"/>
              </a:rPr>
              <a:t> of the </a:t>
            </a:r>
            <a:r>
              <a:rPr lang="en-US" altLang="x-none" sz="2800" u="sng">
                <a:latin typeface="American Typewriter" charset="0"/>
              </a:rPr>
              <a:t>verb</a:t>
            </a:r>
            <a:r>
              <a:rPr lang="en-US" altLang="x-none" sz="2800">
                <a:latin typeface="American Typewriter" charset="0"/>
              </a:rPr>
              <a:t>: Bill showed </a:t>
            </a:r>
            <a:r>
              <a:rPr lang="en-US" altLang="x-none" sz="2800" b="1">
                <a:latin typeface="American Typewriter" charset="0"/>
              </a:rPr>
              <a:t>me</a:t>
            </a:r>
            <a:r>
              <a:rPr lang="en-US" altLang="x-none" sz="2800">
                <a:latin typeface="American Typewriter" charset="0"/>
              </a:rPr>
              <a:t> the way.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object</a:t>
            </a:r>
            <a:r>
              <a:rPr lang="en-US" altLang="x-none" sz="2800">
                <a:latin typeface="American Typewriter" charset="0"/>
              </a:rPr>
              <a:t> of a </a:t>
            </a:r>
            <a:r>
              <a:rPr lang="en-US" altLang="x-none" sz="2800" u="sng">
                <a:latin typeface="American Typewriter" charset="0"/>
              </a:rPr>
              <a:t>preposition</a:t>
            </a:r>
            <a:r>
              <a:rPr lang="en-US" altLang="x-none" sz="2800">
                <a:latin typeface="American Typewriter" charset="0"/>
              </a:rPr>
              <a:t>: The gift is for </a:t>
            </a:r>
            <a:r>
              <a:rPr lang="en-US" altLang="x-none" sz="2800" b="1">
                <a:latin typeface="American Typewriter" charset="0"/>
              </a:rPr>
              <a:t>us.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An </a:t>
            </a:r>
            <a:r>
              <a:rPr lang="en-US" altLang="x-none" sz="2800" u="sng">
                <a:latin typeface="American Typewriter" charset="0"/>
              </a:rPr>
              <a:t>appositive</a:t>
            </a:r>
            <a:r>
              <a:rPr lang="en-US" altLang="x-none" sz="2800">
                <a:latin typeface="American Typewriter" charset="0"/>
              </a:rPr>
              <a:t> in the </a:t>
            </a:r>
            <a:r>
              <a:rPr lang="en-US" altLang="x-none" sz="2800" u="sng">
                <a:latin typeface="American Typewriter" charset="0"/>
              </a:rPr>
              <a:t>objective</a:t>
            </a:r>
            <a:r>
              <a:rPr lang="en-US" altLang="x-none" sz="2800">
                <a:latin typeface="American Typewriter" charset="0"/>
              </a:rPr>
              <a:t> case: She gave the gift to </a:t>
            </a:r>
            <a:r>
              <a:rPr lang="en-US" altLang="x-none" sz="2800" b="1">
                <a:latin typeface="American Typewriter" charset="0"/>
              </a:rPr>
              <a:t>us girls.</a:t>
            </a:r>
          </a:p>
        </p:txBody>
      </p:sp>
      <p:sp>
        <p:nvSpPr>
          <p:cNvPr id="90115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1138" name="Rectangle 3"/>
          <p:cNvSpPr>
            <a:spLocks noChangeArrowheads="1"/>
          </p:cNvSpPr>
          <p:nvPr/>
        </p:nvSpPr>
        <p:spPr bwMode="auto">
          <a:xfrm>
            <a:off x="533400" y="1828800"/>
            <a:ext cx="82296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Pop quiz: Which is correct?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Tom and me</a:t>
            </a:r>
            <a:r>
              <a:rPr lang="en-US" altLang="x-none" sz="2800">
                <a:latin typeface="American Typewriter" charset="0"/>
              </a:rPr>
              <a:t> are going to the theater.</a:t>
            </a: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Tom and I</a:t>
            </a:r>
            <a:r>
              <a:rPr lang="en-US" altLang="x-none" sz="2800">
                <a:latin typeface="American Typewriter" charset="0"/>
              </a:rPr>
              <a:t> are going to the theater.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Please save seats for </a:t>
            </a:r>
            <a:r>
              <a:rPr lang="en-US" altLang="x-none" sz="2800" b="1">
                <a:latin typeface="American Typewriter" charset="0"/>
              </a:rPr>
              <a:t>Tom and me.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Please save seats for </a:t>
            </a:r>
            <a:r>
              <a:rPr lang="en-US" altLang="x-none" sz="2800" b="1">
                <a:latin typeface="American Typewriter" charset="0"/>
              </a:rPr>
              <a:t>Tom and I</a:t>
            </a:r>
            <a:r>
              <a:rPr lang="en-US" altLang="x-none" sz="2800">
                <a:latin typeface="American Typewriter" charset="0"/>
              </a:rPr>
              <a:t>.</a:t>
            </a:r>
          </a:p>
        </p:txBody>
      </p:sp>
      <p:sp>
        <p:nvSpPr>
          <p:cNvPr id="91139" name="Rectangle 4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3186" name="Rectangle 3"/>
          <p:cNvSpPr>
            <a:spLocks noChangeArrowheads="1"/>
          </p:cNvSpPr>
          <p:nvPr/>
        </p:nvSpPr>
        <p:spPr bwMode="auto">
          <a:xfrm>
            <a:off x="533400" y="2286000"/>
            <a:ext cx="8229600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b="1">
                <a:latin typeface="American Typewriter" charset="0"/>
              </a:rPr>
              <a:t>Tom and me</a:t>
            </a:r>
            <a:r>
              <a:rPr lang="en-US" altLang="x-none" sz="2800">
                <a:latin typeface="American Typewriter" charset="0"/>
              </a:rPr>
              <a:t> are going to the theater.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WRONG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b="1">
                <a:latin typeface="American Typewriter" charset="0"/>
              </a:rPr>
              <a:t>Tom and I</a:t>
            </a:r>
            <a:r>
              <a:rPr lang="en-US" altLang="x-none" sz="2800">
                <a:latin typeface="American Typewriter" charset="0"/>
              </a:rPr>
              <a:t> are going to the theater.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RIGHT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Please save seats for </a:t>
            </a:r>
            <a:r>
              <a:rPr lang="en-US" altLang="x-none" sz="2800" b="1">
                <a:latin typeface="American Typewriter" charset="0"/>
              </a:rPr>
              <a:t>Tom and me. 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RIGHT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Please save seats for </a:t>
            </a:r>
            <a:r>
              <a:rPr lang="en-US" altLang="x-none" sz="2800" b="1">
                <a:latin typeface="American Typewriter" charset="0"/>
              </a:rPr>
              <a:t>Tom and I</a:t>
            </a:r>
            <a:r>
              <a:rPr lang="en-US" altLang="x-none" sz="2800">
                <a:latin typeface="American Typewriter" charset="0"/>
              </a:rPr>
              <a:t>.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WRONG</a:t>
            </a:r>
          </a:p>
        </p:txBody>
      </p:sp>
      <p:sp>
        <p:nvSpPr>
          <p:cNvPr id="93187" name="Rectangle 4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2162" name="Rectangle 3"/>
          <p:cNvSpPr>
            <a:spLocks noChangeArrowheads="1"/>
          </p:cNvSpPr>
          <p:nvPr/>
        </p:nvSpPr>
        <p:spPr bwMode="auto">
          <a:xfrm>
            <a:off x="533400" y="2286000"/>
            <a:ext cx="82296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It was </a:t>
            </a:r>
            <a:r>
              <a:rPr lang="en-US" altLang="x-none" sz="2800" b="1">
                <a:latin typeface="American Typewriter" charset="0"/>
              </a:rPr>
              <a:t>her</a:t>
            </a:r>
            <a:r>
              <a:rPr lang="en-US" altLang="x-none" sz="2800">
                <a:latin typeface="American Typewriter" charset="0"/>
              </a:rPr>
              <a:t> who told me about the robbery.</a:t>
            </a: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It was </a:t>
            </a:r>
            <a:r>
              <a:rPr lang="en-US" altLang="x-none" sz="2800" b="1">
                <a:latin typeface="American Typewriter" charset="0"/>
              </a:rPr>
              <a:t>she</a:t>
            </a:r>
            <a:r>
              <a:rPr lang="en-US" altLang="x-none" sz="2800">
                <a:latin typeface="American Typewriter" charset="0"/>
              </a:rPr>
              <a:t> who told me about the robbery.</a:t>
            </a:r>
          </a:p>
          <a:p>
            <a:pPr eaLnBrk="1" hangingPunct="1"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Between </a:t>
            </a:r>
            <a:r>
              <a:rPr lang="en-US" altLang="x-none" sz="2800" b="1">
                <a:latin typeface="American Typewriter" charset="0"/>
              </a:rPr>
              <a:t>you and I</a:t>
            </a:r>
            <a:r>
              <a:rPr lang="en-US" altLang="x-none" sz="2800">
                <a:latin typeface="American Typewriter" charset="0"/>
              </a:rPr>
              <a:t>, John failed the test.</a:t>
            </a: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Between </a:t>
            </a:r>
            <a:r>
              <a:rPr lang="en-US" altLang="x-none" sz="2800" b="1">
                <a:latin typeface="American Typewriter" charset="0"/>
              </a:rPr>
              <a:t>you and me,</a:t>
            </a:r>
            <a:r>
              <a:rPr lang="en-US" altLang="x-none" sz="2800">
                <a:latin typeface="American Typewriter" charset="0"/>
              </a:rPr>
              <a:t> John failed the test.</a:t>
            </a:r>
          </a:p>
        </p:txBody>
      </p:sp>
      <p:sp>
        <p:nvSpPr>
          <p:cNvPr id="92163" name="Rectangle 4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4210" name="Rectangle 3"/>
          <p:cNvSpPr>
            <a:spLocks noChangeArrowheads="1"/>
          </p:cNvSpPr>
          <p:nvPr/>
        </p:nvSpPr>
        <p:spPr bwMode="auto">
          <a:xfrm>
            <a:off x="533400" y="1905000"/>
            <a:ext cx="822960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It was </a:t>
            </a:r>
            <a:r>
              <a:rPr lang="en-US" altLang="x-none" sz="2800" b="1">
                <a:latin typeface="American Typewriter" charset="0"/>
              </a:rPr>
              <a:t>her</a:t>
            </a:r>
            <a:r>
              <a:rPr lang="en-US" altLang="x-none" sz="2800">
                <a:latin typeface="American Typewriter" charset="0"/>
              </a:rPr>
              <a:t> who told me about the robbery.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WRONG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It was </a:t>
            </a:r>
            <a:r>
              <a:rPr lang="en-US" altLang="x-none" sz="2800" b="1">
                <a:latin typeface="American Typewriter" charset="0"/>
              </a:rPr>
              <a:t>she</a:t>
            </a:r>
            <a:r>
              <a:rPr lang="en-US" altLang="x-none" sz="2800">
                <a:latin typeface="American Typewriter" charset="0"/>
              </a:rPr>
              <a:t> who told me about the robbery.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RIGHT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Between </a:t>
            </a:r>
            <a:r>
              <a:rPr lang="en-US" altLang="x-none" sz="2800" b="1">
                <a:latin typeface="American Typewriter" charset="0"/>
              </a:rPr>
              <a:t>you and I</a:t>
            </a:r>
            <a:r>
              <a:rPr lang="en-US" altLang="x-none" sz="2800">
                <a:latin typeface="American Typewriter" charset="0"/>
              </a:rPr>
              <a:t>, John failed the test.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WRONG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Between </a:t>
            </a:r>
            <a:r>
              <a:rPr lang="en-US" altLang="x-none" sz="2800" b="1">
                <a:latin typeface="American Typewriter" charset="0"/>
              </a:rPr>
              <a:t>you and me,</a:t>
            </a:r>
            <a:r>
              <a:rPr lang="en-US" altLang="x-none" sz="2800">
                <a:latin typeface="American Typewriter" charset="0"/>
              </a:rPr>
              <a:t> John failed the test. </a:t>
            </a:r>
            <a:r>
              <a:rPr lang="en-US" altLang="x-none" sz="2800">
                <a:solidFill>
                  <a:srgbClr val="FF0000"/>
                </a:solidFill>
                <a:latin typeface="American Typewriter" charset="0"/>
              </a:rPr>
              <a:t>RIGHT</a:t>
            </a:r>
          </a:p>
        </p:txBody>
      </p:sp>
      <p:sp>
        <p:nvSpPr>
          <p:cNvPr id="94211" name="Rectangle 4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5234" name="Rectangle 3"/>
          <p:cNvSpPr>
            <a:spLocks noChangeArrowheads="1"/>
          </p:cNvSpPr>
          <p:nvPr/>
        </p:nvSpPr>
        <p:spPr bwMode="auto">
          <a:xfrm>
            <a:off x="609600" y="1600200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Common problem: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Who v. whom?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 </a:t>
            </a:r>
          </a:p>
        </p:txBody>
      </p:sp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5236" name="Rectangle 6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5237" name="Rectangle 7"/>
          <p:cNvSpPr>
            <a:spLocks noChangeArrowheads="1"/>
          </p:cNvSpPr>
          <p:nvPr/>
        </p:nvSpPr>
        <p:spPr bwMode="auto">
          <a:xfrm>
            <a:off x="488950" y="2562225"/>
            <a:ext cx="1841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5238" name="Rectangle 8"/>
          <p:cNvSpPr>
            <a:spLocks noChangeArrowheads="1"/>
          </p:cNvSpPr>
          <p:nvPr/>
        </p:nvSpPr>
        <p:spPr bwMode="auto">
          <a:xfrm>
            <a:off x="762000" y="2514600"/>
            <a:ext cx="76962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Two strategies: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#1: If it</a:t>
            </a:r>
            <a:r>
              <a:rPr lang="ja-JP" altLang="en-US" sz="3600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3600">
                <a:solidFill>
                  <a:schemeClr val="tx2"/>
                </a:solidFill>
                <a:latin typeface="American Typewriter" charset="0"/>
              </a:rPr>
              <a:t>s a question, answer it.</a:t>
            </a: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Who/whom</a:t>
            </a:r>
            <a:r>
              <a:rPr lang="en-US" altLang="x-none" sz="2800">
                <a:latin typeface="American Typewriter" charset="0"/>
              </a:rPr>
              <a:t> will you take to prom?</a:t>
            </a: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(I will take </a:t>
            </a:r>
            <a:r>
              <a:rPr lang="en-US" altLang="x-none" sz="2800" b="1">
                <a:latin typeface="American Typewriter" charset="0"/>
              </a:rPr>
              <a:t>him</a:t>
            </a:r>
            <a:r>
              <a:rPr lang="en-US" altLang="x-none" sz="2800">
                <a:latin typeface="American Typewriter" charset="0"/>
              </a:rPr>
              <a:t>.)</a:t>
            </a: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him=whom (they</a:t>
            </a:r>
            <a:r>
              <a:rPr lang="ja-JP" altLang="en-US" sz="2800">
                <a:latin typeface="Arial" charset="0"/>
              </a:rPr>
              <a:t>’</a:t>
            </a:r>
            <a:r>
              <a:rPr lang="en-US" altLang="ja-JP" sz="2800">
                <a:latin typeface="American Typewriter" charset="0"/>
              </a:rPr>
              <a:t>re both objective case), so:</a:t>
            </a: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Whom</a:t>
            </a:r>
            <a:r>
              <a:rPr lang="en-US" altLang="x-none" sz="2800">
                <a:latin typeface="American Typewriter" charset="0"/>
              </a:rPr>
              <a:t> will you take to prom?</a:t>
            </a: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6258" name="Rectangle 3"/>
          <p:cNvSpPr>
            <a:spLocks noChangeArrowheads="1"/>
          </p:cNvSpPr>
          <p:nvPr/>
        </p:nvSpPr>
        <p:spPr bwMode="auto">
          <a:xfrm>
            <a:off x="609600" y="1600200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Common problem: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Who v. whom?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 </a:t>
            </a:r>
          </a:p>
        </p:txBody>
      </p:sp>
      <p:sp>
        <p:nvSpPr>
          <p:cNvPr id="96259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6260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6261" name="Rectangle 6"/>
          <p:cNvSpPr>
            <a:spLocks noChangeArrowheads="1"/>
          </p:cNvSpPr>
          <p:nvPr/>
        </p:nvSpPr>
        <p:spPr bwMode="auto">
          <a:xfrm>
            <a:off x="488950" y="2562225"/>
            <a:ext cx="1841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6262" name="Rectangle 7"/>
          <p:cNvSpPr>
            <a:spLocks noChangeArrowheads="1"/>
          </p:cNvSpPr>
          <p:nvPr/>
        </p:nvSpPr>
        <p:spPr bwMode="auto">
          <a:xfrm>
            <a:off x="762000" y="2514600"/>
            <a:ext cx="7696200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#2: </a:t>
            </a:r>
            <a:r>
              <a:rPr lang="en-US" altLang="x-none">
                <a:latin typeface="American Typewriter" charset="0"/>
              </a:rPr>
              <a:t>Determine whether who/whom is acting as a </a:t>
            </a:r>
            <a:r>
              <a:rPr lang="en-US" altLang="x-none" b="1">
                <a:latin typeface="American Typewriter" charset="0"/>
              </a:rPr>
              <a:t>subject </a:t>
            </a:r>
            <a:r>
              <a:rPr lang="en-US" altLang="x-none">
                <a:latin typeface="American Typewriter" charset="0"/>
              </a:rPr>
              <a:t>or an</a:t>
            </a:r>
            <a:r>
              <a:rPr lang="en-US" altLang="x-none" b="1">
                <a:latin typeface="American Typewriter" charset="0"/>
              </a:rPr>
              <a:t> object</a:t>
            </a:r>
            <a:r>
              <a:rPr lang="en-US" altLang="x-none">
                <a:latin typeface="American Typewriter" charset="0"/>
              </a:rPr>
              <a:t> in its clause.</a:t>
            </a:r>
            <a:endParaRPr lang="en-US" altLang="x-none" b="1">
              <a:latin typeface="American Typewriter" charset="0"/>
            </a:endParaRPr>
          </a:p>
          <a:p>
            <a:pPr eaLnBrk="1" hangingPunct="1">
              <a:buFontTx/>
              <a:buNone/>
            </a:pPr>
            <a:endParaRPr lang="en-US" altLang="x-none" i="1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i="1">
                <a:latin typeface="American Typewriter" charset="0"/>
              </a:rPr>
              <a:t>She is the senator </a:t>
            </a:r>
            <a:r>
              <a:rPr lang="en-US" altLang="x-none" i="1" u="sng">
                <a:latin typeface="American Typewriter" charset="0"/>
              </a:rPr>
              <a:t>who/whom</a:t>
            </a:r>
            <a:r>
              <a:rPr lang="en-US" altLang="x-none" i="1">
                <a:latin typeface="American Typewriter" charset="0"/>
              </a:rPr>
              <a:t> voted for a tax cut.</a:t>
            </a:r>
            <a:r>
              <a:rPr lang="en-US" altLang="x-none" sz="2800">
                <a:latin typeface="American Typewriter" charset="0"/>
              </a:rPr>
              <a:t> </a:t>
            </a:r>
            <a:endParaRPr lang="en-US" altLang="x-none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7282" name="Rectangle 3"/>
          <p:cNvSpPr>
            <a:spLocks noChangeArrowheads="1"/>
          </p:cNvSpPr>
          <p:nvPr/>
        </p:nvSpPr>
        <p:spPr bwMode="auto">
          <a:xfrm>
            <a:off x="609600" y="1600200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Common problem: </a:t>
            </a:r>
            <a:r>
              <a:rPr lang="en-US" altLang="x-none" sz="3600" u="sng">
                <a:solidFill>
                  <a:schemeClr val="tx2"/>
                </a:solidFill>
                <a:latin typeface="American Typewriter" charset="0"/>
              </a:rPr>
              <a:t>Who v. whom?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  </a:t>
            </a:r>
          </a:p>
        </p:txBody>
      </p:sp>
      <p:sp>
        <p:nvSpPr>
          <p:cNvPr id="97283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7285" name="Rectangle 6"/>
          <p:cNvSpPr>
            <a:spLocks noChangeArrowheads="1"/>
          </p:cNvSpPr>
          <p:nvPr/>
        </p:nvSpPr>
        <p:spPr bwMode="auto">
          <a:xfrm>
            <a:off x="488950" y="2562225"/>
            <a:ext cx="1841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7286" name="Rectangle 7"/>
          <p:cNvSpPr>
            <a:spLocks noChangeArrowheads="1"/>
          </p:cNvSpPr>
          <p:nvPr/>
        </p:nvSpPr>
        <p:spPr bwMode="auto">
          <a:xfrm>
            <a:off x="762000" y="2514600"/>
            <a:ext cx="784860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#2: In other words, find the </a:t>
            </a:r>
            <a:r>
              <a:rPr lang="en-US" altLang="x-none" u="sng">
                <a:solidFill>
                  <a:schemeClr val="tx2"/>
                </a:solidFill>
                <a:latin typeface="American Typewriter" charset="0"/>
              </a:rPr>
              <a:t>verb</a:t>
            </a: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 and d</a:t>
            </a:r>
            <a:r>
              <a:rPr lang="en-US" altLang="x-none">
                <a:latin typeface="American Typewriter" charset="0"/>
              </a:rPr>
              <a:t>etermine whether who/whom is performing or receiving the action. 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2800" i="1">
                <a:latin typeface="American Typewriter" charset="0"/>
              </a:rPr>
              <a:t>	She is the senator </a:t>
            </a:r>
            <a:r>
              <a:rPr lang="en-US" altLang="x-none" sz="2800" i="1" u="sng">
                <a:latin typeface="American Typewriter" charset="0"/>
              </a:rPr>
              <a:t>who/whom</a:t>
            </a:r>
            <a:r>
              <a:rPr lang="en-US" altLang="x-none" sz="2800" i="1">
                <a:latin typeface="American Typewriter" charset="0"/>
              </a:rPr>
              <a:t> </a:t>
            </a:r>
            <a:r>
              <a:rPr lang="en-US" altLang="x-none" sz="2800" b="1" i="1">
                <a:latin typeface="American Typewriter" charset="0"/>
              </a:rPr>
              <a:t>voted</a:t>
            </a:r>
            <a:r>
              <a:rPr lang="en-US" altLang="x-none" sz="2800" i="1">
                <a:latin typeface="American Typewriter" charset="0"/>
              </a:rPr>
              <a:t> for a tax cut.</a:t>
            </a:r>
            <a:r>
              <a:rPr lang="en-US" altLang="x-none" sz="2800">
                <a:latin typeface="American Typewriter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The pronoun is </a:t>
            </a:r>
            <a:r>
              <a:rPr lang="en-US" altLang="x-none" u="sng">
                <a:latin typeface="American Typewriter" charset="0"/>
              </a:rPr>
              <a:t>performing</a:t>
            </a:r>
            <a:r>
              <a:rPr lang="en-US" altLang="x-none">
                <a:latin typeface="American Typewriter" charset="0"/>
              </a:rPr>
              <a:t> the action </a:t>
            </a:r>
            <a:r>
              <a:rPr lang="en-US" altLang="x-none" i="1">
                <a:latin typeface="American Typewriter" charset="0"/>
              </a:rPr>
              <a:t>(voted)</a:t>
            </a:r>
            <a:r>
              <a:rPr lang="en-US" altLang="x-none">
                <a:latin typeface="American Typewriter" charset="0"/>
              </a:rPr>
              <a:t>. That makes it the </a:t>
            </a:r>
            <a:r>
              <a:rPr lang="en-US" altLang="x-none" u="sng">
                <a:latin typeface="American Typewriter" charset="0"/>
              </a:rPr>
              <a:t>subject</a:t>
            </a:r>
            <a:r>
              <a:rPr lang="en-US" altLang="x-none">
                <a:latin typeface="American Typewriter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	So </a:t>
            </a:r>
            <a:r>
              <a:rPr lang="en-US" altLang="x-none" b="1">
                <a:latin typeface="American Typewriter" charset="0"/>
              </a:rPr>
              <a:t>who</a:t>
            </a:r>
            <a:r>
              <a:rPr lang="en-US" altLang="x-none">
                <a:latin typeface="American Typewriter" charset="0"/>
              </a:rPr>
              <a:t> is the correct choice.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Pronoun case</a:t>
            </a:r>
          </a:p>
        </p:txBody>
      </p:sp>
      <p:sp>
        <p:nvSpPr>
          <p:cNvPr id="98306" name="Rectangle 3"/>
          <p:cNvSpPr>
            <a:spLocks noChangeArrowheads="1"/>
          </p:cNvSpPr>
          <p:nvPr/>
        </p:nvSpPr>
        <p:spPr bwMode="auto">
          <a:xfrm>
            <a:off x="609600" y="1828800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Common problem: Who v. whom?  </a:t>
            </a:r>
          </a:p>
        </p:txBody>
      </p:sp>
      <p:sp>
        <p:nvSpPr>
          <p:cNvPr id="98307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8308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8309" name="Rectangle 6"/>
          <p:cNvSpPr>
            <a:spLocks noChangeArrowheads="1"/>
          </p:cNvSpPr>
          <p:nvPr/>
        </p:nvSpPr>
        <p:spPr bwMode="auto">
          <a:xfrm>
            <a:off x="488950" y="2562225"/>
            <a:ext cx="1841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8310" name="Rectangle 7"/>
          <p:cNvSpPr>
            <a:spLocks noChangeArrowheads="1"/>
          </p:cNvSpPr>
          <p:nvPr/>
        </p:nvSpPr>
        <p:spPr bwMode="auto">
          <a:xfrm>
            <a:off x="609600" y="2895600"/>
            <a:ext cx="7848600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	Practice makes perfect. Send your students here for more fun:</a:t>
            </a: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  <a:p>
            <a:pPr algn="ctr">
              <a:spcBef>
                <a:spcPct val="0"/>
              </a:spcBef>
              <a:buFont typeface="Times" charset="0"/>
              <a:buNone/>
            </a:pPr>
            <a:r>
              <a:rPr lang="en-US" altLang="x-none" i="1">
                <a:solidFill>
                  <a:schemeClr val="accent2"/>
                </a:solidFill>
                <a:latin typeface="American Typewriter" charset="0"/>
              </a:rPr>
              <a:t> </a:t>
            </a:r>
            <a:r>
              <a:rPr lang="en-US" altLang="x-none" i="1">
                <a:solidFill>
                  <a:schemeClr val="accent2"/>
                </a:solidFill>
                <a:latin typeface="American Typewriter" charset="0"/>
                <a:hlinkClick r:id="rId2"/>
              </a:rPr>
              <a:t>www.newsroom101.com</a:t>
            </a:r>
            <a:endParaRPr lang="en-US" altLang="x-none" sz="1300">
              <a:solidFill>
                <a:srgbClr val="000000"/>
              </a:solidFill>
              <a:latin typeface="Lucida Grande" charset="0"/>
            </a:endParaRPr>
          </a:p>
          <a:p>
            <a:pPr>
              <a:spcBef>
                <a:spcPct val="0"/>
              </a:spcBef>
              <a:buFont typeface="Times" charset="0"/>
              <a:buNone/>
            </a:pPr>
            <a:endParaRPr lang="en-US" altLang="x-none" sz="36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752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4 grammar topics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to teach (and re-teach) </a:t>
            </a:r>
            <a:br>
              <a:rPr lang="en-US" altLang="x-none">
                <a:latin typeface="American Typewriter" charset="0"/>
              </a:rPr>
            </a:br>
            <a:r>
              <a:rPr lang="en-US" altLang="x-none">
                <a:latin typeface="American Typewriter" charset="0"/>
              </a:rPr>
              <a:t>journalism students </a:t>
            </a:r>
            <a:br>
              <a:rPr lang="en-US" altLang="x-none">
                <a:latin typeface="American Typewriter" charset="0"/>
              </a:rPr>
            </a:br>
            <a:br>
              <a:rPr lang="en-US" altLang="x-none">
                <a:latin typeface="American Typewriter" charset="0"/>
              </a:rPr>
            </a:br>
            <a:endParaRPr lang="en-US" altLang="x-none">
              <a:latin typeface="American Typewriter" charset="0"/>
            </a:endParaRPr>
          </a:p>
        </p:txBody>
      </p:sp>
      <p:sp>
        <p:nvSpPr>
          <p:cNvPr id="99330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99331" name="Rectangle 4"/>
          <p:cNvSpPr>
            <a:spLocks noChangeArrowheads="1"/>
          </p:cNvSpPr>
          <p:nvPr/>
        </p:nvSpPr>
        <p:spPr bwMode="auto">
          <a:xfrm>
            <a:off x="762000" y="3124200"/>
            <a:ext cx="7620000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Parts of speech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Subject-verb agreement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solidFill>
                  <a:schemeClr val="bg2"/>
                </a:solidFill>
                <a:latin typeface="American Typewriter" charset="0"/>
              </a:rPr>
              <a:t>Pronoun case</a:t>
            </a:r>
          </a:p>
          <a:p>
            <a:pPr lvl="1">
              <a:spcBef>
                <a:spcPct val="0"/>
              </a:spcBef>
              <a:buFont typeface="Times" charset="0"/>
              <a:buAutoNum type="arabicPeriod"/>
            </a:pPr>
            <a:r>
              <a:rPr lang="en-US" altLang="x-none" sz="3200">
                <a:latin typeface="American Typewriter" charset="0"/>
              </a:rPr>
              <a:t>Plurals v. possessives</a:t>
            </a:r>
          </a:p>
          <a:p>
            <a:pPr lvl="1">
              <a:spcBef>
                <a:spcPct val="0"/>
              </a:spcBef>
              <a:buFont typeface="Times" charset="0"/>
              <a:buNone/>
            </a:pPr>
            <a:endParaRPr lang="en-US" altLang="x-none" sz="32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Plurals v. possessives</a:t>
            </a:r>
          </a:p>
        </p:txBody>
      </p:sp>
      <p:sp>
        <p:nvSpPr>
          <p:cNvPr id="100354" name="Rectangle 3"/>
          <p:cNvSpPr>
            <a:spLocks noChangeArrowheads="1"/>
          </p:cNvSpPr>
          <p:nvPr/>
        </p:nvSpPr>
        <p:spPr bwMode="auto">
          <a:xfrm>
            <a:off x="609600" y="2209800"/>
            <a:ext cx="7924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r>
              <a:rPr lang="en-US" altLang="x-none">
                <a:solidFill>
                  <a:schemeClr val="tx2"/>
                </a:solidFill>
                <a:latin typeface="American Typewriter" charset="0"/>
              </a:rPr>
              <a:t>	</a:t>
            </a:r>
            <a:r>
              <a:rPr lang="en-US" altLang="x-none" sz="3600">
                <a:solidFill>
                  <a:schemeClr val="tx2"/>
                </a:solidFill>
                <a:latin typeface="American Typewriter" charset="0"/>
              </a:rPr>
              <a:t>Why are plurals and possessives so confusing?  Here</a:t>
            </a:r>
            <a:r>
              <a:rPr lang="ja-JP" altLang="en-US" sz="3600">
                <a:solidFill>
                  <a:schemeClr val="tx2"/>
                </a:solidFill>
                <a:latin typeface="Arial" charset="0"/>
              </a:rPr>
              <a:t>’</a:t>
            </a:r>
            <a:r>
              <a:rPr lang="en-US" altLang="ja-JP" sz="3600">
                <a:solidFill>
                  <a:schemeClr val="tx2"/>
                </a:solidFill>
                <a:latin typeface="American Typewriter" charset="0"/>
              </a:rPr>
              <a:t>s why…</a:t>
            </a:r>
            <a:endParaRPr lang="en-US" altLang="x-none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0355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0356" name="Rectangle 6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Plurals v. possessives</a:t>
            </a:r>
          </a:p>
        </p:txBody>
      </p:sp>
      <p:sp>
        <p:nvSpPr>
          <p:cNvPr id="101378" name="Rectangle 3"/>
          <p:cNvSpPr>
            <a:spLocks noChangeArrowheads="1"/>
          </p:cNvSpPr>
          <p:nvPr/>
        </p:nvSpPr>
        <p:spPr bwMode="auto">
          <a:xfrm>
            <a:off x="609600" y="1905000"/>
            <a:ext cx="79248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First, there are rules for </a:t>
            </a:r>
            <a:r>
              <a:rPr lang="en-US" altLang="x-none" b="1">
                <a:latin typeface="American Typewriter" charset="0"/>
              </a:rPr>
              <a:t>pronouns</a:t>
            </a:r>
            <a:r>
              <a:rPr lang="en-US" altLang="x-none">
                <a:latin typeface="American Typewriter" charset="0"/>
              </a:rPr>
              <a:t>:</a:t>
            </a:r>
          </a:p>
          <a:p>
            <a:pPr eaLnBrk="1" hangingPunct="1">
              <a:buFontTx/>
              <a:buNone/>
            </a:pPr>
            <a:endParaRPr lang="en-US" altLang="x-none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u="sng">
                <a:latin typeface="American Typewriter" charset="0"/>
              </a:rPr>
              <a:t>No apostrophe</a:t>
            </a:r>
            <a:r>
              <a:rPr lang="en-US" altLang="x-none">
                <a:latin typeface="American Typewriter" charset="0"/>
              </a:rPr>
              <a:t> with personal pronoun </a:t>
            </a:r>
            <a:r>
              <a:rPr lang="en-US" altLang="x-none" u="sng">
                <a:latin typeface="American Typewriter" charset="0"/>
              </a:rPr>
              <a:t>possessives</a:t>
            </a:r>
            <a:r>
              <a:rPr lang="en-US" altLang="x-none">
                <a:latin typeface="American Typewriter" charset="0"/>
              </a:rPr>
              <a:t> (its, hers, his, theirs, whose).</a:t>
            </a:r>
          </a:p>
          <a:p>
            <a:pPr eaLnBrk="1" hangingPunct="1">
              <a:buFontTx/>
              <a:buNone/>
            </a:pPr>
            <a:r>
              <a:rPr lang="en-US" altLang="x-none" i="1">
                <a:latin typeface="American Typewriter" charset="0"/>
              </a:rPr>
              <a:t>(One of the most common errors: </a:t>
            </a:r>
            <a:r>
              <a:rPr lang="en-US" altLang="x-none" i="1" u="sng">
                <a:latin typeface="American Typewriter" charset="0"/>
              </a:rPr>
              <a:t>it</a:t>
            </a:r>
            <a:r>
              <a:rPr lang="ja-JP" altLang="en-US" i="1" u="sng">
                <a:latin typeface="Arial" charset="0"/>
              </a:rPr>
              <a:t>’</a:t>
            </a:r>
            <a:r>
              <a:rPr lang="en-US" altLang="ja-JP" i="1" u="sng">
                <a:latin typeface="American Typewriter" charset="0"/>
              </a:rPr>
              <a:t>s)</a:t>
            </a:r>
            <a:endParaRPr lang="en-US" altLang="ja-JP" i="1">
              <a:latin typeface="American Typewriter" charset="0"/>
            </a:endParaRPr>
          </a:p>
          <a:p>
            <a:pPr eaLnBrk="1" hangingPunct="1">
              <a:buFontTx/>
              <a:buNone/>
            </a:pPr>
            <a:endParaRPr lang="en-US" altLang="x-none" b="1">
              <a:latin typeface="American Typewriter" charset="0"/>
            </a:endParaRPr>
          </a:p>
        </p:txBody>
      </p:sp>
      <p:sp>
        <p:nvSpPr>
          <p:cNvPr id="101379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1380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Plurals v. possessives</a:t>
            </a:r>
          </a:p>
        </p:txBody>
      </p:sp>
      <p:sp>
        <p:nvSpPr>
          <p:cNvPr id="102402" name="Rectangle 3"/>
          <p:cNvSpPr>
            <a:spLocks noChangeArrowheads="1"/>
          </p:cNvSpPr>
          <p:nvPr/>
        </p:nvSpPr>
        <p:spPr bwMode="auto">
          <a:xfrm>
            <a:off x="533400" y="1676400"/>
            <a:ext cx="82296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Then, there are rules for </a:t>
            </a:r>
            <a:r>
              <a:rPr lang="en-US" altLang="x-none" b="1">
                <a:latin typeface="American Typewriter" charset="0"/>
              </a:rPr>
              <a:t>common nouns</a:t>
            </a:r>
            <a:r>
              <a:rPr lang="en-US" altLang="x-none">
                <a:latin typeface="American Typewriter" charset="0"/>
              </a:rPr>
              <a:t>:</a:t>
            </a:r>
          </a:p>
          <a:p>
            <a:pPr eaLnBrk="1" hangingPunct="1">
              <a:buFontTx/>
              <a:buNone/>
            </a:pPr>
            <a:endParaRPr lang="en-US" altLang="x-none" sz="2800" b="1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Plural: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actresses</a:t>
            </a:r>
            <a:r>
              <a:rPr lang="en-US" altLang="x-none" sz="2800">
                <a:latin typeface="American Typewriter" charset="0"/>
              </a:rPr>
              <a:t> are required to wear black.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b="1">
                <a:latin typeface="American Typewriter" charset="0"/>
              </a:rPr>
              <a:t>Singular possessive: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actress</a:t>
            </a:r>
            <a:r>
              <a:rPr lang="ja-JP" altLang="en-US" sz="2800" u="sng">
                <a:latin typeface="Arial" charset="0"/>
              </a:rPr>
              <a:t>’</a:t>
            </a:r>
            <a:r>
              <a:rPr lang="en-US" altLang="ja-JP" sz="2800" u="sng">
                <a:latin typeface="American Typewriter" charset="0"/>
              </a:rPr>
              <a:t>s </a:t>
            </a:r>
            <a:r>
              <a:rPr lang="en-US" altLang="ja-JP" sz="2800">
                <a:latin typeface="American Typewriter" charset="0"/>
              </a:rPr>
              <a:t>paycheck was lost.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actress</a:t>
            </a:r>
            <a:r>
              <a:rPr lang="ja-JP" altLang="en-US" sz="2800" u="sng">
                <a:latin typeface="Arial" charset="0"/>
              </a:rPr>
              <a:t>’</a:t>
            </a:r>
            <a:r>
              <a:rPr lang="en-US" altLang="ja-JP" sz="2800">
                <a:latin typeface="American Typewriter" charset="0"/>
              </a:rPr>
              <a:t> salary requirements are high.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b="1">
                <a:latin typeface="American Typewriter" charset="0"/>
              </a:rPr>
              <a:t>Plural possessive: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actresses</a:t>
            </a:r>
            <a:r>
              <a:rPr lang="ja-JP" altLang="en-US" sz="2800" u="sng">
                <a:latin typeface="Arial" charset="0"/>
              </a:rPr>
              <a:t>’</a:t>
            </a:r>
            <a:r>
              <a:rPr lang="en-US" altLang="ja-JP" sz="2800">
                <a:latin typeface="American Typewriter" charset="0"/>
              </a:rPr>
              <a:t> paychecks were lost.</a:t>
            </a:r>
            <a:endParaRPr lang="en-US" altLang="x-none" sz="2800">
              <a:latin typeface="American Typewriter" charset="0"/>
            </a:endParaRPr>
          </a:p>
        </p:txBody>
      </p:sp>
      <p:sp>
        <p:nvSpPr>
          <p:cNvPr id="102403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2404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Plurals v. possessives</a:t>
            </a:r>
          </a:p>
        </p:txBody>
      </p:sp>
      <p:sp>
        <p:nvSpPr>
          <p:cNvPr id="103426" name="Rectangle 3"/>
          <p:cNvSpPr>
            <a:spLocks noChangeArrowheads="1"/>
          </p:cNvSpPr>
          <p:nvPr/>
        </p:nvSpPr>
        <p:spPr bwMode="auto">
          <a:xfrm>
            <a:off x="381000" y="1828800"/>
            <a:ext cx="8305800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>
                <a:latin typeface="American Typewriter" charset="0"/>
              </a:rPr>
              <a:t>Finally, there are rules for </a:t>
            </a:r>
            <a:r>
              <a:rPr lang="en-US" altLang="x-none" b="1">
                <a:latin typeface="American Typewriter" charset="0"/>
              </a:rPr>
              <a:t>proper nouns</a:t>
            </a:r>
            <a:r>
              <a:rPr lang="en-US" altLang="x-none" sz="2800">
                <a:latin typeface="American Typewriter" charset="0"/>
              </a:rPr>
              <a:t> (and </a:t>
            </a:r>
            <a:r>
              <a:rPr lang="en-US" altLang="x-none" sz="2800" u="sng">
                <a:latin typeface="American Typewriter" charset="0"/>
              </a:rPr>
              <a:t>even more rules</a:t>
            </a:r>
            <a:r>
              <a:rPr lang="en-US" altLang="x-none" sz="2800">
                <a:latin typeface="American Typewriter" charset="0"/>
              </a:rPr>
              <a:t> for those pesky names that end in </a:t>
            </a:r>
            <a:r>
              <a:rPr lang="ja-JP" altLang="en-US" sz="2800">
                <a:latin typeface="Arial" charset="0"/>
              </a:rPr>
              <a:t>“</a:t>
            </a:r>
            <a:r>
              <a:rPr lang="en-US" altLang="ja-JP" sz="2800">
                <a:latin typeface="American Typewriter" charset="0"/>
              </a:rPr>
              <a:t>s</a:t>
            </a:r>
            <a:r>
              <a:rPr lang="ja-JP" altLang="en-US" sz="2800">
                <a:latin typeface="Arial" charset="0"/>
              </a:rPr>
              <a:t>”</a:t>
            </a:r>
            <a:r>
              <a:rPr lang="en-US" altLang="ja-JP" sz="2800">
                <a:latin typeface="American Typewriter" charset="0"/>
              </a:rPr>
              <a:t>):</a:t>
            </a: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Singular possessive: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Bill </a:t>
            </a:r>
            <a:r>
              <a:rPr lang="en-US" altLang="x-none" sz="2800" u="sng">
                <a:latin typeface="American Typewriter" charset="0"/>
              </a:rPr>
              <a:t>Smith</a:t>
            </a:r>
            <a:r>
              <a:rPr lang="ja-JP" altLang="en-US" sz="2800" u="sng">
                <a:latin typeface="Arial" charset="0"/>
              </a:rPr>
              <a:t>’</a:t>
            </a:r>
            <a:r>
              <a:rPr lang="en-US" altLang="ja-JP" sz="2800" u="sng">
                <a:latin typeface="American Typewriter" charset="0"/>
              </a:rPr>
              <a:t>s</a:t>
            </a:r>
            <a:r>
              <a:rPr lang="en-US" altLang="ja-JP" sz="2800">
                <a:latin typeface="American Typewriter" charset="0"/>
              </a:rPr>
              <a:t> lawn. Mike </a:t>
            </a:r>
            <a:r>
              <a:rPr lang="en-US" altLang="ja-JP" sz="2800" u="sng">
                <a:latin typeface="American Typewriter" charset="0"/>
              </a:rPr>
              <a:t>Jones</a:t>
            </a:r>
            <a:r>
              <a:rPr lang="ja-JP" altLang="en-US" sz="2800" u="sng">
                <a:latin typeface="Arial" charset="0"/>
              </a:rPr>
              <a:t>’</a:t>
            </a:r>
            <a:r>
              <a:rPr lang="en-US" altLang="ja-JP" sz="2800" u="sng">
                <a:latin typeface="American Typewriter" charset="0"/>
              </a:rPr>
              <a:t> </a:t>
            </a:r>
            <a:r>
              <a:rPr lang="en-US" altLang="ja-JP" sz="2800">
                <a:latin typeface="American Typewriter" charset="0"/>
              </a:rPr>
              <a:t>lawn. </a:t>
            </a: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Plural: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Smiths</a:t>
            </a:r>
            <a:r>
              <a:rPr lang="en-US" altLang="x-none" sz="2800">
                <a:latin typeface="American Typewriter" charset="0"/>
              </a:rPr>
              <a:t> arrived. The </a:t>
            </a:r>
            <a:r>
              <a:rPr lang="en-US" altLang="x-none" sz="2800" u="sng">
                <a:latin typeface="American Typewriter" charset="0"/>
              </a:rPr>
              <a:t>Joneses</a:t>
            </a:r>
            <a:r>
              <a:rPr lang="en-US" altLang="x-none" sz="2800">
                <a:latin typeface="American Typewriter" charset="0"/>
              </a:rPr>
              <a:t> arrived. </a:t>
            </a: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</a:rPr>
              <a:t>Plural possessive:</a:t>
            </a: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The </a:t>
            </a:r>
            <a:r>
              <a:rPr lang="en-US" altLang="x-none" sz="2800" u="sng">
                <a:latin typeface="American Typewriter" charset="0"/>
              </a:rPr>
              <a:t>Smiths</a:t>
            </a:r>
            <a:r>
              <a:rPr lang="ja-JP" altLang="en-US" sz="2800" u="sng">
                <a:latin typeface="Arial" charset="0"/>
              </a:rPr>
              <a:t>’</a:t>
            </a:r>
            <a:r>
              <a:rPr lang="en-US" altLang="ja-JP" sz="2800" u="sng">
                <a:latin typeface="American Typewriter" charset="0"/>
              </a:rPr>
              <a:t> house.</a:t>
            </a:r>
            <a:r>
              <a:rPr lang="en-US" altLang="ja-JP" sz="2800">
                <a:latin typeface="American Typewriter" charset="0"/>
              </a:rPr>
              <a:t> The </a:t>
            </a:r>
            <a:r>
              <a:rPr lang="en-US" altLang="ja-JP" sz="2800" u="sng">
                <a:latin typeface="American Typewriter" charset="0"/>
              </a:rPr>
              <a:t>Joneses</a:t>
            </a:r>
            <a:r>
              <a:rPr lang="ja-JP" altLang="en-US" sz="2800" u="sng">
                <a:latin typeface="Arial" charset="0"/>
              </a:rPr>
              <a:t>’</a:t>
            </a:r>
            <a:r>
              <a:rPr lang="en-US" altLang="ja-JP" sz="2800">
                <a:latin typeface="American Typewriter" charset="0"/>
              </a:rPr>
              <a:t> house. </a:t>
            </a:r>
            <a:endParaRPr lang="en-US" altLang="x-none" sz="2800">
              <a:latin typeface="American Typewriter" charset="0"/>
            </a:endParaRPr>
          </a:p>
        </p:txBody>
      </p:sp>
      <p:sp>
        <p:nvSpPr>
          <p:cNvPr id="103427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3428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 couple of tips to take home: </a:t>
            </a:r>
            <a:br>
              <a:rPr lang="en-US" altLang="x-none">
                <a:latin typeface="American Typewriter" charset="0"/>
              </a:rPr>
            </a:br>
            <a:endParaRPr lang="en-US" altLang="x-none">
              <a:latin typeface="American Typewriter" charset="0"/>
            </a:endParaRPr>
          </a:p>
        </p:txBody>
      </p:sp>
      <p:sp>
        <p:nvSpPr>
          <p:cNvPr id="104450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4451" name="Rectangle 5"/>
          <p:cNvSpPr>
            <a:spLocks noChangeArrowheads="1"/>
          </p:cNvSpPr>
          <p:nvPr/>
        </p:nvSpPr>
        <p:spPr bwMode="auto">
          <a:xfrm>
            <a:off x="685800" y="1641475"/>
            <a:ext cx="7543800" cy="491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In some cases, memorizing a funny little phrase can help with a grammar rule.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u="sng">
                <a:latin typeface="American Typewriter" charset="0"/>
              </a:rPr>
              <a:t>Choosing a relative pronoun: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i="1">
                <a:latin typeface="American Typewriter" charset="0"/>
              </a:rPr>
              <a:t>He is on the Senate panel </a:t>
            </a:r>
            <a:r>
              <a:rPr lang="en-US" altLang="x-none" sz="2800" i="1" u="sng">
                <a:latin typeface="American Typewriter" charset="0"/>
              </a:rPr>
              <a:t>who/that</a:t>
            </a:r>
            <a:r>
              <a:rPr lang="en-US" altLang="x-none" sz="2800" i="1">
                <a:latin typeface="American Typewriter" charset="0"/>
              </a:rPr>
              <a:t> voted today.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800" i="1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Memorize: </a:t>
            </a:r>
            <a:r>
              <a:rPr lang="en-US" altLang="x-none" sz="2800" i="1">
                <a:latin typeface="American Typewriter" charset="0"/>
              </a:rPr>
              <a:t>Who is a human, that is a thing.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In this sentence, the relative pronoun is referring to the </a:t>
            </a:r>
            <a:r>
              <a:rPr lang="en-US" altLang="x-none" sz="2800" u="sng">
                <a:latin typeface="American Typewriter" charset="0"/>
              </a:rPr>
              <a:t>panel</a:t>
            </a:r>
            <a:r>
              <a:rPr lang="en-US" altLang="x-none" sz="2800">
                <a:latin typeface="American Typewriter" charset="0"/>
              </a:rPr>
              <a:t> (a thing). So: </a:t>
            </a:r>
            <a:r>
              <a:rPr lang="en-US" altLang="x-none" sz="2800" i="1">
                <a:latin typeface="American Typewriter" charset="0"/>
              </a:rPr>
              <a:t>that.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 couple of tips to take home: </a:t>
            </a:r>
            <a:br>
              <a:rPr lang="en-US" altLang="x-none">
                <a:latin typeface="American Typewriter" charset="0"/>
              </a:rPr>
            </a:br>
            <a:endParaRPr lang="en-US" altLang="x-none">
              <a:latin typeface="American Typewriter" charset="0"/>
            </a:endParaRPr>
          </a:p>
        </p:txBody>
      </p:sp>
      <p:sp>
        <p:nvSpPr>
          <p:cNvPr id="105474" name="Rectangle 3"/>
          <p:cNvSpPr>
            <a:spLocks noChangeArrowheads="1"/>
          </p:cNvSpPr>
          <p:nvPr/>
        </p:nvSpPr>
        <p:spPr bwMode="auto">
          <a:xfrm>
            <a:off x="990600" y="2362200"/>
            <a:ext cx="701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 typeface="Times" charset="0"/>
              <a:buNone/>
            </a:pPr>
            <a:endParaRPr lang="x-none" altLang="x-none" sz="2800" i="1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5475" name="Rectangle 4"/>
          <p:cNvSpPr>
            <a:spLocks noChangeArrowheads="1"/>
          </p:cNvSpPr>
          <p:nvPr/>
        </p:nvSpPr>
        <p:spPr bwMode="auto">
          <a:xfrm>
            <a:off x="685800" y="1524000"/>
            <a:ext cx="7543800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u="sng">
                <a:latin typeface="American Typewriter" charset="0"/>
              </a:rPr>
              <a:t>Choosing an adjective v. adverb: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i="1">
                <a:latin typeface="American Typewriter" charset="0"/>
              </a:rPr>
              <a:t>James plays the piano </a:t>
            </a:r>
            <a:r>
              <a:rPr lang="en-US" altLang="x-none" sz="2800" i="1" u="sng">
                <a:latin typeface="American Typewriter" charset="0"/>
              </a:rPr>
              <a:t>bad/badly</a:t>
            </a:r>
            <a:r>
              <a:rPr lang="en-US" altLang="x-none" sz="2800" i="1">
                <a:latin typeface="American Typewriter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Memorize: </a:t>
            </a:r>
            <a:r>
              <a:rPr lang="en-US" altLang="x-none" sz="2800" i="1">
                <a:latin typeface="American Typewriter" charset="0"/>
              </a:rPr>
              <a:t>I feel bad that I behaved badly.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sz="2800">
              <a:latin typeface="American Typewriter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>
                <a:latin typeface="American Typewriter" charset="0"/>
              </a:rPr>
              <a:t>This little phrase reminds you to: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800">
                <a:latin typeface="American Typewriter" charset="0"/>
              </a:rPr>
              <a:t>Use an adjective </a:t>
            </a:r>
            <a:r>
              <a:rPr lang="en-US" altLang="x-none" sz="2800" i="1">
                <a:latin typeface="American Typewriter" charset="0"/>
              </a:rPr>
              <a:t>(bad)</a:t>
            </a:r>
            <a:r>
              <a:rPr lang="en-US" altLang="x-none" sz="2800">
                <a:latin typeface="American Typewriter" charset="0"/>
              </a:rPr>
              <a:t> with a </a:t>
            </a:r>
            <a:r>
              <a:rPr lang="en-US" altLang="x-none" sz="2800" u="sng">
                <a:latin typeface="American Typewriter" charset="0"/>
              </a:rPr>
              <a:t>linking verb</a:t>
            </a:r>
            <a:r>
              <a:rPr lang="en-US" altLang="x-none" sz="2800">
                <a:latin typeface="American Typewriter" charset="0"/>
              </a:rPr>
              <a:t> </a:t>
            </a:r>
            <a:r>
              <a:rPr lang="en-US" altLang="x-none" sz="2800" i="1">
                <a:latin typeface="American Typewriter" charset="0"/>
              </a:rPr>
              <a:t>(feel).</a:t>
            </a:r>
            <a:r>
              <a:rPr lang="en-US" altLang="x-none" sz="2800">
                <a:latin typeface="American Typewriter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800">
                <a:latin typeface="American Typewriter" charset="0"/>
              </a:rPr>
              <a:t>Use an adverb </a:t>
            </a:r>
            <a:r>
              <a:rPr lang="en-US" altLang="x-none" sz="2800" i="1">
                <a:latin typeface="American Typewriter" charset="0"/>
              </a:rPr>
              <a:t>(badly) </a:t>
            </a:r>
            <a:r>
              <a:rPr lang="en-US" altLang="x-none" sz="2800">
                <a:latin typeface="American Typewriter" charset="0"/>
              </a:rPr>
              <a:t>with an </a:t>
            </a:r>
            <a:r>
              <a:rPr lang="en-US" altLang="x-none" sz="2800" u="sng">
                <a:latin typeface="American Typewriter" charset="0"/>
              </a:rPr>
              <a:t>action verb</a:t>
            </a:r>
            <a:r>
              <a:rPr lang="en-US" altLang="x-none" sz="2800">
                <a:latin typeface="American Typewriter" charset="0"/>
              </a:rPr>
              <a:t> </a:t>
            </a:r>
            <a:r>
              <a:rPr lang="en-US" altLang="x-none" sz="2800" i="1">
                <a:latin typeface="American Typewriter" charset="0"/>
              </a:rPr>
              <a:t>(behaved)</a:t>
            </a:r>
            <a:r>
              <a:rPr lang="en-US" altLang="x-none" sz="2800">
                <a:latin typeface="American Typewriter" charset="0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x-none" sz="2800" i="1">
                <a:latin typeface="American Typewriter" charset="0"/>
              </a:rPr>
              <a:t>Plays </a:t>
            </a:r>
            <a:r>
              <a:rPr lang="en-US" altLang="x-none" sz="2800">
                <a:latin typeface="American Typewriter" charset="0"/>
              </a:rPr>
              <a:t>is an action verb, so: </a:t>
            </a:r>
            <a:r>
              <a:rPr lang="en-US" altLang="x-none" sz="2800" i="1">
                <a:latin typeface="American Typewriter" charset="0"/>
              </a:rPr>
              <a:t>badly</a:t>
            </a:r>
            <a:r>
              <a:rPr lang="en-US" altLang="x-none" sz="2800">
                <a:latin typeface="American Typewriter" charset="0"/>
              </a:rPr>
              <a:t>.</a:t>
            </a:r>
            <a:endParaRPr lang="en-US" altLang="x-none" sz="2800" i="1"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Study tools/resources</a:t>
            </a:r>
          </a:p>
        </p:txBody>
      </p:sp>
      <p:sp>
        <p:nvSpPr>
          <p:cNvPr id="106498" name="Rectangle 3"/>
          <p:cNvSpPr>
            <a:spLocks noChangeArrowheads="1"/>
          </p:cNvSpPr>
          <p:nvPr/>
        </p:nvSpPr>
        <p:spPr bwMode="auto">
          <a:xfrm>
            <a:off x="381000" y="1828800"/>
            <a:ext cx="8305800" cy="463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  <a:hlinkClick r:id="rId2"/>
              </a:rPr>
              <a:t>www.newsroom101.com</a:t>
            </a:r>
            <a:endParaRPr lang="en-US" altLang="x-none" sz="2800" b="1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latin typeface="American Typewriter" charset="0"/>
              </a:rPr>
              <a:t>This top-notch site created by journalism educators has nearly 2,000 interactive exercises on AP style, grammar, punctuation and much more.</a:t>
            </a:r>
          </a:p>
          <a:p>
            <a:pPr eaLnBrk="1" hangingPunct="1">
              <a:buFontTx/>
              <a:buNone/>
            </a:pPr>
            <a:r>
              <a:rPr lang="en-US" altLang="x-none" sz="2800" b="1">
                <a:latin typeface="American Typewriter" charset="0"/>
                <a:hlinkClick r:id="rId3"/>
              </a:rPr>
              <a:t>www.newsu.org</a:t>
            </a:r>
            <a:endParaRPr lang="en-US" altLang="x-none" sz="2800">
              <a:latin typeface="American Typewriter" charset="0"/>
            </a:endParaRPr>
          </a:p>
          <a:p>
            <a:pPr eaLnBrk="1" hangingPunct="1">
              <a:buFontTx/>
              <a:buNone/>
            </a:pPr>
            <a:r>
              <a:rPr lang="en-US" altLang="x-none" sz="2800">
                <a:solidFill>
                  <a:srgbClr val="000000"/>
                </a:solidFill>
                <a:latin typeface="American Typewriter" charset="0"/>
              </a:rPr>
              <a:t>The Poynter Institute offers more than 60 online training sessions, including a handful of editing-related topics such as cleaning up copy or rewriting stories. </a:t>
            </a:r>
          </a:p>
        </p:txBody>
      </p:sp>
      <p:sp>
        <p:nvSpPr>
          <p:cNvPr id="106499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6500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Study tools/resources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381000" y="1600200"/>
            <a:ext cx="81534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 sz="2000" b="1">
                <a:latin typeface="American Typewriter" charset="0"/>
              </a:rPr>
              <a:t>The Cronkite School recommends: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000" b="1">
                <a:solidFill>
                  <a:srgbClr val="000000"/>
                </a:solidFill>
                <a:latin typeface="American Typewriter" charset="0"/>
                <a:hlinkClick r:id="rId2"/>
              </a:rPr>
              <a:t>owl.english.purdue.edu/owl/:</a:t>
            </a:r>
            <a:r>
              <a:rPr lang="en-US" altLang="x-none" sz="2000">
                <a:solidFill>
                  <a:srgbClr val="000000"/>
                </a:solidFill>
                <a:latin typeface="American Typewriter" charset="0"/>
              </a:rPr>
              <a:t> Find a </a:t>
            </a:r>
            <a:r>
              <a:rPr lang="ja-JP" altLang="en-US" sz="2000">
                <a:solidFill>
                  <a:srgbClr val="000000"/>
                </a:solidFill>
                <a:latin typeface="Arial" charset="0"/>
              </a:rPr>
              <a:t>“</a:t>
            </a:r>
            <a:r>
              <a:rPr lang="en-US" altLang="ja-JP" sz="2000">
                <a:solidFill>
                  <a:srgbClr val="000000"/>
                </a:solidFill>
                <a:latin typeface="American Typewriter" charset="0"/>
              </a:rPr>
              <a:t>grammar, punctuation, and spelling</a:t>
            </a:r>
            <a:r>
              <a:rPr lang="ja-JP" altLang="en-US" sz="2000">
                <a:solidFill>
                  <a:srgbClr val="000000"/>
                </a:solidFill>
                <a:latin typeface="Arial" charset="0"/>
              </a:rPr>
              <a:t>”</a:t>
            </a:r>
            <a:r>
              <a:rPr lang="en-US" altLang="ja-JP" sz="2000">
                <a:solidFill>
                  <a:srgbClr val="000000"/>
                </a:solidFill>
                <a:latin typeface="American Typewriter" charset="0"/>
              </a:rPr>
              <a:t> collection of links.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x-none" sz="2000">
              <a:solidFill>
                <a:srgbClr val="000000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000" b="1">
                <a:solidFill>
                  <a:srgbClr val="000000"/>
                </a:solidFill>
                <a:latin typeface="American Typewriter" charset="0"/>
              </a:rPr>
              <a:t>Also recommended:</a:t>
            </a:r>
            <a:endParaRPr lang="en-US" altLang="x-none" sz="2000">
              <a:solidFill>
                <a:srgbClr val="000000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000">
                <a:solidFill>
                  <a:srgbClr val="000000"/>
                </a:solidFill>
                <a:latin typeface="American Typewriter" charset="0"/>
              </a:rPr>
              <a:t>Big Dog</a:t>
            </a:r>
            <a:r>
              <a:rPr lang="ja-JP" altLang="en-US" sz="2000">
                <a:solidFill>
                  <a:srgbClr val="000000"/>
                </a:solidFill>
                <a:latin typeface="Arial" charset="0"/>
              </a:rPr>
              <a:t>’</a:t>
            </a:r>
            <a:r>
              <a:rPr lang="en-US" altLang="ja-JP" sz="2000">
                <a:solidFill>
                  <a:srgbClr val="000000"/>
                </a:solidFill>
                <a:latin typeface="American Typewriter" charset="0"/>
              </a:rPr>
              <a:t>s Grammar: </a:t>
            </a:r>
            <a:r>
              <a:rPr lang="en-US" altLang="ja-JP" sz="2000" b="1">
                <a:solidFill>
                  <a:srgbClr val="000000"/>
                </a:solidFill>
                <a:latin typeface="American Typewriter" charset="0"/>
                <a:hlinkClick r:id="rId3"/>
              </a:rPr>
              <a:t>www.aliscot.com/bigdog/</a:t>
            </a:r>
            <a:endParaRPr lang="en-US" altLang="ja-JP" sz="2000">
              <a:solidFill>
                <a:srgbClr val="000000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000">
                <a:solidFill>
                  <a:srgbClr val="000000"/>
                </a:solidFill>
                <a:latin typeface="American Typewriter" charset="0"/>
              </a:rPr>
              <a:t>Grambo: A Test of the Emergency Grammar System (John Russial</a:t>
            </a:r>
            <a:r>
              <a:rPr lang="ja-JP" altLang="en-US" sz="2000">
                <a:solidFill>
                  <a:srgbClr val="000000"/>
                </a:solidFill>
                <a:latin typeface="Arial" charset="0"/>
              </a:rPr>
              <a:t>’</a:t>
            </a:r>
            <a:r>
              <a:rPr lang="en-US" altLang="ja-JP" sz="2000">
                <a:solidFill>
                  <a:srgbClr val="000000"/>
                </a:solidFill>
                <a:latin typeface="American Typewriter" charset="0"/>
              </a:rPr>
              <a:t>s site from the University of Oregon): </a:t>
            </a:r>
            <a:r>
              <a:rPr lang="en-US" altLang="ja-JP" sz="2000" b="1">
                <a:solidFill>
                  <a:srgbClr val="000000"/>
                </a:solidFill>
                <a:latin typeface="American Typewriter" charset="0"/>
                <a:hlinkClick r:id="rId4"/>
              </a:rPr>
              <a:t>http://jcomm.uoregon.edu/~russial/grammar/grambo.html#thetest</a:t>
            </a:r>
            <a:endParaRPr lang="en-US" altLang="ja-JP" sz="2000">
              <a:solidFill>
                <a:srgbClr val="000000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000">
                <a:solidFill>
                  <a:srgbClr val="000000"/>
                </a:solidFill>
                <a:latin typeface="American Typewriter" charset="0"/>
              </a:rPr>
              <a:t>Sentence Diagrams, Eugene R. Moutoux: </a:t>
            </a:r>
            <a:r>
              <a:rPr lang="en-US" altLang="x-none" sz="2000" b="1">
                <a:solidFill>
                  <a:srgbClr val="000000"/>
                </a:solidFill>
                <a:latin typeface="American Typewriter" charset="0"/>
                <a:hlinkClick r:id="rId5"/>
              </a:rPr>
              <a:t>http://www.geocities.com/gene_moutoux/diagrams.htm</a:t>
            </a:r>
            <a:endParaRPr lang="en-US" altLang="x-none" sz="2000">
              <a:solidFill>
                <a:srgbClr val="000000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000">
                <a:solidFill>
                  <a:srgbClr val="000000"/>
                </a:solidFill>
                <a:latin typeface="American Typewriter" charset="0"/>
              </a:rPr>
              <a:t>Common Errors in English, Paul Brians: </a:t>
            </a:r>
            <a:r>
              <a:rPr lang="en-US" altLang="x-none" sz="2000" b="1">
                <a:solidFill>
                  <a:srgbClr val="000000"/>
                </a:solidFill>
                <a:latin typeface="American Typewriter" charset="0"/>
                <a:hlinkClick r:id="rId6"/>
              </a:rPr>
              <a:t>http://www.wsu.edu/~brians/errors/errors.html</a:t>
            </a:r>
            <a:r>
              <a:rPr lang="en-US" altLang="x-none" sz="2000">
                <a:solidFill>
                  <a:srgbClr val="000000"/>
                </a:solidFill>
                <a:latin typeface="American Typewriter" charset="0"/>
                <a:hlinkClick r:id="rId6"/>
              </a:rPr>
              <a:t> </a:t>
            </a:r>
            <a:endParaRPr lang="en-US" altLang="x-none" sz="2000">
              <a:solidFill>
                <a:srgbClr val="000000"/>
              </a:solidFill>
              <a:latin typeface="American Typewriter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x-none" sz="2000">
                <a:solidFill>
                  <a:srgbClr val="000000"/>
                </a:solidFill>
                <a:latin typeface="American Typewriter" charset="0"/>
              </a:rPr>
              <a:t>	(be sure to scroll down to see the goodies)</a:t>
            </a:r>
          </a:p>
        </p:txBody>
      </p:sp>
      <p:sp>
        <p:nvSpPr>
          <p:cNvPr id="107523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7524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x-none">
                <a:latin typeface="American Typewriter" charset="0"/>
              </a:rPr>
              <a:t>And don</a:t>
            </a:r>
            <a:r>
              <a:rPr lang="ja-JP" altLang="en-US">
                <a:latin typeface="Arial" charset="0"/>
              </a:rPr>
              <a:t>’</a:t>
            </a:r>
            <a:r>
              <a:rPr lang="en-US" altLang="ja-JP">
                <a:latin typeface="American Typewriter" charset="0"/>
              </a:rPr>
              <a:t>t forget this  </a:t>
            </a:r>
            <a:br>
              <a:rPr lang="en-US" altLang="ja-JP">
                <a:latin typeface="American Typewriter" charset="0"/>
              </a:rPr>
            </a:br>
            <a:r>
              <a:rPr lang="en-US" altLang="ja-JP">
                <a:latin typeface="American Typewriter" charset="0"/>
              </a:rPr>
              <a:t>study tool …</a:t>
            </a:r>
            <a:endParaRPr lang="en-US" altLang="x-none">
              <a:latin typeface="American Typewriter" charset="0"/>
            </a:endParaRPr>
          </a:p>
        </p:txBody>
      </p:sp>
      <p:sp>
        <p:nvSpPr>
          <p:cNvPr id="108546" name="Rectangle 4"/>
          <p:cNvSpPr>
            <a:spLocks noChangeArrowheads="1"/>
          </p:cNvSpPr>
          <p:nvPr/>
        </p:nvSpPr>
        <p:spPr bwMode="auto">
          <a:xfrm>
            <a:off x="1600200" y="2479675"/>
            <a:ext cx="5638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x-none" altLang="x-none" sz="4800">
              <a:solidFill>
                <a:schemeClr val="tx2"/>
              </a:solidFill>
              <a:latin typeface="American Typewriter" charset="0"/>
            </a:endParaRPr>
          </a:p>
        </p:txBody>
      </p:sp>
      <p:sp>
        <p:nvSpPr>
          <p:cNvPr id="108547" name="Rectangle 5"/>
          <p:cNvSpPr>
            <a:spLocks noChangeArrowheads="1"/>
          </p:cNvSpPr>
          <p:nvPr/>
        </p:nvSpPr>
        <p:spPr bwMode="auto">
          <a:xfrm>
            <a:off x="4265613" y="55626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 typeface="Times" charset="0"/>
              <a:buNone/>
            </a:pPr>
            <a:endParaRPr lang="x-none" altLang="x-none">
              <a:solidFill>
                <a:schemeClr val="tx2"/>
              </a:solidFill>
              <a:latin typeface="American Typewriter" charset="0"/>
            </a:endParaRPr>
          </a:p>
        </p:txBody>
      </p:sp>
      <p:pic>
        <p:nvPicPr>
          <p:cNvPr id="108548" name="Picture 7" descr="reynolds-stylebook.jpg                                         0004793FMacintosh HD                   BD4C7B8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057400"/>
            <a:ext cx="17859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9" name="Rectangle 8"/>
          <p:cNvSpPr>
            <a:spLocks noChangeArrowheads="1"/>
          </p:cNvSpPr>
          <p:nvPr/>
        </p:nvSpPr>
        <p:spPr bwMode="auto">
          <a:xfrm>
            <a:off x="1143000" y="4724400"/>
            <a:ext cx="6705600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The back pages of the stylebook have special sections devoted to </a:t>
            </a: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grammar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, </a:t>
            </a: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word use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 and </a:t>
            </a:r>
            <a:r>
              <a:rPr lang="en-US" altLang="x-none" sz="2800" b="1">
                <a:solidFill>
                  <a:schemeClr val="tx2"/>
                </a:solidFill>
                <a:latin typeface="American Typewriter" charset="0"/>
              </a:rPr>
              <a:t>punctuation</a:t>
            </a:r>
            <a:r>
              <a:rPr lang="en-US" altLang="x-none" sz="2800">
                <a:solidFill>
                  <a:schemeClr val="tx2"/>
                </a:solidFill>
                <a:latin typeface="American Typewriter" charset="0"/>
              </a:rPr>
              <a:t>. </a:t>
            </a:r>
            <a:endParaRPr lang="en-US" altLang="x-none" sz="4800">
              <a:solidFill>
                <a:schemeClr val="tx2"/>
              </a:solidFill>
              <a:latin typeface="American Typewriter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merican Typewriter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merican Typewriter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3064</TotalTime>
  <Words>2378</Words>
  <Application>Microsoft Macintosh PowerPoint</Application>
  <PresentationFormat>On-screen Show (4:3)</PresentationFormat>
  <Paragraphs>646</Paragraphs>
  <Slides>91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8" baseType="lpstr">
      <vt:lpstr>Arial-BoldMT</vt:lpstr>
      <vt:lpstr>ArialMT</vt:lpstr>
      <vt:lpstr>American Typewriter</vt:lpstr>
      <vt:lpstr>Arial</vt:lpstr>
      <vt:lpstr>Lucida Grande</vt:lpstr>
      <vt:lpstr>Times</vt:lpstr>
      <vt:lpstr>Blank Presentation</vt:lpstr>
      <vt:lpstr>AP style and grammar</vt:lpstr>
      <vt:lpstr>A lot has changed…</vt:lpstr>
      <vt:lpstr>…but some things haven’t.</vt:lpstr>
      <vt:lpstr> Grammar  has always been around  (even if we don’t always “get” it)    … but what about  style?</vt:lpstr>
      <vt:lpstr>In 1953,  journalists finally  got some style.</vt:lpstr>
      <vt:lpstr>Meet the  Associated Press Stylebook.</vt:lpstr>
      <vt:lpstr>What is AP style?  </vt:lpstr>
      <vt:lpstr>Can’t I just use google? </vt:lpstr>
      <vt:lpstr>How many opportunities for inconsistent presentation can you find below? </vt:lpstr>
      <vt:lpstr>Did you count six?</vt:lpstr>
      <vt:lpstr>Same paragraph, adjusted for AP style:</vt:lpstr>
      <vt:lpstr>Even if spelling variations are correct, they’re confusing:  </vt:lpstr>
      <vt:lpstr>Avoid confusion  by following a  consistent style.  </vt:lpstr>
      <vt:lpstr>Why students  need  AP Style:  </vt:lpstr>
      <vt:lpstr>Why students  need  AP Style:  </vt:lpstr>
      <vt:lpstr>Why students  need  AP Style:  </vt:lpstr>
      <vt:lpstr>Students need  to know:  </vt:lpstr>
      <vt:lpstr>What to look up: The basics</vt:lpstr>
      <vt:lpstr>Proper nouns</vt:lpstr>
      <vt:lpstr>Proper nouns</vt:lpstr>
      <vt:lpstr>Proper nouns</vt:lpstr>
      <vt:lpstr>Proper nouns</vt:lpstr>
      <vt:lpstr>Proper nouns</vt:lpstr>
      <vt:lpstr>What to look up: The Basics</vt:lpstr>
      <vt:lpstr>Numbers</vt:lpstr>
      <vt:lpstr>Numbers</vt:lpstr>
      <vt:lpstr>Numbers</vt:lpstr>
      <vt:lpstr>Numbers</vt:lpstr>
      <vt:lpstr>What to look up: The Basics</vt:lpstr>
      <vt:lpstr>Time references</vt:lpstr>
      <vt:lpstr>Time references</vt:lpstr>
      <vt:lpstr>Time references</vt:lpstr>
      <vt:lpstr>Time references</vt:lpstr>
      <vt:lpstr>Time references</vt:lpstr>
      <vt:lpstr>Time references</vt:lpstr>
      <vt:lpstr>What to look up: The Basics</vt:lpstr>
      <vt:lpstr>Directions and regions</vt:lpstr>
      <vt:lpstr>Directions and regions</vt:lpstr>
      <vt:lpstr>Directions and regions</vt:lpstr>
      <vt:lpstr>Directions and regions</vt:lpstr>
      <vt:lpstr>Directions and regions</vt:lpstr>
      <vt:lpstr>Directions and regions</vt:lpstr>
      <vt:lpstr>What to look up: The Basics</vt:lpstr>
      <vt:lpstr>Abbreviations &amp; acronyms</vt:lpstr>
      <vt:lpstr>Abbreviations &amp; acronyms</vt:lpstr>
      <vt:lpstr>Abbreviations &amp; acronyms</vt:lpstr>
      <vt:lpstr>Abbreviations &amp; acronyms</vt:lpstr>
      <vt:lpstr>Abbreviations &amp; acronyms</vt:lpstr>
      <vt:lpstr>The secret to  mastering style</vt:lpstr>
      <vt:lpstr>The secret to  mastering style</vt:lpstr>
      <vt:lpstr>The secret to  mastering style</vt:lpstr>
      <vt:lpstr>4 grammar topics to teach (and re-teach)  journalism students  </vt:lpstr>
      <vt:lpstr>Parts of speech</vt:lpstr>
      <vt:lpstr>Parts of speech</vt:lpstr>
      <vt:lpstr>Parts of speech</vt:lpstr>
      <vt:lpstr>Parts of speech  </vt:lpstr>
      <vt:lpstr>Parts of speech </vt:lpstr>
      <vt:lpstr>Parts of speech </vt:lpstr>
      <vt:lpstr>4 grammar topics to teach (and re-teach)  journalism students  </vt:lpstr>
      <vt:lpstr>Subject-verb agreement  </vt:lpstr>
      <vt:lpstr>Subject-verb agreement  </vt:lpstr>
      <vt:lpstr>Subject-verb agreement  </vt:lpstr>
      <vt:lpstr>Subject-verb agreement  </vt:lpstr>
      <vt:lpstr>Subject-verb agreement  </vt:lpstr>
      <vt:lpstr>Subject-verb agreement  </vt:lpstr>
      <vt:lpstr>Subject-verb agreement  </vt:lpstr>
      <vt:lpstr>4 grammar topics to teach (and re-teach)  journalism students 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Pronoun case</vt:lpstr>
      <vt:lpstr>4 grammar topics to teach (and re-teach)  journalism students   </vt:lpstr>
      <vt:lpstr>Plurals v. possessives</vt:lpstr>
      <vt:lpstr>Plurals v. possessives</vt:lpstr>
      <vt:lpstr>Plurals v. possessives</vt:lpstr>
      <vt:lpstr>Plurals v. possessives</vt:lpstr>
      <vt:lpstr>A couple of tips to take home:  </vt:lpstr>
      <vt:lpstr>A couple of tips to take home:  </vt:lpstr>
      <vt:lpstr>Study tools/resources</vt:lpstr>
      <vt:lpstr>Study tools/resources</vt:lpstr>
      <vt:lpstr>And don’t forget this   study tool …</vt:lpstr>
    </vt:vector>
  </TitlesOfParts>
  <Manager/>
  <Company>The Arizona Republic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Style and grammar</dc:title>
  <dc:subject/>
  <dc:creator>Jennifer Johnson</dc:creator>
  <cp:keywords/>
  <dc:description/>
  <cp:lastModifiedBy>Hayden Coombs</cp:lastModifiedBy>
  <cp:revision>385</cp:revision>
  <dcterms:created xsi:type="dcterms:W3CDTF">2008-06-14T21:36:18Z</dcterms:created>
  <dcterms:modified xsi:type="dcterms:W3CDTF">2019-01-14T15:30:06Z</dcterms:modified>
  <cp:category/>
</cp:coreProperties>
</file>