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5" r:id="rId8"/>
    <p:sldId id="263"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13"/>
    <p:restoredTop sz="94659"/>
  </p:normalViewPr>
  <p:slideViewPr>
    <p:cSldViewPr snapToGrid="0" snapToObjects="1">
      <p:cViewPr varScale="1">
        <p:scale>
          <a:sx n="117" d="100"/>
          <a:sy n="117" d="100"/>
        </p:scale>
        <p:origin x="2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9/5/19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9/5/19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9/5/19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9/5/19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9/5/19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9/5/19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9/5/19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01CD-4E09-324D-A18A-7E511C5B7A35}"/>
              </a:ext>
            </a:extLst>
          </p:cNvPr>
          <p:cNvSpPr>
            <a:spLocks noGrp="1"/>
          </p:cNvSpPr>
          <p:nvPr>
            <p:ph type="ctrTitle"/>
          </p:nvPr>
        </p:nvSpPr>
        <p:spPr/>
        <p:txBody>
          <a:bodyPr/>
          <a:lstStyle/>
          <a:p>
            <a:r>
              <a:rPr lang="en-US" dirty="0"/>
              <a:t>Introduction to </a:t>
            </a:r>
            <a:br>
              <a:rPr lang="en-US" dirty="0"/>
            </a:br>
            <a:r>
              <a:rPr lang="en-US" dirty="0"/>
              <a:t>Technical Communication</a:t>
            </a:r>
          </a:p>
        </p:txBody>
      </p:sp>
      <p:sp>
        <p:nvSpPr>
          <p:cNvPr id="3" name="Subtitle 2">
            <a:extLst>
              <a:ext uri="{FF2B5EF4-FFF2-40B4-BE49-F238E27FC236}">
                <a16:creationId xmlns:a16="http://schemas.microsoft.com/office/drawing/2014/main" id="{DE46E729-23B7-D649-9DAA-C0B08E3496CB}"/>
              </a:ext>
            </a:extLst>
          </p:cNvPr>
          <p:cNvSpPr>
            <a:spLocks noGrp="1"/>
          </p:cNvSpPr>
          <p:nvPr>
            <p:ph type="subTitle" idx="1"/>
          </p:nvPr>
        </p:nvSpPr>
        <p:spPr/>
        <p:txBody>
          <a:bodyPr/>
          <a:lstStyle/>
          <a:p>
            <a:r>
              <a:rPr lang="en-US" dirty="0"/>
              <a:t>Practical Strategies for Technical Communication, Chapter 1</a:t>
            </a:r>
          </a:p>
        </p:txBody>
      </p:sp>
    </p:spTree>
    <p:extLst>
      <p:ext uri="{BB962C8B-B14F-4D97-AF65-F5344CB8AC3E}">
        <p14:creationId xmlns:p14="http://schemas.microsoft.com/office/powerpoint/2010/main" val="2868343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communication is the process of creating, shaping, and communicating technical information so that people can use it safely, effectively, and efficiently.</a:t>
            </a:r>
            <a:br>
              <a:rPr lang="en-US" sz="2400" dirty="0"/>
            </a:br>
            <a:endParaRPr lang="en-US" sz="2400" dirty="0"/>
          </a:p>
          <a:p>
            <a:r>
              <a:rPr lang="en-US" sz="2400" dirty="0"/>
              <a:t>It can also be thought of as the products of this process: that is, the manuals, websites, reports, and so on that people create. </a:t>
            </a:r>
          </a:p>
        </p:txBody>
      </p:sp>
    </p:spTree>
    <p:extLst>
      <p:ext uri="{BB962C8B-B14F-4D97-AF65-F5344CB8AC3E}">
        <p14:creationId xmlns:p14="http://schemas.microsoft.com/office/powerpoint/2010/main" val="757314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communication is carried out by technical professionals (engineers, scientists, businesspeople) and by technical communicators (full-time writers, editors, and document-production people). </a:t>
            </a:r>
          </a:p>
          <a:p>
            <a:endParaRPr lang="en-US" sz="2400" dirty="0"/>
          </a:p>
          <a:p>
            <a:r>
              <a:rPr lang="en-US" sz="2400" dirty="0"/>
              <a:t>It requires the use of all four basic communication modes (listening, speaking, reading, and writing), and these communication skills are essential to workplace success. </a:t>
            </a:r>
          </a:p>
        </p:txBody>
      </p:sp>
    </p:spTree>
    <p:extLst>
      <p:ext uri="{BB962C8B-B14F-4D97-AF65-F5344CB8AC3E}">
        <p14:creationId xmlns:p14="http://schemas.microsoft.com/office/powerpoint/2010/main" val="219868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The challenges of producing technical communication involve factors related to:</a:t>
            </a:r>
          </a:p>
          <a:p>
            <a:pPr lvl="1"/>
            <a:r>
              <a:rPr lang="en-US" sz="2000" dirty="0"/>
              <a:t>audience, </a:t>
            </a:r>
          </a:p>
          <a:p>
            <a:pPr lvl="1"/>
            <a:r>
              <a:rPr lang="en-US" sz="2000" dirty="0"/>
              <a:t>purpose, </a:t>
            </a:r>
          </a:p>
          <a:p>
            <a:pPr lvl="1"/>
            <a:r>
              <a:rPr lang="en-US" sz="2000" dirty="0"/>
              <a:t>setting, </a:t>
            </a:r>
          </a:p>
          <a:p>
            <a:pPr lvl="1"/>
            <a:r>
              <a:rPr lang="en-US" sz="2000" dirty="0"/>
              <a:t>the document itself, </a:t>
            </a:r>
          </a:p>
          <a:p>
            <a:pPr lvl="1"/>
            <a:r>
              <a:rPr lang="en-US" sz="2000" dirty="0"/>
              <a:t>and the process of creating the document. </a:t>
            </a:r>
          </a:p>
        </p:txBody>
      </p:sp>
    </p:spTree>
    <p:extLst>
      <p:ext uri="{BB962C8B-B14F-4D97-AF65-F5344CB8AC3E}">
        <p14:creationId xmlns:p14="http://schemas.microsoft.com/office/powerpoint/2010/main" val="48112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documents are addressed to particular readers, help those readers solve problems, reflect an organization’s goals and culture, are often created collaboratively, use design to increase readability, and consist of words and/or images. </a:t>
            </a:r>
          </a:p>
        </p:txBody>
      </p:sp>
    </p:spTree>
    <p:extLst>
      <p:ext uri="{BB962C8B-B14F-4D97-AF65-F5344CB8AC3E}">
        <p14:creationId xmlns:p14="http://schemas.microsoft.com/office/powerpoint/2010/main" val="3658938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a:xfrm>
            <a:off x="818712" y="2222287"/>
            <a:ext cx="10554574" cy="4407113"/>
          </a:xfrm>
        </p:spPr>
        <p:txBody>
          <a:bodyPr>
            <a:normAutofit/>
          </a:bodyPr>
          <a:lstStyle/>
          <a:p>
            <a:r>
              <a:rPr lang="en-US" sz="2400" dirty="0"/>
              <a:t>Effective technical communication is:</a:t>
            </a:r>
          </a:p>
          <a:p>
            <a:pPr lvl="1"/>
            <a:r>
              <a:rPr lang="en-US" sz="2000" dirty="0"/>
              <a:t>honest, </a:t>
            </a:r>
          </a:p>
          <a:p>
            <a:pPr lvl="1"/>
            <a:r>
              <a:rPr lang="en-US" sz="2000" dirty="0"/>
              <a:t>clear, </a:t>
            </a:r>
          </a:p>
          <a:p>
            <a:pPr lvl="1"/>
            <a:r>
              <a:rPr lang="en-US" sz="2000" dirty="0"/>
              <a:t>accurate, </a:t>
            </a:r>
          </a:p>
          <a:p>
            <a:pPr lvl="1"/>
            <a:r>
              <a:rPr lang="en-US" sz="2000" dirty="0"/>
              <a:t>comprehensive, </a:t>
            </a:r>
          </a:p>
          <a:p>
            <a:pPr lvl="1"/>
            <a:r>
              <a:rPr lang="en-US" sz="2000" dirty="0"/>
              <a:t>accessible, </a:t>
            </a:r>
          </a:p>
          <a:p>
            <a:pPr lvl="1"/>
            <a:r>
              <a:rPr lang="en-US" sz="2000" dirty="0"/>
              <a:t>concise, </a:t>
            </a:r>
          </a:p>
          <a:p>
            <a:pPr lvl="1"/>
            <a:r>
              <a:rPr lang="en-US" sz="2000" dirty="0"/>
              <a:t>professional in appearance, </a:t>
            </a:r>
          </a:p>
          <a:p>
            <a:pPr lvl="1"/>
            <a:r>
              <a:rPr lang="en-US" sz="2000" dirty="0"/>
              <a:t>and correct. </a:t>
            </a:r>
          </a:p>
        </p:txBody>
      </p:sp>
    </p:spTree>
    <p:extLst>
      <p:ext uri="{BB962C8B-B14F-4D97-AF65-F5344CB8AC3E}">
        <p14:creationId xmlns:p14="http://schemas.microsoft.com/office/powerpoint/2010/main" val="405101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31A662D-E38C-2943-9188-9798B33DA354}"/>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3100"/>
              <a:t>Measures of Excellence in Technical Communication </a:t>
            </a:r>
          </a:p>
        </p:txBody>
      </p:sp>
      <p:pic>
        <p:nvPicPr>
          <p:cNvPr id="6" name="Content Placeholder 4" descr="A screenshot of a cell phone&#10;&#10;Description automatically generated">
            <a:extLst>
              <a:ext uri="{FF2B5EF4-FFF2-40B4-BE49-F238E27FC236}">
                <a16:creationId xmlns:a16="http://schemas.microsoft.com/office/drawing/2014/main" id="{E3916DC8-3E65-8048-B8F4-60DDF78A143D}"/>
              </a:ext>
            </a:extLst>
          </p:cNvPr>
          <p:cNvPicPr>
            <a:picLocks noGrp="1" noChangeAspect="1"/>
          </p:cNvPicPr>
          <p:nvPr>
            <p:ph idx="1"/>
          </p:nvPr>
        </p:nvPicPr>
        <p:blipFill rotWithShape="1">
          <a:blip r:embed="rId3"/>
          <a:srcRect t="16071"/>
          <a:stretch/>
        </p:blipFill>
        <p:spPr>
          <a:xfrm>
            <a:off x="5375016" y="-3175"/>
            <a:ext cx="6233417" cy="686117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4902167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7" name="Rectangle 11">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355C107-07B5-C044-BDE4-2F27E4CCB377}"/>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3400"/>
              <a:t>Characteristics of Technical Documents</a:t>
            </a:r>
          </a:p>
        </p:txBody>
      </p:sp>
      <p:pic>
        <p:nvPicPr>
          <p:cNvPr id="5" name="Content Placeholder 4" descr="A screenshot of text&#10;&#10;Description automatically generated">
            <a:extLst>
              <a:ext uri="{FF2B5EF4-FFF2-40B4-BE49-F238E27FC236}">
                <a16:creationId xmlns:a16="http://schemas.microsoft.com/office/drawing/2014/main" id="{B40C26E3-4C90-204B-B04D-31543F844C0E}"/>
              </a:ext>
            </a:extLst>
          </p:cNvPr>
          <p:cNvPicPr>
            <a:picLocks noGrp="1" noChangeAspect="1"/>
          </p:cNvPicPr>
          <p:nvPr>
            <p:ph idx="1"/>
          </p:nvPr>
        </p:nvPicPr>
        <p:blipFill rotWithShape="1">
          <a:blip r:embed="rId3"/>
          <a:srcRect t="15246"/>
          <a:stretch/>
        </p:blipFill>
        <p:spPr>
          <a:xfrm>
            <a:off x="5358809" y="-32811"/>
            <a:ext cx="6209413" cy="6901937"/>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44620627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8CE032C-8AC2-A744-82F6-202D3214166B}"/>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4400"/>
              <a:t>Process of Writing Technical Documents</a:t>
            </a:r>
          </a:p>
        </p:txBody>
      </p:sp>
      <p:pic>
        <p:nvPicPr>
          <p:cNvPr id="5" name="Content Placeholder 4" descr="A screenshot of a cell phone&#10;&#10;Description automatically generated">
            <a:extLst>
              <a:ext uri="{FF2B5EF4-FFF2-40B4-BE49-F238E27FC236}">
                <a16:creationId xmlns:a16="http://schemas.microsoft.com/office/drawing/2014/main" id="{A61178C2-69FB-4C49-B12E-41D6395314C9}"/>
              </a:ext>
            </a:extLst>
          </p:cNvPr>
          <p:cNvPicPr>
            <a:picLocks noGrp="1" noChangeAspect="1"/>
          </p:cNvPicPr>
          <p:nvPr>
            <p:ph idx="1"/>
          </p:nvPr>
        </p:nvPicPr>
        <p:blipFill>
          <a:blip r:embed="rId3"/>
          <a:stretch>
            <a:fillRect/>
          </a:stretch>
        </p:blipFill>
        <p:spPr>
          <a:xfrm>
            <a:off x="5160920" y="-3175"/>
            <a:ext cx="6672490" cy="686117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265191592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445A-9C30-F045-95A4-43CAFF3655E1}"/>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60D6E392-B4A3-CB49-95F9-2744CCE47032}"/>
              </a:ext>
            </a:extLst>
          </p:cNvPr>
          <p:cNvSpPr>
            <a:spLocks noGrp="1"/>
          </p:cNvSpPr>
          <p:nvPr>
            <p:ph idx="1"/>
          </p:nvPr>
        </p:nvSpPr>
        <p:spPr/>
        <p:txBody>
          <a:bodyPr/>
          <a:lstStyle/>
          <a:p>
            <a:r>
              <a:rPr lang="en-US" dirty="0"/>
              <a:t>Working with a partner, analyze three different documents: your memo, the class syllabus, and the homepage of the university website.</a:t>
            </a:r>
          </a:p>
          <a:p>
            <a:r>
              <a:rPr lang="en-US" dirty="0"/>
              <a:t>Focus on three measures of excellence in technical communication: clarity, accessibility, and professional appearance. </a:t>
            </a:r>
          </a:p>
          <a:p>
            <a:r>
              <a:rPr lang="en-US" dirty="0"/>
              <a:t>How effectively the documents meet each of these measures of excellence? Be prepared to share your findings with the class.</a:t>
            </a:r>
          </a:p>
          <a:p>
            <a:r>
              <a:rPr lang="en-US" dirty="0"/>
              <a:t>Type up your answers and turn it in on Canvas before you leave.</a:t>
            </a:r>
          </a:p>
        </p:txBody>
      </p:sp>
    </p:spTree>
    <p:extLst>
      <p:ext uri="{BB962C8B-B14F-4D97-AF65-F5344CB8AC3E}">
        <p14:creationId xmlns:p14="http://schemas.microsoft.com/office/powerpoint/2010/main" val="962730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otalTime>49</TotalTime>
  <Words>310</Words>
  <Application>Microsoft Macintosh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Century Gothic</vt:lpstr>
      <vt:lpstr>Wingdings 2</vt:lpstr>
      <vt:lpstr>Quotable</vt:lpstr>
      <vt:lpstr>Introduction to  Technical Communication</vt:lpstr>
      <vt:lpstr>What is Technical Communication?</vt:lpstr>
      <vt:lpstr>What is Technical Communication?</vt:lpstr>
      <vt:lpstr>What is Technical Communication?</vt:lpstr>
      <vt:lpstr>What is Technical Communication?</vt:lpstr>
      <vt:lpstr>What is Technical Communication?</vt:lpstr>
      <vt:lpstr>Measures of Excellence in Technical Communication </vt:lpstr>
      <vt:lpstr>Characteristics of Technical Documents</vt:lpstr>
      <vt:lpstr>Process of Writing Technical Documents</vt:lpstr>
      <vt:lpstr>Exercise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Technical Communication</dc:title>
  <dc:creator>Hayden Coombs</dc:creator>
  <cp:lastModifiedBy>Hayden Coombs</cp:lastModifiedBy>
  <cp:revision>4</cp:revision>
  <dcterms:created xsi:type="dcterms:W3CDTF">2019-08-23T05:38:25Z</dcterms:created>
  <dcterms:modified xsi:type="dcterms:W3CDTF">2019-09-05T14:45:48Z</dcterms:modified>
</cp:coreProperties>
</file>