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2"/>
  </p:notesMasterIdLst>
  <p:sldIdLst>
    <p:sldId id="256" r:id="rId2"/>
    <p:sldId id="258" r:id="rId3"/>
    <p:sldId id="259" r:id="rId4"/>
    <p:sldId id="257" r:id="rId5"/>
    <p:sldId id="260" r:id="rId6"/>
    <p:sldId id="261" r:id="rId7"/>
    <p:sldId id="268" r:id="rId8"/>
    <p:sldId id="269" r:id="rId9"/>
    <p:sldId id="276" r:id="rId10"/>
    <p:sldId id="270" r:id="rId11"/>
    <p:sldId id="275" r:id="rId12"/>
    <p:sldId id="273" r:id="rId13"/>
    <p:sldId id="274" r:id="rId14"/>
    <p:sldId id="302" r:id="rId15"/>
    <p:sldId id="303" r:id="rId16"/>
    <p:sldId id="262" r:id="rId17"/>
    <p:sldId id="277" r:id="rId18"/>
    <p:sldId id="278" r:id="rId19"/>
    <p:sldId id="263" r:id="rId20"/>
    <p:sldId id="264" r:id="rId21"/>
    <p:sldId id="265" r:id="rId22"/>
    <p:sldId id="266" r:id="rId23"/>
    <p:sldId id="267" r:id="rId24"/>
    <p:sldId id="280" r:id="rId25"/>
    <p:sldId id="281" r:id="rId26"/>
    <p:sldId id="282" r:id="rId27"/>
    <p:sldId id="271" r:id="rId28"/>
    <p:sldId id="272" r:id="rId29"/>
    <p:sldId id="288" r:id="rId30"/>
    <p:sldId id="289" r:id="rId31"/>
    <p:sldId id="290" r:id="rId32"/>
    <p:sldId id="291" r:id="rId33"/>
    <p:sldId id="292" r:id="rId34"/>
    <p:sldId id="298" r:id="rId35"/>
    <p:sldId id="293" r:id="rId36"/>
    <p:sldId id="294" r:id="rId37"/>
    <p:sldId id="295" r:id="rId38"/>
    <p:sldId id="299" r:id="rId39"/>
    <p:sldId id="300" r:id="rId40"/>
    <p:sldId id="301"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59"/>
  </p:normalViewPr>
  <p:slideViewPr>
    <p:cSldViewPr snapToGrid="0" snapToObjects="1">
      <p:cViewPr varScale="1">
        <p:scale>
          <a:sx n="117" d="100"/>
          <a:sy n="117" d="100"/>
        </p:scale>
        <p:origin x="3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811227-0139-524A-A04C-0A5854E70666}" type="datetimeFigureOut">
              <a:rPr lang="en-US" smtClean="0"/>
              <a:t>9/10/19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798D99-4F0A-3D44-90E9-FA09DBCCC424}" type="slidenum">
              <a:rPr lang="en-US" smtClean="0"/>
              <a:t>‹#›</a:t>
            </a:fld>
            <a:endParaRPr lang="en-US"/>
          </a:p>
        </p:txBody>
      </p:sp>
    </p:spTree>
    <p:extLst>
      <p:ext uri="{BB962C8B-B14F-4D97-AF65-F5344CB8AC3E}">
        <p14:creationId xmlns:p14="http://schemas.microsoft.com/office/powerpoint/2010/main" val="320192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9EE05BDD-6203-984A-A83C-EA3D0B642720}"/>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325FFEC5-B075-7249-96CE-8904F0497714}" type="slidenum">
              <a:rPr lang="en-US" altLang="en-US" smtClean="0">
                <a:latin typeface="Arial" panose="020B0604020202020204" pitchFamily="34" charset="0"/>
                <a:ea typeface="SimSun" panose="02010600030101010101" pitchFamily="2" charset="-122"/>
              </a:rPr>
              <a:pPr eaLnBrk="1" hangingPunct="1">
                <a:spcBef>
                  <a:spcPct val="0"/>
                </a:spcBef>
                <a:defRPr/>
              </a:pPr>
              <a:t>4</a:t>
            </a:fld>
            <a:endParaRPr lang="en-US" altLang="en-US">
              <a:latin typeface="Arial" panose="020B0604020202020204" pitchFamily="34" charset="0"/>
              <a:ea typeface="SimSun" panose="02010600030101010101" pitchFamily="2" charset="-122"/>
            </a:endParaRPr>
          </a:p>
        </p:txBody>
      </p:sp>
      <p:sp>
        <p:nvSpPr>
          <p:cNvPr id="22529" name="Text Box 1">
            <a:extLst>
              <a:ext uri="{FF2B5EF4-FFF2-40B4-BE49-F238E27FC236}">
                <a16:creationId xmlns:a16="http://schemas.microsoft.com/office/drawing/2014/main" id="{7B2894E5-50AE-AA41-83A9-9D41F9788F0A}"/>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22530" name="Text Box 2">
            <a:extLst>
              <a:ext uri="{FF2B5EF4-FFF2-40B4-BE49-F238E27FC236}">
                <a16:creationId xmlns:a16="http://schemas.microsoft.com/office/drawing/2014/main" id="{9383EFEA-0625-9F46-ABA5-C252724FBCE9}"/>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5pPr>
            <a:lvl6pPr marL="25146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6pPr>
            <a:lvl7pPr marL="29718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7pPr>
            <a:lvl8pPr marL="34290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8pPr>
            <a:lvl9pPr marL="38862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9pPr>
          </a:lstStyle>
          <a:p>
            <a:pPr>
              <a:spcBef>
                <a:spcPts val="450"/>
              </a:spcBef>
              <a:buClrTx/>
              <a:buFontTx/>
              <a:buNone/>
              <a:defRPr/>
            </a:pPr>
            <a:endParaRPr lang="en-US" dirty="0">
              <a:latin typeface="Arial" pitchFamily="34" charset="0"/>
              <a:ea typeface="SimSun" pitchFamily="2" charset="-122"/>
              <a:cs typeface="+mn-cs"/>
            </a:endParaRPr>
          </a:p>
        </p:txBody>
      </p:sp>
    </p:spTree>
    <p:extLst>
      <p:ext uri="{BB962C8B-B14F-4D97-AF65-F5344CB8AC3E}">
        <p14:creationId xmlns:p14="http://schemas.microsoft.com/office/powerpoint/2010/main" val="936670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D017657F-624B-D548-AC96-F8160922ECE5}"/>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CF45B341-95BF-694F-A27F-AB0B3F11EBF9}" type="slidenum">
              <a:rPr lang="en-US" altLang="en-US" smtClean="0">
                <a:latin typeface="Arial" panose="020B0604020202020204" pitchFamily="34" charset="0"/>
                <a:ea typeface="SimSun" panose="02010600030101010101" pitchFamily="2" charset="-122"/>
              </a:rPr>
              <a:pPr eaLnBrk="1" hangingPunct="1">
                <a:spcBef>
                  <a:spcPct val="0"/>
                </a:spcBef>
                <a:defRPr/>
              </a:pPr>
              <a:t>5</a:t>
            </a:fld>
            <a:endParaRPr lang="en-US" altLang="en-US">
              <a:latin typeface="Arial" panose="020B0604020202020204" pitchFamily="34" charset="0"/>
              <a:ea typeface="SimSun" panose="02010600030101010101" pitchFamily="2" charset="-122"/>
            </a:endParaRPr>
          </a:p>
        </p:txBody>
      </p:sp>
      <p:sp>
        <p:nvSpPr>
          <p:cNvPr id="23553" name="Text Box 1">
            <a:extLst>
              <a:ext uri="{FF2B5EF4-FFF2-40B4-BE49-F238E27FC236}">
                <a16:creationId xmlns:a16="http://schemas.microsoft.com/office/drawing/2014/main" id="{5052BDCD-BD1B-1A4F-BBA5-3ED7A4ECDAC2}"/>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23554" name="Text Box 2">
            <a:extLst>
              <a:ext uri="{FF2B5EF4-FFF2-40B4-BE49-F238E27FC236}">
                <a16:creationId xmlns:a16="http://schemas.microsoft.com/office/drawing/2014/main" id="{1984F396-5A94-9F4A-8844-488966802CE1}"/>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cs typeface="+mn-cs"/>
            </a:endParaRPr>
          </a:p>
        </p:txBody>
      </p:sp>
    </p:spTree>
    <p:extLst>
      <p:ext uri="{BB962C8B-B14F-4D97-AF65-F5344CB8AC3E}">
        <p14:creationId xmlns:p14="http://schemas.microsoft.com/office/powerpoint/2010/main" val="1202915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FCB9704E-1314-1045-8937-582498491EE9}"/>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5333FEF0-9617-214E-8DA0-0009220FFCB5}" type="slidenum">
              <a:rPr lang="en-US" altLang="en-US" smtClean="0">
                <a:latin typeface="Arial" panose="020B0604020202020204" pitchFamily="34" charset="0"/>
                <a:ea typeface="SimSun" panose="02010600030101010101" pitchFamily="2" charset="-122"/>
              </a:rPr>
              <a:pPr eaLnBrk="1" hangingPunct="1">
                <a:spcBef>
                  <a:spcPct val="0"/>
                </a:spcBef>
                <a:defRPr/>
              </a:pPr>
              <a:t>6</a:t>
            </a:fld>
            <a:endParaRPr lang="en-US" altLang="en-US">
              <a:latin typeface="Arial" panose="020B0604020202020204" pitchFamily="34" charset="0"/>
              <a:ea typeface="SimSun" panose="02010600030101010101" pitchFamily="2" charset="-122"/>
            </a:endParaRPr>
          </a:p>
        </p:txBody>
      </p:sp>
      <p:sp>
        <p:nvSpPr>
          <p:cNvPr id="24577" name="Text Box 1">
            <a:extLst>
              <a:ext uri="{FF2B5EF4-FFF2-40B4-BE49-F238E27FC236}">
                <a16:creationId xmlns:a16="http://schemas.microsoft.com/office/drawing/2014/main" id="{A518F10C-E2B4-AF48-B217-F8575875DC30}"/>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24578" name="Text Box 2">
            <a:extLst>
              <a:ext uri="{FF2B5EF4-FFF2-40B4-BE49-F238E27FC236}">
                <a16:creationId xmlns:a16="http://schemas.microsoft.com/office/drawing/2014/main" id="{EAF55E2D-DC4B-B649-A999-17352E2D1AF6}"/>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cs typeface="+mn-cs"/>
            </a:endParaRPr>
          </a:p>
        </p:txBody>
      </p:sp>
    </p:spTree>
    <p:extLst>
      <p:ext uri="{BB962C8B-B14F-4D97-AF65-F5344CB8AC3E}">
        <p14:creationId xmlns:p14="http://schemas.microsoft.com/office/powerpoint/2010/main" val="2609497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816A6EDF-DFDB-724F-B78B-D409F2DD6CEF}"/>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A30B0DB3-C98C-5643-8566-5D71F422617E}" type="slidenum">
              <a:rPr lang="en-US" altLang="en-US" smtClean="0">
                <a:latin typeface="Arial" panose="020B0604020202020204" pitchFamily="34" charset="0"/>
                <a:ea typeface="SimSun" panose="02010600030101010101" pitchFamily="2" charset="-122"/>
              </a:rPr>
              <a:pPr eaLnBrk="1" hangingPunct="1">
                <a:spcBef>
                  <a:spcPct val="0"/>
                </a:spcBef>
                <a:defRPr/>
              </a:pPr>
              <a:t>7</a:t>
            </a:fld>
            <a:endParaRPr lang="en-US" altLang="en-US">
              <a:latin typeface="Arial" panose="020B0604020202020204" pitchFamily="34" charset="0"/>
              <a:ea typeface="SimSun" panose="02010600030101010101" pitchFamily="2" charset="-122"/>
            </a:endParaRPr>
          </a:p>
        </p:txBody>
      </p:sp>
      <p:sp>
        <p:nvSpPr>
          <p:cNvPr id="33793" name="Text Box 1">
            <a:extLst>
              <a:ext uri="{FF2B5EF4-FFF2-40B4-BE49-F238E27FC236}">
                <a16:creationId xmlns:a16="http://schemas.microsoft.com/office/drawing/2014/main" id="{DDE9BE90-AE90-4D41-8256-E36C8343BF41}"/>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3794" name="Text Box 2">
            <a:extLst>
              <a:ext uri="{FF2B5EF4-FFF2-40B4-BE49-F238E27FC236}">
                <a16:creationId xmlns:a16="http://schemas.microsoft.com/office/drawing/2014/main" id="{1ECB189D-F3D8-E442-A7BF-2FB966B05B92}"/>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5pPr>
            <a:lvl6pPr marL="25146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6pPr>
            <a:lvl7pPr marL="29718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7pPr>
            <a:lvl8pPr marL="34290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8pPr>
            <a:lvl9pPr marL="38862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9pPr>
          </a:lstStyle>
          <a:p>
            <a:pPr>
              <a:spcBef>
                <a:spcPts val="450"/>
              </a:spcBef>
              <a:buClrTx/>
              <a:buFontTx/>
              <a:buNone/>
              <a:defRPr/>
            </a:pPr>
            <a:endParaRPr lang="en-US" dirty="0">
              <a:latin typeface="Arial" pitchFamily="34" charset="0"/>
              <a:ea typeface="SimSun" pitchFamily="2" charset="-122"/>
              <a:cs typeface="+mn-cs"/>
            </a:endParaRPr>
          </a:p>
        </p:txBody>
      </p:sp>
    </p:spTree>
    <p:extLst>
      <p:ext uri="{BB962C8B-B14F-4D97-AF65-F5344CB8AC3E}">
        <p14:creationId xmlns:p14="http://schemas.microsoft.com/office/powerpoint/2010/main" val="2410050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0C237116-7E20-9547-9BA1-0E15E6BDD54D}"/>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95BEEB1A-51F4-2941-922E-53675F43AC90}" type="slidenum">
              <a:rPr lang="en-US" altLang="en-US" smtClean="0">
                <a:latin typeface="Arial" panose="020B0604020202020204" pitchFamily="34" charset="0"/>
                <a:ea typeface="SimSun" panose="02010600030101010101" pitchFamily="2" charset="-122"/>
              </a:rPr>
              <a:pPr eaLnBrk="1" hangingPunct="1">
                <a:spcBef>
                  <a:spcPct val="0"/>
                </a:spcBef>
                <a:defRPr/>
              </a:pPr>
              <a:t>8</a:t>
            </a:fld>
            <a:endParaRPr lang="en-US" altLang="en-US">
              <a:latin typeface="Arial" panose="020B0604020202020204" pitchFamily="34" charset="0"/>
              <a:ea typeface="SimSun" panose="02010600030101010101" pitchFamily="2" charset="-122"/>
            </a:endParaRPr>
          </a:p>
        </p:txBody>
      </p:sp>
      <p:sp>
        <p:nvSpPr>
          <p:cNvPr id="34817" name="Text Box 1">
            <a:extLst>
              <a:ext uri="{FF2B5EF4-FFF2-40B4-BE49-F238E27FC236}">
                <a16:creationId xmlns:a16="http://schemas.microsoft.com/office/drawing/2014/main" id="{CA628CF1-E473-054E-8CC7-655135BBAD2F}"/>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4818" name="Text Box 2">
            <a:extLst>
              <a:ext uri="{FF2B5EF4-FFF2-40B4-BE49-F238E27FC236}">
                <a16:creationId xmlns:a16="http://schemas.microsoft.com/office/drawing/2014/main" id="{D4F08991-0C04-4141-A3C5-E4CBE6C373AD}"/>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5pPr>
            <a:lvl6pPr marL="25146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6pPr>
            <a:lvl7pPr marL="29718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7pPr>
            <a:lvl8pPr marL="34290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8pPr>
            <a:lvl9pPr marL="38862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9pPr>
          </a:lstStyle>
          <a:p>
            <a:pPr>
              <a:spcBef>
                <a:spcPts val="450"/>
              </a:spcBef>
              <a:buClrTx/>
              <a:buFontTx/>
              <a:buNone/>
              <a:defRPr/>
            </a:pPr>
            <a:endParaRPr lang="en-US" dirty="0">
              <a:latin typeface="Arial" pitchFamily="34" charset="0"/>
              <a:ea typeface="SimSun" pitchFamily="2" charset="-122"/>
              <a:cs typeface="+mn-cs"/>
            </a:endParaRPr>
          </a:p>
        </p:txBody>
      </p:sp>
    </p:spTree>
    <p:extLst>
      <p:ext uri="{BB962C8B-B14F-4D97-AF65-F5344CB8AC3E}">
        <p14:creationId xmlns:p14="http://schemas.microsoft.com/office/powerpoint/2010/main" val="1527606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1A4706EF-7E79-C64D-8F46-30768B7C7CF7}"/>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7421AB33-4A1B-5547-A731-FE6C6B20C493}" type="slidenum">
              <a:rPr lang="en-US" altLang="en-US" smtClean="0">
                <a:latin typeface="Arial" panose="020B0604020202020204" pitchFamily="34" charset="0"/>
                <a:ea typeface="SimSun" panose="02010600030101010101" pitchFamily="2" charset="-122"/>
              </a:rPr>
              <a:pPr eaLnBrk="1" hangingPunct="1">
                <a:spcBef>
                  <a:spcPct val="0"/>
                </a:spcBef>
                <a:defRPr/>
              </a:pPr>
              <a:t>12</a:t>
            </a:fld>
            <a:endParaRPr lang="en-US" altLang="en-US">
              <a:latin typeface="Arial" panose="020B0604020202020204" pitchFamily="34" charset="0"/>
              <a:ea typeface="SimSun" panose="02010600030101010101" pitchFamily="2" charset="-122"/>
            </a:endParaRPr>
          </a:p>
        </p:txBody>
      </p:sp>
      <p:sp>
        <p:nvSpPr>
          <p:cNvPr id="38913" name="Text Box 1">
            <a:extLst>
              <a:ext uri="{FF2B5EF4-FFF2-40B4-BE49-F238E27FC236}">
                <a16:creationId xmlns:a16="http://schemas.microsoft.com/office/drawing/2014/main" id="{FAE6A02D-28E3-E844-8E89-DE101461A3B8}"/>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8914" name="Text Box 2">
            <a:extLst>
              <a:ext uri="{FF2B5EF4-FFF2-40B4-BE49-F238E27FC236}">
                <a16:creationId xmlns:a16="http://schemas.microsoft.com/office/drawing/2014/main" id="{68C8C49A-A0F6-FF41-BF00-6C8FCF54F92F}"/>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5pPr>
            <a:lvl6pPr marL="25146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6pPr>
            <a:lvl7pPr marL="29718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7pPr>
            <a:lvl8pPr marL="34290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8pPr>
            <a:lvl9pPr marL="38862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9pPr>
          </a:lstStyle>
          <a:p>
            <a:pPr>
              <a:spcBef>
                <a:spcPts val="450"/>
              </a:spcBef>
              <a:buClrTx/>
              <a:buFontTx/>
              <a:buNone/>
              <a:defRPr/>
            </a:pPr>
            <a:endParaRPr lang="en-US" dirty="0">
              <a:latin typeface="Arial" pitchFamily="34" charset="0"/>
              <a:ea typeface="SimSun" pitchFamily="2" charset="-122"/>
              <a:cs typeface="+mn-cs"/>
            </a:endParaRPr>
          </a:p>
        </p:txBody>
      </p:sp>
    </p:spTree>
    <p:extLst>
      <p:ext uri="{BB962C8B-B14F-4D97-AF65-F5344CB8AC3E}">
        <p14:creationId xmlns:p14="http://schemas.microsoft.com/office/powerpoint/2010/main" val="3192963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E7071371-45A8-A14C-9D12-09EFAE05A8B6}"/>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C75FC412-03E0-AF48-8959-1D441ED8A617}" type="slidenum">
              <a:rPr lang="en-US" altLang="en-US" smtClean="0">
                <a:latin typeface="Arial" panose="020B0604020202020204" pitchFamily="34" charset="0"/>
                <a:ea typeface="SimSun" panose="02010600030101010101" pitchFamily="2" charset="-122"/>
              </a:rPr>
              <a:pPr eaLnBrk="1" hangingPunct="1">
                <a:spcBef>
                  <a:spcPct val="0"/>
                </a:spcBef>
                <a:defRPr/>
              </a:pPr>
              <a:t>15</a:t>
            </a:fld>
            <a:endParaRPr lang="en-US" altLang="en-US">
              <a:latin typeface="Arial" panose="020B0604020202020204" pitchFamily="34" charset="0"/>
              <a:ea typeface="SimSun" panose="02010600030101010101" pitchFamily="2" charset="-122"/>
            </a:endParaRPr>
          </a:p>
        </p:txBody>
      </p:sp>
      <p:sp>
        <p:nvSpPr>
          <p:cNvPr id="26625" name="Text Box 1">
            <a:extLst>
              <a:ext uri="{FF2B5EF4-FFF2-40B4-BE49-F238E27FC236}">
                <a16:creationId xmlns:a16="http://schemas.microsoft.com/office/drawing/2014/main" id="{E817E3D1-4915-1D46-B1C8-92D7CE9D3736}"/>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26626" name="Text Box 2">
            <a:extLst>
              <a:ext uri="{FF2B5EF4-FFF2-40B4-BE49-F238E27FC236}">
                <a16:creationId xmlns:a16="http://schemas.microsoft.com/office/drawing/2014/main" id="{6C919061-DADA-924C-BB2A-1432B98924E7}"/>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en-US">
              <a:ea typeface="ＭＳ Ｐゴシック" charset="0"/>
              <a:cs typeface="+mn-cs"/>
            </a:endParaRPr>
          </a:p>
        </p:txBody>
      </p:sp>
    </p:spTree>
    <p:extLst>
      <p:ext uri="{BB962C8B-B14F-4D97-AF65-F5344CB8AC3E}">
        <p14:creationId xmlns:p14="http://schemas.microsoft.com/office/powerpoint/2010/main" val="3646561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B7E64CED-4920-0C47-8440-DEDDCD887878}"/>
              </a:ext>
            </a:extLst>
          </p:cNvPr>
          <p:cNvSpPr>
            <a:spLocks noGrp="1" noChangeArrowheads="1"/>
          </p:cNvSpPr>
          <p:nvPr>
            <p:ph type="sldNum" sz="quarter"/>
          </p:nvPr>
        </p:nvSpPr>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eaLnBrk="1" hangingPunct="1">
              <a:spcBef>
                <a:spcPct val="0"/>
              </a:spcBef>
              <a:defRPr/>
            </a:pPr>
            <a:fld id="{A1E2E0B9-4A6E-9C42-BA29-2FDE9EFE69F1}" type="slidenum">
              <a:rPr lang="en-US" altLang="en-US" smtClean="0">
                <a:latin typeface="Arial" panose="020B0604020202020204" pitchFamily="34" charset="0"/>
                <a:ea typeface="SimSun" panose="02010600030101010101" pitchFamily="2" charset="-122"/>
              </a:rPr>
              <a:pPr eaLnBrk="1" hangingPunct="1">
                <a:spcBef>
                  <a:spcPct val="0"/>
                </a:spcBef>
                <a:defRPr/>
              </a:pPr>
              <a:t>16</a:t>
            </a:fld>
            <a:endParaRPr lang="en-US" altLang="en-US">
              <a:latin typeface="Arial" panose="020B0604020202020204" pitchFamily="34" charset="0"/>
              <a:ea typeface="SimSun" panose="02010600030101010101" pitchFamily="2" charset="-122"/>
            </a:endParaRPr>
          </a:p>
        </p:txBody>
      </p:sp>
      <p:sp>
        <p:nvSpPr>
          <p:cNvPr id="27649" name="Text Box 1">
            <a:extLst>
              <a:ext uri="{FF2B5EF4-FFF2-40B4-BE49-F238E27FC236}">
                <a16:creationId xmlns:a16="http://schemas.microsoft.com/office/drawing/2014/main" id="{71796B15-A169-284D-A470-29D62C4B923C}"/>
              </a:ext>
            </a:extLst>
          </p:cNvPr>
          <p:cNvSpPr>
            <a:spLocks noGrp="1" noRot="1" noChangeAspect="1" noChangeArrowheads="1" noTextEdit="1"/>
          </p:cNvSpPr>
          <p:nvPr>
            <p:ph type="sldImg"/>
          </p:nvPr>
        </p:nvSpPr>
        <p:spPr>
          <a:xfrm>
            <a:off x="381000" y="685800"/>
            <a:ext cx="6096000" cy="3429000"/>
          </a:xfrm>
          <a:solidFill>
            <a:srgbClr val="FFFFFF"/>
          </a:solidFill>
          <a:ln w="9525">
            <a:noFill/>
          </a:ln>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27650" name="Text Box 2">
            <a:extLst>
              <a:ext uri="{FF2B5EF4-FFF2-40B4-BE49-F238E27FC236}">
                <a16:creationId xmlns:a16="http://schemas.microsoft.com/office/drawing/2014/main" id="{746A741C-735A-BA42-986F-1A54708198BC}"/>
              </a:ext>
            </a:extLst>
          </p:cNvPr>
          <p:cNvSpPr>
            <a:spLocks noGrp="1" noChangeArrowheads="1"/>
          </p:cNvSpPr>
          <p:nvPr>
            <p:ph type="body" idx="1"/>
          </p:nvPr>
        </p:nvSpPr>
        <p:spPr>
          <a:xfrm>
            <a:off x="685800" y="4343400"/>
            <a:ext cx="5486400" cy="4114800"/>
          </a:xfrm>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5pPr>
            <a:lvl6pPr marL="25146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6pPr>
            <a:lvl7pPr marL="29718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7pPr>
            <a:lvl8pPr marL="34290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8pPr>
            <a:lvl9pPr marL="3886200" indent="-228600" eaLnBrk="0" fontAlgn="base" hangingPunct="0">
              <a:spcBef>
                <a:spcPct val="3000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itchFamily="18" charset="0"/>
                <a:ea typeface="MS PGothic" pitchFamily="34" charset="-128"/>
              </a:defRPr>
            </a:lvl9pPr>
          </a:lstStyle>
          <a:p>
            <a:pPr>
              <a:spcBef>
                <a:spcPts val="450"/>
              </a:spcBef>
              <a:buClrTx/>
              <a:buFontTx/>
              <a:buNone/>
              <a:defRPr/>
            </a:pPr>
            <a:endParaRPr lang="en-US" dirty="0">
              <a:latin typeface="Arial" pitchFamily="34" charset="0"/>
              <a:ea typeface="SimSun" pitchFamily="2" charset="-122"/>
              <a:cs typeface="+mn-cs"/>
            </a:endParaRPr>
          </a:p>
        </p:txBody>
      </p:sp>
    </p:spTree>
    <p:extLst>
      <p:ext uri="{BB962C8B-B14F-4D97-AF65-F5344CB8AC3E}">
        <p14:creationId xmlns:p14="http://schemas.microsoft.com/office/powerpoint/2010/main" val="2964740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25</a:t>
            </a:fld>
            <a:endParaRPr lang="en-US"/>
          </a:p>
        </p:txBody>
      </p:sp>
    </p:spTree>
    <p:extLst>
      <p:ext uri="{BB962C8B-B14F-4D97-AF65-F5344CB8AC3E}">
        <p14:creationId xmlns:p14="http://schemas.microsoft.com/office/powerpoint/2010/main" val="1548408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26</a:t>
            </a:fld>
            <a:endParaRPr lang="en-US"/>
          </a:p>
        </p:txBody>
      </p:sp>
    </p:spTree>
    <p:extLst>
      <p:ext uri="{BB962C8B-B14F-4D97-AF65-F5344CB8AC3E}">
        <p14:creationId xmlns:p14="http://schemas.microsoft.com/office/powerpoint/2010/main" val="2972299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27</a:t>
            </a:fld>
            <a:endParaRPr lang="en-US"/>
          </a:p>
        </p:txBody>
      </p:sp>
    </p:spTree>
    <p:extLst>
      <p:ext uri="{BB962C8B-B14F-4D97-AF65-F5344CB8AC3E}">
        <p14:creationId xmlns:p14="http://schemas.microsoft.com/office/powerpoint/2010/main" val="1096624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28</a:t>
            </a:fld>
            <a:endParaRPr lang="en-US"/>
          </a:p>
        </p:txBody>
      </p:sp>
    </p:spTree>
    <p:extLst>
      <p:ext uri="{BB962C8B-B14F-4D97-AF65-F5344CB8AC3E}">
        <p14:creationId xmlns:p14="http://schemas.microsoft.com/office/powerpoint/2010/main" val="1024472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29</a:t>
            </a:fld>
            <a:endParaRPr lang="en-US"/>
          </a:p>
        </p:txBody>
      </p:sp>
    </p:spTree>
    <p:extLst>
      <p:ext uri="{BB962C8B-B14F-4D97-AF65-F5344CB8AC3E}">
        <p14:creationId xmlns:p14="http://schemas.microsoft.com/office/powerpoint/2010/main" val="2080700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30</a:t>
            </a:fld>
            <a:endParaRPr lang="en-US"/>
          </a:p>
        </p:txBody>
      </p:sp>
    </p:spTree>
    <p:extLst>
      <p:ext uri="{BB962C8B-B14F-4D97-AF65-F5344CB8AC3E}">
        <p14:creationId xmlns:p14="http://schemas.microsoft.com/office/powerpoint/2010/main" val="1924139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31</a:t>
            </a:fld>
            <a:endParaRPr lang="en-US"/>
          </a:p>
        </p:txBody>
      </p:sp>
    </p:spTree>
    <p:extLst>
      <p:ext uri="{BB962C8B-B14F-4D97-AF65-F5344CB8AC3E}">
        <p14:creationId xmlns:p14="http://schemas.microsoft.com/office/powerpoint/2010/main" val="3954980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32</a:t>
            </a:fld>
            <a:endParaRPr lang="en-US"/>
          </a:p>
        </p:txBody>
      </p:sp>
    </p:spTree>
    <p:extLst>
      <p:ext uri="{BB962C8B-B14F-4D97-AF65-F5344CB8AC3E}">
        <p14:creationId xmlns:p14="http://schemas.microsoft.com/office/powerpoint/2010/main" val="1107633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33</a:t>
            </a:fld>
            <a:endParaRPr lang="en-US"/>
          </a:p>
        </p:txBody>
      </p:sp>
    </p:spTree>
    <p:extLst>
      <p:ext uri="{BB962C8B-B14F-4D97-AF65-F5344CB8AC3E}">
        <p14:creationId xmlns:p14="http://schemas.microsoft.com/office/powerpoint/2010/main" val="3170826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Intellectual Property</a:t>
            </a:r>
          </a:p>
        </p:txBody>
      </p:sp>
      <p:sp>
        <p:nvSpPr>
          <p:cNvPr id="5" name="Rectangle 6"/>
          <p:cNvSpPr>
            <a:spLocks noGrp="1" noChangeArrowheads="1"/>
          </p:cNvSpPr>
          <p:nvPr>
            <p:ph type="ftr" sz="quarter" idx="4"/>
          </p:nvPr>
        </p:nvSpPr>
        <p:spPr>
          <a:ln/>
        </p:spPr>
        <p:txBody>
          <a:bodyPr/>
          <a:lstStyle/>
          <a:p>
            <a:r>
              <a:rPr lang="en-US" altLang="en-US"/>
              <a:t>Copyright, Donald L. Carper, HRP &amp; Associates, 2005</a:t>
            </a:r>
          </a:p>
        </p:txBody>
      </p:sp>
      <p:sp>
        <p:nvSpPr>
          <p:cNvPr id="6" name="Rectangle 7"/>
          <p:cNvSpPr>
            <a:spLocks noGrp="1" noChangeArrowheads="1"/>
          </p:cNvSpPr>
          <p:nvPr>
            <p:ph type="sldNum" sz="quarter" idx="5"/>
          </p:nvPr>
        </p:nvSpPr>
        <p:spPr>
          <a:ln/>
        </p:spPr>
        <p:txBody>
          <a:bodyPr/>
          <a:lstStyle/>
          <a:p>
            <a:fld id="{D7CB1ACE-1190-E14D-902E-FEFDCFA4D3E9}" type="slidenum">
              <a:rPr lang="en-US" altLang="en-US"/>
              <a:pPr/>
              <a:t>34</a:t>
            </a:fld>
            <a:endParaRPr lang="en-US" alt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099866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35</a:t>
            </a:fld>
            <a:endParaRPr lang="en-US"/>
          </a:p>
        </p:txBody>
      </p:sp>
    </p:spTree>
    <p:extLst>
      <p:ext uri="{BB962C8B-B14F-4D97-AF65-F5344CB8AC3E}">
        <p14:creationId xmlns:p14="http://schemas.microsoft.com/office/powerpoint/2010/main" val="19493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36</a:t>
            </a:fld>
            <a:endParaRPr lang="en-US"/>
          </a:p>
        </p:txBody>
      </p:sp>
    </p:spTree>
    <p:extLst>
      <p:ext uri="{BB962C8B-B14F-4D97-AF65-F5344CB8AC3E}">
        <p14:creationId xmlns:p14="http://schemas.microsoft.com/office/powerpoint/2010/main" val="769107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4672F-57FD-1A47-83FD-0DC05A95A440}" type="slidenum">
              <a:rPr lang="en-US" smtClean="0"/>
              <a:t>37</a:t>
            </a:fld>
            <a:endParaRPr lang="en-US"/>
          </a:p>
        </p:txBody>
      </p:sp>
    </p:spTree>
    <p:extLst>
      <p:ext uri="{BB962C8B-B14F-4D97-AF65-F5344CB8AC3E}">
        <p14:creationId xmlns:p14="http://schemas.microsoft.com/office/powerpoint/2010/main" val="1248323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Intellectual Property</a:t>
            </a:r>
          </a:p>
        </p:txBody>
      </p:sp>
      <p:sp>
        <p:nvSpPr>
          <p:cNvPr id="5" name="Rectangle 6"/>
          <p:cNvSpPr>
            <a:spLocks noGrp="1" noChangeArrowheads="1"/>
          </p:cNvSpPr>
          <p:nvPr>
            <p:ph type="ftr" sz="quarter" idx="4"/>
          </p:nvPr>
        </p:nvSpPr>
        <p:spPr>
          <a:ln/>
        </p:spPr>
        <p:txBody>
          <a:bodyPr/>
          <a:lstStyle/>
          <a:p>
            <a:r>
              <a:rPr lang="en-US" altLang="en-US"/>
              <a:t>Copyright, Donald L. Carper, HRP &amp; Associates, 2005</a:t>
            </a:r>
          </a:p>
        </p:txBody>
      </p:sp>
      <p:sp>
        <p:nvSpPr>
          <p:cNvPr id="6" name="Rectangle 7"/>
          <p:cNvSpPr>
            <a:spLocks noGrp="1" noChangeArrowheads="1"/>
          </p:cNvSpPr>
          <p:nvPr>
            <p:ph type="sldNum" sz="quarter" idx="5"/>
          </p:nvPr>
        </p:nvSpPr>
        <p:spPr>
          <a:ln/>
        </p:spPr>
        <p:txBody>
          <a:bodyPr/>
          <a:lstStyle/>
          <a:p>
            <a:fld id="{BA3B7E43-2674-3342-A2CF-C7FA956783E7}" type="slidenum">
              <a:rPr lang="en-US" altLang="en-US"/>
              <a:pPr/>
              <a:t>38</a:t>
            </a:fld>
            <a:endParaRPr lang="en-US" alt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57316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719189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9/10/19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37425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 id="2147483668" r:id="rId17"/>
    <p:sldLayoutId id="2147483669"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hyperlink" Target="http://www.benedict.com/basic/basic.htm#Symbol"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A322A-13F1-F544-993A-15BD222FABDF}"/>
              </a:ext>
            </a:extLst>
          </p:cNvPr>
          <p:cNvSpPr>
            <a:spLocks noGrp="1"/>
          </p:cNvSpPr>
          <p:nvPr>
            <p:ph type="ctrTitle"/>
          </p:nvPr>
        </p:nvSpPr>
        <p:spPr>
          <a:xfrm>
            <a:off x="1186543" y="2404534"/>
            <a:ext cx="8087460" cy="1646302"/>
          </a:xfrm>
        </p:spPr>
        <p:txBody>
          <a:bodyPr/>
          <a:lstStyle/>
          <a:p>
            <a:r>
              <a:rPr lang="en-US" dirty="0"/>
              <a:t>Law, Regulations, Ethics</a:t>
            </a:r>
          </a:p>
        </p:txBody>
      </p:sp>
      <p:sp>
        <p:nvSpPr>
          <p:cNvPr id="3" name="Subtitle 2">
            <a:extLst>
              <a:ext uri="{FF2B5EF4-FFF2-40B4-BE49-F238E27FC236}">
                <a16:creationId xmlns:a16="http://schemas.microsoft.com/office/drawing/2014/main" id="{141DFFE4-B700-484F-9441-3A1C66CD439B}"/>
              </a:ext>
            </a:extLst>
          </p:cNvPr>
          <p:cNvSpPr>
            <a:spLocks noGrp="1"/>
          </p:cNvSpPr>
          <p:nvPr>
            <p:ph type="subTitle" idx="1"/>
          </p:nvPr>
        </p:nvSpPr>
        <p:spPr/>
        <p:txBody>
          <a:bodyPr/>
          <a:lstStyle/>
          <a:p>
            <a:r>
              <a:rPr lang="en-US" dirty="0"/>
              <a:t>Ch. 2</a:t>
            </a:r>
          </a:p>
        </p:txBody>
      </p:sp>
    </p:spTree>
    <p:extLst>
      <p:ext uri="{BB962C8B-B14F-4D97-AF65-F5344CB8AC3E}">
        <p14:creationId xmlns:p14="http://schemas.microsoft.com/office/powerpoint/2010/main" val="1191312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 Regulation, Ethics</a:t>
            </a:r>
          </a:p>
        </p:txBody>
      </p:sp>
      <p:sp>
        <p:nvSpPr>
          <p:cNvPr id="3" name="Content Placeholder 2"/>
          <p:cNvSpPr>
            <a:spLocks noGrp="1"/>
          </p:cNvSpPr>
          <p:nvPr>
            <p:ph idx="4294967295"/>
          </p:nvPr>
        </p:nvSpPr>
        <p:spPr>
          <a:xfrm>
            <a:off x="818712" y="2222287"/>
            <a:ext cx="9283231" cy="3636511"/>
          </a:xfrm>
          <a:prstGeom prst="rect">
            <a:avLst/>
          </a:prstGeom>
        </p:spPr>
        <p:txBody>
          <a:bodyPr>
            <a:normAutofit lnSpcReduction="10000"/>
          </a:bodyPr>
          <a:lstStyle/>
          <a:p>
            <a:r>
              <a:rPr lang="en-US" sz="2400" b="1" i="1" dirty="0"/>
              <a:t>Law</a:t>
            </a:r>
            <a:r>
              <a:rPr lang="en-US" sz="2400" dirty="0"/>
              <a:t> : refers to rules created by legitimate authority, such as federal, state, county, and city governments. </a:t>
            </a:r>
          </a:p>
          <a:p>
            <a:r>
              <a:rPr lang="en-US" sz="2400" b="1" i="1" dirty="0"/>
              <a:t>Regulation</a:t>
            </a:r>
            <a:r>
              <a:rPr lang="en-US" sz="2400" dirty="0"/>
              <a:t> : is administrative law, which includes laws and rules created by agencies set up through statute by legislative bodies.</a:t>
            </a:r>
          </a:p>
          <a:p>
            <a:r>
              <a:rPr lang="en-US" sz="2400" b="1" i="1" dirty="0"/>
              <a:t>Ethics:</a:t>
            </a:r>
            <a:r>
              <a:rPr lang="en-US" sz="2400" dirty="0"/>
              <a:t> refers to standards of conduct and moral principles or to a process of reaching morally acceptable decisions.</a:t>
            </a:r>
          </a:p>
          <a:p>
            <a:endParaRPr lang="en-US" sz="2400" dirty="0"/>
          </a:p>
          <a:p>
            <a:r>
              <a:rPr lang="en-US" sz="2400" dirty="0"/>
              <a:t>Law, regulation, and ethics all deal with what should not occur.</a:t>
            </a:r>
          </a:p>
        </p:txBody>
      </p:sp>
    </p:spTree>
    <p:extLst>
      <p:ext uri="{BB962C8B-B14F-4D97-AF65-F5344CB8AC3E}">
        <p14:creationId xmlns:p14="http://schemas.microsoft.com/office/powerpoint/2010/main" val="3237675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7EFE-18E8-EA41-A7A7-1F7FE3CFD1AD}"/>
              </a:ext>
            </a:extLst>
          </p:cNvPr>
          <p:cNvSpPr>
            <a:spLocks noGrp="1"/>
          </p:cNvSpPr>
          <p:nvPr>
            <p:ph type="title"/>
          </p:nvPr>
        </p:nvSpPr>
        <p:spPr/>
        <p:txBody>
          <a:bodyPr/>
          <a:lstStyle/>
          <a:p>
            <a:r>
              <a:rPr lang="en-US" dirty="0"/>
              <a:t>How do ethics affect your daily decision making?</a:t>
            </a:r>
          </a:p>
        </p:txBody>
      </p:sp>
      <p:sp>
        <p:nvSpPr>
          <p:cNvPr id="3" name="Text Placeholder 2">
            <a:extLst>
              <a:ext uri="{FF2B5EF4-FFF2-40B4-BE49-F238E27FC236}">
                <a16:creationId xmlns:a16="http://schemas.microsoft.com/office/drawing/2014/main" id="{2CED73BE-45C9-9948-B34E-405BCBF628D1}"/>
              </a:ext>
            </a:extLst>
          </p:cNvPr>
          <p:cNvSpPr>
            <a:spLocks noGrp="1"/>
          </p:cNvSpPr>
          <p:nvPr>
            <p:ph type="body" idx="1"/>
          </p:nvPr>
        </p:nvSpPr>
        <p:spPr/>
        <p:txBody>
          <a:bodyPr/>
          <a:lstStyle/>
          <a:p>
            <a:r>
              <a:rPr lang="en-US" dirty="0"/>
              <a:t>Pt. I</a:t>
            </a:r>
          </a:p>
        </p:txBody>
      </p:sp>
    </p:spTree>
    <p:extLst>
      <p:ext uri="{BB962C8B-B14F-4D97-AF65-F5344CB8AC3E}">
        <p14:creationId xmlns:p14="http://schemas.microsoft.com/office/powerpoint/2010/main" val="3890421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a:extLst>
              <a:ext uri="{FF2B5EF4-FFF2-40B4-BE49-F238E27FC236}">
                <a16:creationId xmlns:a16="http://schemas.microsoft.com/office/drawing/2014/main" id="{E8DD62E7-3CD9-1547-BDDF-8B5607BFBFBB}"/>
              </a:ext>
            </a:extLst>
          </p:cNvPr>
          <p:cNvSpPr txBox="1">
            <a:spLocks noChangeArrowheads="1"/>
          </p:cNvSpPr>
          <p:nvPr/>
        </p:nvSpPr>
        <p:spPr bwMode="auto">
          <a:xfrm>
            <a:off x="147145" y="364850"/>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eaLnBrk="1" hangingPunct="1">
              <a:buSzPct val="100000"/>
              <a:defRPr/>
            </a:pPr>
            <a:r>
              <a:rPr lang="en-US" sz="3600" dirty="0">
                <a:solidFill>
                  <a:srgbClr val="92D050"/>
                </a:solidFill>
              </a:rPr>
              <a:t>In thinking about ethical dilemmas,</a:t>
            </a:r>
            <a:br>
              <a:rPr lang="en-US" sz="3600" dirty="0">
                <a:solidFill>
                  <a:srgbClr val="92D050"/>
                </a:solidFill>
              </a:rPr>
            </a:br>
            <a:r>
              <a:rPr lang="en-US" sz="3600" dirty="0">
                <a:solidFill>
                  <a:srgbClr val="92D050"/>
                </a:solidFill>
              </a:rPr>
              <a:t>four moral standards are useful:</a:t>
            </a:r>
          </a:p>
        </p:txBody>
      </p:sp>
      <p:sp>
        <p:nvSpPr>
          <p:cNvPr id="4100" name="Text Box 4">
            <a:extLst>
              <a:ext uri="{FF2B5EF4-FFF2-40B4-BE49-F238E27FC236}">
                <a16:creationId xmlns:a16="http://schemas.microsoft.com/office/drawing/2014/main" id="{BEB7B333-AC7C-264F-9F18-9462E01022C2}"/>
              </a:ext>
            </a:extLst>
          </p:cNvPr>
          <p:cNvSpPr txBox="1">
            <a:spLocks noChangeArrowheads="1"/>
          </p:cNvSpPr>
          <p:nvPr/>
        </p:nvSpPr>
        <p:spPr bwMode="auto">
          <a:xfrm>
            <a:off x="730469" y="1631732"/>
            <a:ext cx="8229600" cy="4437063"/>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marL="342900" indent="-342900" eaLnBrk="0" hangingPunc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1pPr>
            <a:lvl2pPr marL="741363" indent="-276225" eaLnBrk="0" hangingPunc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2pPr>
            <a:lvl3pPr eaLnBrk="0" hangingPunc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3pPr>
            <a:lvl4pPr eaLnBrk="0" hangingPunc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4pPr>
            <a:lvl5pPr eaLnBrk="0" hangingPunc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sz="2400">
                <a:solidFill>
                  <a:schemeClr val="bg1"/>
                </a:solidFill>
                <a:latin typeface="Arial" pitchFamily="34" charset="0"/>
                <a:ea typeface="SimSun" pitchFamily="2" charset="-122"/>
              </a:defRPr>
            </a:lvl9pPr>
          </a:lstStyle>
          <a:p>
            <a:pPr lvl="1" eaLnBrk="1" hangingPunct="1">
              <a:spcBef>
                <a:spcPts val="625"/>
              </a:spcBef>
              <a:buSzPct val="100000"/>
              <a:defRPr/>
            </a:pPr>
            <a:endParaRPr lang="en-US" altLang="en-US" sz="1000" i="1" dirty="0">
              <a:solidFill>
                <a:srgbClr val="000000"/>
              </a:solidFill>
            </a:endParaRPr>
          </a:p>
          <a:p>
            <a:pPr lvl="1" eaLnBrk="1" hangingPunct="1">
              <a:spcBef>
                <a:spcPts val="1400"/>
              </a:spcBef>
              <a:buClr>
                <a:srgbClr val="000000"/>
              </a:buClr>
              <a:buSzPct val="100000"/>
              <a:buFont typeface="Arial" pitchFamily="34" charset="0"/>
              <a:buChar char="•"/>
              <a:defRPr/>
            </a:pPr>
            <a:r>
              <a:rPr lang="en-US" altLang="en-US" sz="2800" b="1" i="1" dirty="0">
                <a:solidFill>
                  <a:srgbClr val="000000"/>
                </a:solidFill>
              </a:rPr>
              <a:t>Rights:</a:t>
            </a:r>
            <a:r>
              <a:rPr lang="en-US" altLang="en-US" sz="2800" i="1" dirty="0">
                <a:solidFill>
                  <a:srgbClr val="000000"/>
                </a:solidFill>
              </a:rPr>
              <a:t> </a:t>
            </a:r>
            <a:r>
              <a:rPr lang="en-US" altLang="en-US" sz="2800" dirty="0">
                <a:solidFill>
                  <a:srgbClr val="000000"/>
                </a:solidFill>
              </a:rPr>
              <a:t>individuals’ basic needs and welfare</a:t>
            </a:r>
          </a:p>
          <a:p>
            <a:pPr lvl="1" eaLnBrk="1" hangingPunct="1">
              <a:spcBef>
                <a:spcPts val="1400"/>
              </a:spcBef>
              <a:buClr>
                <a:srgbClr val="000000"/>
              </a:buClr>
              <a:buSzPct val="100000"/>
              <a:buFont typeface="Arial" pitchFamily="34" charset="0"/>
              <a:buChar char="•"/>
              <a:defRPr/>
            </a:pPr>
            <a:r>
              <a:rPr lang="en-US" altLang="en-US" sz="2800" b="1" i="1" dirty="0">
                <a:solidFill>
                  <a:srgbClr val="000000"/>
                </a:solidFill>
              </a:rPr>
              <a:t>Justice:</a:t>
            </a:r>
            <a:r>
              <a:rPr lang="en-US" altLang="en-US" sz="2800" i="1" dirty="0">
                <a:solidFill>
                  <a:srgbClr val="000000"/>
                </a:solidFill>
              </a:rPr>
              <a:t> </a:t>
            </a:r>
            <a:r>
              <a:rPr lang="en-US" altLang="en-US" sz="2800" dirty="0">
                <a:solidFill>
                  <a:srgbClr val="000000"/>
                </a:solidFill>
              </a:rPr>
              <a:t>how the costs and benefits of an action or a policy are distributed among a group</a:t>
            </a:r>
          </a:p>
          <a:p>
            <a:pPr lvl="1" eaLnBrk="1" hangingPunct="1">
              <a:spcBef>
                <a:spcPts val="1400"/>
              </a:spcBef>
              <a:buClr>
                <a:srgbClr val="000000"/>
              </a:buClr>
              <a:buSzPct val="100000"/>
              <a:buFont typeface="Arial" pitchFamily="34" charset="0"/>
              <a:buChar char="•"/>
              <a:defRPr/>
            </a:pPr>
            <a:r>
              <a:rPr lang="en-US" altLang="en-US" sz="2800" b="1" i="1" dirty="0">
                <a:solidFill>
                  <a:srgbClr val="000000"/>
                </a:solidFill>
              </a:rPr>
              <a:t>Utility:</a:t>
            </a:r>
            <a:r>
              <a:rPr lang="en-US" altLang="en-US" sz="2800" i="1" dirty="0">
                <a:solidFill>
                  <a:srgbClr val="000000"/>
                </a:solidFill>
              </a:rPr>
              <a:t> </a:t>
            </a:r>
            <a:r>
              <a:rPr lang="en-US" altLang="en-US" sz="2800" dirty="0">
                <a:solidFill>
                  <a:srgbClr val="000000"/>
                </a:solidFill>
              </a:rPr>
              <a:t>the positive and negative effects that an action or a policy has on others</a:t>
            </a:r>
          </a:p>
          <a:p>
            <a:pPr lvl="1" eaLnBrk="1" hangingPunct="1">
              <a:spcBef>
                <a:spcPts val="1400"/>
              </a:spcBef>
              <a:buClr>
                <a:srgbClr val="000000"/>
              </a:buClr>
              <a:buSzPct val="100000"/>
              <a:buFont typeface="Arial" pitchFamily="34" charset="0"/>
              <a:buChar char="•"/>
              <a:defRPr/>
            </a:pPr>
            <a:r>
              <a:rPr lang="en-US" altLang="en-US" sz="2800" b="1" i="1" dirty="0">
                <a:solidFill>
                  <a:srgbClr val="000000"/>
                </a:solidFill>
              </a:rPr>
              <a:t>Care:</a:t>
            </a:r>
            <a:r>
              <a:rPr lang="en-US" altLang="en-US" sz="2800" i="1" dirty="0">
                <a:solidFill>
                  <a:srgbClr val="000000"/>
                </a:solidFill>
              </a:rPr>
              <a:t> </a:t>
            </a:r>
            <a:r>
              <a:rPr lang="en-US" altLang="en-US" sz="2800" dirty="0">
                <a:solidFill>
                  <a:srgbClr val="000000"/>
                </a:solidFill>
              </a:rPr>
              <a:t>the relationships we have with other individuals</a:t>
            </a:r>
          </a:p>
        </p:txBody>
      </p:sp>
    </p:spTree>
    <p:extLst>
      <p:ext uri="{BB962C8B-B14F-4D97-AF65-F5344CB8AC3E}">
        <p14:creationId xmlns:p14="http://schemas.microsoft.com/office/powerpoint/2010/main" val="2877485558"/>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a:extLst>
              <a:ext uri="{FF2B5EF4-FFF2-40B4-BE49-F238E27FC236}">
                <a16:creationId xmlns:a16="http://schemas.microsoft.com/office/drawing/2014/main" id="{5F1A424C-A8F8-CC4E-8F49-28B89180F5A9}"/>
              </a:ext>
            </a:extLst>
          </p:cNvPr>
          <p:cNvSpPr txBox="1">
            <a:spLocks noChangeArrowheads="1"/>
          </p:cNvSpPr>
          <p:nvPr/>
        </p:nvSpPr>
        <p:spPr bwMode="auto">
          <a:xfrm>
            <a:off x="578069" y="249236"/>
            <a:ext cx="6463862"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eaLnBrk="1" hangingPunct="1">
              <a:buSzPct val="100000"/>
              <a:defRPr/>
            </a:pPr>
            <a:r>
              <a:rPr lang="en-US" sz="3600" dirty="0">
                <a:solidFill>
                  <a:srgbClr val="92D050"/>
                </a:solidFill>
              </a:rPr>
              <a:t>You have four sets of ethical and legal obligations:</a:t>
            </a:r>
          </a:p>
        </p:txBody>
      </p:sp>
      <p:sp>
        <p:nvSpPr>
          <p:cNvPr id="5124" name="Text Box 4">
            <a:extLst>
              <a:ext uri="{FF2B5EF4-FFF2-40B4-BE49-F238E27FC236}">
                <a16:creationId xmlns:a16="http://schemas.microsoft.com/office/drawing/2014/main" id="{0D7A0198-B877-F144-B19F-6FA5ACF50C76}"/>
              </a:ext>
            </a:extLst>
          </p:cNvPr>
          <p:cNvSpPr txBox="1">
            <a:spLocks noChangeArrowheads="1"/>
          </p:cNvSpPr>
          <p:nvPr/>
        </p:nvSpPr>
        <p:spPr bwMode="auto">
          <a:xfrm>
            <a:off x="867104" y="1579181"/>
            <a:ext cx="8229600" cy="4437063"/>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1pPr>
            <a:lvl2pPr marL="741363" indent="-276225">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2pPr>
            <a:lvl3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3pPr>
            <a:lvl4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4pPr>
            <a:lvl5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9pPr>
          </a:lstStyle>
          <a:p>
            <a:pPr lvl="1">
              <a:spcBef>
                <a:spcPts val="625"/>
              </a:spcBef>
              <a:buSzPct val="100000"/>
              <a:defRPr/>
            </a:pPr>
            <a:endParaRPr lang="en-US" sz="1000" i="1" dirty="0"/>
          </a:p>
          <a:p>
            <a:pPr lvl="1">
              <a:spcBef>
                <a:spcPts val="1400"/>
              </a:spcBef>
              <a:buClr>
                <a:srgbClr val="000000"/>
              </a:buClr>
              <a:buSzPct val="100000"/>
              <a:buFont typeface="Arial" charset="0"/>
              <a:buChar char="•"/>
              <a:defRPr/>
            </a:pPr>
            <a:r>
              <a:rPr lang="en-US" sz="2800" dirty="0"/>
              <a:t>to your employer</a:t>
            </a:r>
          </a:p>
          <a:p>
            <a:pPr lvl="1">
              <a:spcBef>
                <a:spcPts val="1400"/>
              </a:spcBef>
              <a:buClr>
                <a:srgbClr val="000000"/>
              </a:buClr>
              <a:buSzPct val="100000"/>
              <a:buFont typeface="Arial" charset="0"/>
              <a:buChar char="•"/>
              <a:defRPr/>
            </a:pPr>
            <a:r>
              <a:rPr lang="en-US" sz="2800" dirty="0"/>
              <a:t>to the public</a:t>
            </a:r>
          </a:p>
          <a:p>
            <a:pPr lvl="1">
              <a:spcBef>
                <a:spcPts val="1400"/>
              </a:spcBef>
              <a:buClr>
                <a:srgbClr val="000000"/>
              </a:buClr>
              <a:buSzPct val="100000"/>
              <a:buFont typeface="Arial" charset="0"/>
              <a:buChar char="•"/>
              <a:defRPr/>
            </a:pPr>
            <a:r>
              <a:rPr lang="en-US" sz="2800" dirty="0"/>
              <a:t>to the environment</a:t>
            </a:r>
          </a:p>
          <a:p>
            <a:pPr lvl="1">
              <a:spcBef>
                <a:spcPts val="1400"/>
              </a:spcBef>
              <a:buClr>
                <a:srgbClr val="000000"/>
              </a:buClr>
              <a:buSzPct val="100000"/>
              <a:buFont typeface="Arial" charset="0"/>
              <a:buChar char="•"/>
              <a:defRPr/>
            </a:pPr>
            <a:r>
              <a:rPr lang="en-US" sz="2800" dirty="0">
                <a:solidFill>
                  <a:schemeClr val="tx1"/>
                </a:solidFill>
              </a:rPr>
              <a:t>to copyright holders</a:t>
            </a:r>
          </a:p>
          <a:p>
            <a:pPr lvl="1">
              <a:spcBef>
                <a:spcPts val="1400"/>
              </a:spcBef>
              <a:buClr>
                <a:srgbClr val="000000"/>
              </a:buClr>
              <a:buSzPct val="100000"/>
              <a:buFont typeface="Arial" charset="0"/>
              <a:buChar char="•"/>
              <a:defRPr/>
            </a:pPr>
            <a:endParaRPr lang="en-US" sz="2800" dirty="0"/>
          </a:p>
        </p:txBody>
      </p:sp>
    </p:spTree>
    <p:extLst>
      <p:ext uri="{BB962C8B-B14F-4D97-AF65-F5344CB8AC3E}">
        <p14:creationId xmlns:p14="http://schemas.microsoft.com/office/powerpoint/2010/main" val="3855518582"/>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a:extLst>
              <a:ext uri="{FF2B5EF4-FFF2-40B4-BE49-F238E27FC236}">
                <a16:creationId xmlns:a16="http://schemas.microsoft.com/office/drawing/2014/main" id="{BB69725B-E0DC-0647-A745-F45542E310E7}"/>
              </a:ext>
            </a:extLst>
          </p:cNvPr>
          <p:cNvSpPr txBox="1">
            <a:spLocks noChangeArrowheads="1"/>
          </p:cNvSpPr>
          <p:nvPr/>
        </p:nvSpPr>
        <p:spPr bwMode="auto">
          <a:xfrm>
            <a:off x="635876" y="249236"/>
            <a:ext cx="5460124"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eaLnBrk="1" hangingPunct="1">
              <a:buSzPct val="100000"/>
              <a:defRPr/>
            </a:pPr>
            <a:r>
              <a:rPr lang="en-US" sz="3200" dirty="0">
                <a:solidFill>
                  <a:srgbClr val="92D050"/>
                </a:solidFill>
              </a:rPr>
              <a:t>You have five obligations to your employer:</a:t>
            </a:r>
          </a:p>
        </p:txBody>
      </p:sp>
      <p:sp>
        <p:nvSpPr>
          <p:cNvPr id="6148" name="Text Box 4">
            <a:extLst>
              <a:ext uri="{FF2B5EF4-FFF2-40B4-BE49-F238E27FC236}">
                <a16:creationId xmlns:a16="http://schemas.microsoft.com/office/drawing/2014/main" id="{3FBB441E-3E42-1540-81C9-C20A39CCBDD7}"/>
              </a:ext>
            </a:extLst>
          </p:cNvPr>
          <p:cNvSpPr txBox="1">
            <a:spLocks noChangeArrowheads="1"/>
          </p:cNvSpPr>
          <p:nvPr/>
        </p:nvSpPr>
        <p:spPr bwMode="auto">
          <a:xfrm>
            <a:off x="751490" y="1673774"/>
            <a:ext cx="8229600" cy="4437063"/>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1pPr>
            <a:lvl2pPr marL="741363" indent="-276225">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2pPr>
            <a:lvl3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3pPr>
            <a:lvl4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4pPr>
            <a:lvl5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9pPr>
          </a:lstStyle>
          <a:p>
            <a:pPr lvl="1">
              <a:spcBef>
                <a:spcPts val="625"/>
              </a:spcBef>
              <a:buSzPct val="100000"/>
              <a:defRPr/>
            </a:pPr>
            <a:endParaRPr lang="en-US" sz="1000" i="1" dirty="0"/>
          </a:p>
          <a:p>
            <a:pPr lvl="1">
              <a:spcBef>
                <a:spcPts val="1400"/>
              </a:spcBef>
              <a:buClr>
                <a:srgbClr val="000000"/>
              </a:buClr>
              <a:buSzPct val="100000"/>
              <a:buFont typeface="Arial" charset="0"/>
              <a:buChar char="•"/>
              <a:defRPr/>
            </a:pPr>
            <a:r>
              <a:rPr lang="en-US" sz="2800" dirty="0"/>
              <a:t>competence and diligence</a:t>
            </a:r>
          </a:p>
          <a:p>
            <a:pPr lvl="1">
              <a:spcBef>
                <a:spcPts val="1400"/>
              </a:spcBef>
              <a:buClr>
                <a:srgbClr val="000000"/>
              </a:buClr>
              <a:buSzPct val="100000"/>
              <a:buFont typeface="Arial" charset="0"/>
              <a:buChar char="•"/>
              <a:defRPr/>
            </a:pPr>
            <a:r>
              <a:rPr lang="en-US" sz="2800" dirty="0"/>
              <a:t>generosity</a:t>
            </a:r>
          </a:p>
          <a:p>
            <a:pPr lvl="1">
              <a:spcBef>
                <a:spcPts val="1400"/>
              </a:spcBef>
              <a:buClr>
                <a:srgbClr val="000000"/>
              </a:buClr>
              <a:buSzPct val="100000"/>
              <a:buFont typeface="Arial" charset="0"/>
              <a:buChar char="•"/>
              <a:defRPr/>
            </a:pPr>
            <a:r>
              <a:rPr lang="en-US" sz="2800" dirty="0"/>
              <a:t>honesty and candor</a:t>
            </a:r>
          </a:p>
          <a:p>
            <a:pPr lvl="1">
              <a:spcBef>
                <a:spcPts val="1400"/>
              </a:spcBef>
              <a:buClr>
                <a:srgbClr val="000000"/>
              </a:buClr>
              <a:buSzPct val="100000"/>
              <a:buFont typeface="Arial" charset="0"/>
              <a:buChar char="•"/>
              <a:defRPr/>
            </a:pPr>
            <a:r>
              <a:rPr lang="en-US" sz="2800" dirty="0"/>
              <a:t>confidentiality</a:t>
            </a:r>
          </a:p>
          <a:p>
            <a:pPr lvl="1">
              <a:spcBef>
                <a:spcPts val="1400"/>
              </a:spcBef>
              <a:buClr>
                <a:srgbClr val="000000"/>
              </a:buClr>
              <a:buSzPct val="100000"/>
              <a:buFont typeface="Arial" charset="0"/>
              <a:buChar char="•"/>
              <a:defRPr/>
            </a:pPr>
            <a:r>
              <a:rPr lang="en-US" sz="2800" dirty="0"/>
              <a:t>loyalty</a:t>
            </a:r>
          </a:p>
        </p:txBody>
      </p:sp>
    </p:spTree>
    <p:extLst>
      <p:ext uri="{BB962C8B-B14F-4D97-AF65-F5344CB8AC3E}">
        <p14:creationId xmlns:p14="http://schemas.microsoft.com/office/powerpoint/2010/main" val="2435424164"/>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a:extLst>
              <a:ext uri="{FF2B5EF4-FFF2-40B4-BE49-F238E27FC236}">
                <a16:creationId xmlns:a16="http://schemas.microsoft.com/office/drawing/2014/main" id="{82376AE8-5C7B-4447-AA4A-A3A0A034825F}"/>
              </a:ext>
            </a:extLst>
          </p:cNvPr>
          <p:cNvSpPr txBox="1">
            <a:spLocks noChangeArrowheads="1"/>
          </p:cNvSpPr>
          <p:nvPr/>
        </p:nvSpPr>
        <p:spPr bwMode="auto">
          <a:xfrm>
            <a:off x="583325" y="250824"/>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9pPr>
          </a:lstStyle>
          <a:p>
            <a:pPr eaLnBrk="1" hangingPunct="1">
              <a:buSzPct val="100000"/>
              <a:defRPr/>
            </a:pPr>
            <a:r>
              <a:rPr lang="en-US" altLang="en-US" sz="3200" dirty="0">
                <a:solidFill>
                  <a:srgbClr val="92D050"/>
                </a:solidFill>
                <a:cs typeface="Times New Roman" pitchFamily="18" charset="0"/>
              </a:rPr>
              <a:t>F</a:t>
            </a:r>
            <a:r>
              <a:rPr lang="en-US" altLang="en-US" sz="3200" dirty="0">
                <a:solidFill>
                  <a:srgbClr val="92D050"/>
                </a:solidFill>
              </a:rPr>
              <a:t>our elements of an organization’s culture</a:t>
            </a:r>
            <a:br>
              <a:rPr lang="en-US" altLang="en-US" sz="3200" dirty="0">
                <a:solidFill>
                  <a:srgbClr val="92D050"/>
                </a:solidFill>
              </a:rPr>
            </a:br>
            <a:r>
              <a:rPr lang="en-US" altLang="en-US" sz="3200" dirty="0">
                <a:solidFill>
                  <a:srgbClr val="92D050"/>
                </a:solidFill>
              </a:rPr>
              <a:t>encourage ethical and legal behavior: </a:t>
            </a:r>
          </a:p>
        </p:txBody>
      </p:sp>
      <p:sp>
        <p:nvSpPr>
          <p:cNvPr id="15364" name="Text Box 4">
            <a:extLst>
              <a:ext uri="{FF2B5EF4-FFF2-40B4-BE49-F238E27FC236}">
                <a16:creationId xmlns:a16="http://schemas.microsoft.com/office/drawing/2014/main" id="{0F103D53-5C2E-6944-811B-9B1924D09B05}"/>
              </a:ext>
            </a:extLst>
          </p:cNvPr>
          <p:cNvSpPr txBox="1">
            <a:spLocks noChangeArrowheads="1"/>
          </p:cNvSpPr>
          <p:nvPr/>
        </p:nvSpPr>
        <p:spPr bwMode="auto">
          <a:xfrm>
            <a:off x="730469" y="1757856"/>
            <a:ext cx="8229600" cy="4435475"/>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marL="685800" indent="-334963">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1pPr>
            <a:lvl2pPr marL="741363" indent="-276225">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2pPr>
            <a:lvl3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3pPr>
            <a:lvl4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4pPr>
            <a:lvl5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9pPr>
          </a:lstStyle>
          <a:p>
            <a:pPr lvl="1">
              <a:spcBef>
                <a:spcPts val="625"/>
              </a:spcBef>
              <a:buSzPct val="100000"/>
              <a:defRPr/>
            </a:pPr>
            <a:endParaRPr lang="en-US" sz="1000" i="1" dirty="0"/>
          </a:p>
          <a:p>
            <a:pPr marL="740664" indent="-274320">
              <a:spcBef>
                <a:spcPts val="1400"/>
              </a:spcBef>
              <a:buClr>
                <a:srgbClr val="000000"/>
              </a:buClr>
              <a:buSzPct val="100000"/>
              <a:buFont typeface="Arial" charset="0"/>
              <a:buChar char="•"/>
              <a:defRPr/>
            </a:pPr>
            <a:r>
              <a:rPr lang="en-US" sz="2800" dirty="0"/>
              <a:t>ethical leadership</a:t>
            </a:r>
          </a:p>
          <a:p>
            <a:pPr marL="740664" indent="-274320">
              <a:spcBef>
                <a:spcPts val="1400"/>
              </a:spcBef>
              <a:buClr>
                <a:srgbClr val="000000"/>
              </a:buClr>
              <a:buSzPct val="100000"/>
              <a:buFont typeface="Arial" charset="0"/>
              <a:buChar char="•"/>
              <a:defRPr/>
            </a:pPr>
            <a:r>
              <a:rPr lang="en-US" sz="2800" dirty="0"/>
              <a:t>supervisors setting ethical examples</a:t>
            </a:r>
          </a:p>
          <a:p>
            <a:pPr marL="740664" indent="-274320">
              <a:spcBef>
                <a:spcPts val="1400"/>
              </a:spcBef>
              <a:buClr>
                <a:srgbClr val="000000"/>
              </a:buClr>
              <a:buSzPct val="100000"/>
              <a:buFont typeface="Arial" charset="0"/>
              <a:buChar char="•"/>
              <a:defRPr/>
            </a:pPr>
            <a:r>
              <a:rPr lang="en-US" sz="2800" dirty="0"/>
              <a:t>peer support of ethical behavior</a:t>
            </a:r>
          </a:p>
          <a:p>
            <a:pPr marL="740664" indent="-274320">
              <a:spcBef>
                <a:spcPts val="1400"/>
              </a:spcBef>
              <a:buClr>
                <a:srgbClr val="000000"/>
              </a:buClr>
              <a:buSzPct val="100000"/>
              <a:buFont typeface="Arial" charset="0"/>
              <a:buChar char="•"/>
              <a:defRPr/>
            </a:pPr>
            <a:r>
              <a:rPr lang="en-US" sz="2800" dirty="0"/>
              <a:t>organization using informal communication to reinforce the formal policies (ex: company code of conduct)</a:t>
            </a:r>
          </a:p>
        </p:txBody>
      </p:sp>
    </p:spTree>
    <p:extLst>
      <p:ext uri="{BB962C8B-B14F-4D97-AF65-F5344CB8AC3E}">
        <p14:creationId xmlns:p14="http://schemas.microsoft.com/office/powerpoint/2010/main" val="2854872087"/>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a:extLst>
              <a:ext uri="{FF2B5EF4-FFF2-40B4-BE49-F238E27FC236}">
                <a16:creationId xmlns:a16="http://schemas.microsoft.com/office/drawing/2014/main" id="{D61B8633-881A-524C-837A-E3FAB78C40D5}"/>
              </a:ext>
            </a:extLst>
          </p:cNvPr>
          <p:cNvSpPr txBox="1">
            <a:spLocks noChangeArrowheads="1"/>
          </p:cNvSpPr>
          <p:nvPr/>
        </p:nvSpPr>
        <p:spPr bwMode="auto">
          <a:xfrm>
            <a:off x="-625366" y="349797"/>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eaLnBrk="1" hangingPunct="1">
              <a:buSzPct val="100000"/>
              <a:defRPr/>
            </a:pPr>
            <a:r>
              <a:rPr lang="en-US" sz="3200" dirty="0">
                <a:solidFill>
                  <a:srgbClr val="92D050"/>
                </a:solidFill>
                <a:cs typeface="Times New Roman" charset="0"/>
              </a:rPr>
              <a:t>An effective code of conduct</a:t>
            </a:r>
            <a:br>
              <a:rPr lang="en-US" sz="3200" dirty="0">
                <a:solidFill>
                  <a:srgbClr val="92D050"/>
                </a:solidFill>
                <a:cs typeface="Times New Roman" charset="0"/>
              </a:rPr>
            </a:br>
            <a:r>
              <a:rPr lang="en-US" sz="3200" dirty="0">
                <a:solidFill>
                  <a:srgbClr val="92D050"/>
                </a:solidFill>
                <a:cs typeface="Times New Roman" charset="0"/>
              </a:rPr>
              <a:t>has three characteristics:</a:t>
            </a:r>
          </a:p>
        </p:txBody>
      </p:sp>
      <p:sp>
        <p:nvSpPr>
          <p:cNvPr id="16388" name="Text Box 4">
            <a:extLst>
              <a:ext uri="{FF2B5EF4-FFF2-40B4-BE49-F238E27FC236}">
                <a16:creationId xmlns:a16="http://schemas.microsoft.com/office/drawing/2014/main" id="{54BD69CF-01D5-B847-8888-3D4D9D089952}"/>
              </a:ext>
            </a:extLst>
          </p:cNvPr>
          <p:cNvSpPr txBox="1">
            <a:spLocks noChangeArrowheads="1"/>
          </p:cNvSpPr>
          <p:nvPr/>
        </p:nvSpPr>
        <p:spPr bwMode="auto">
          <a:xfrm>
            <a:off x="583324" y="1715815"/>
            <a:ext cx="8229600" cy="4435475"/>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1pPr>
            <a:lvl2pPr marL="741363" indent="-276225">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2pPr>
            <a:lvl3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3pPr>
            <a:lvl4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4pPr>
            <a:lvl5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9pPr>
          </a:lstStyle>
          <a:p>
            <a:pPr lvl="1">
              <a:spcBef>
                <a:spcPts val="625"/>
              </a:spcBef>
              <a:buSzPct val="100000"/>
              <a:defRPr/>
            </a:pPr>
            <a:endParaRPr lang="en-US" sz="1000" i="1" dirty="0"/>
          </a:p>
          <a:p>
            <a:pPr lvl="1">
              <a:spcBef>
                <a:spcPts val="1400"/>
              </a:spcBef>
              <a:buClr>
                <a:srgbClr val="000000"/>
              </a:buClr>
              <a:buSzPct val="100000"/>
              <a:buFont typeface="Arial" charset="0"/>
              <a:buChar char="•"/>
              <a:defRPr/>
            </a:pPr>
            <a:r>
              <a:rPr lang="en-US" sz="2800" dirty="0"/>
              <a:t>It protects the public rather than members of the organization or profession.</a:t>
            </a:r>
          </a:p>
          <a:p>
            <a:pPr lvl="1">
              <a:spcBef>
                <a:spcPts val="1400"/>
              </a:spcBef>
              <a:buClr>
                <a:srgbClr val="000000"/>
              </a:buClr>
              <a:buSzPct val="100000"/>
              <a:buFont typeface="Arial" charset="0"/>
              <a:buChar char="•"/>
              <a:defRPr/>
            </a:pPr>
            <a:r>
              <a:rPr lang="en-US" sz="2800" dirty="0"/>
              <a:t>It is specific and comprehensive.</a:t>
            </a:r>
          </a:p>
          <a:p>
            <a:pPr lvl="1">
              <a:spcBef>
                <a:spcPts val="1400"/>
              </a:spcBef>
              <a:buClr>
                <a:srgbClr val="000000"/>
              </a:buClr>
              <a:buSzPct val="100000"/>
              <a:buFont typeface="Arial" charset="0"/>
              <a:buChar char="•"/>
              <a:defRPr/>
            </a:pPr>
            <a:r>
              <a:rPr lang="en-US" sz="2800" dirty="0"/>
              <a:t>It is enforceable.</a:t>
            </a:r>
          </a:p>
          <a:p>
            <a:pPr lvl="2">
              <a:spcBef>
                <a:spcPts val="1400"/>
              </a:spcBef>
              <a:buClr>
                <a:srgbClr val="000000"/>
              </a:buClr>
              <a:buSzPct val="100000"/>
              <a:buFont typeface="Arial" charset="0"/>
              <a:buChar char="•"/>
              <a:defRPr/>
            </a:pPr>
            <a:r>
              <a:rPr lang="en-US" sz="2800" dirty="0"/>
              <a:t> Regulations.</a:t>
            </a:r>
          </a:p>
        </p:txBody>
      </p:sp>
    </p:spTree>
    <p:extLst>
      <p:ext uri="{BB962C8B-B14F-4D97-AF65-F5344CB8AC3E}">
        <p14:creationId xmlns:p14="http://schemas.microsoft.com/office/powerpoint/2010/main" val="784586123"/>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4521F-AD29-A64B-98AD-9DC76754AC6C}"/>
              </a:ext>
            </a:extLst>
          </p:cNvPr>
          <p:cNvSpPr>
            <a:spLocks noGrp="1"/>
          </p:cNvSpPr>
          <p:nvPr>
            <p:ph type="title"/>
          </p:nvPr>
        </p:nvSpPr>
        <p:spPr/>
        <p:txBody>
          <a:bodyPr/>
          <a:lstStyle/>
          <a:p>
            <a:r>
              <a:rPr lang="en-US" dirty="0"/>
              <a:t>Examples of Ethical Codes</a:t>
            </a:r>
          </a:p>
        </p:txBody>
      </p:sp>
      <p:sp>
        <p:nvSpPr>
          <p:cNvPr id="3" name="Text Placeholder 2">
            <a:extLst>
              <a:ext uri="{FF2B5EF4-FFF2-40B4-BE49-F238E27FC236}">
                <a16:creationId xmlns:a16="http://schemas.microsoft.com/office/drawing/2014/main" id="{C3B07D88-72E0-5746-8EAD-825BF6818FDC}"/>
              </a:ext>
            </a:extLst>
          </p:cNvPr>
          <p:cNvSpPr>
            <a:spLocks noGrp="1"/>
          </p:cNvSpPr>
          <p:nvPr>
            <p:ph type="body" idx="1"/>
          </p:nvPr>
        </p:nvSpPr>
        <p:spPr/>
        <p:txBody>
          <a:bodyPr/>
          <a:lstStyle/>
          <a:p>
            <a:r>
              <a:rPr lang="en-US" sz="2000" dirty="0"/>
              <a:t>Society of Professional Journalists</a:t>
            </a:r>
          </a:p>
        </p:txBody>
      </p:sp>
      <p:pic>
        <p:nvPicPr>
          <p:cNvPr id="8" name="Content Placeholder 7" descr="A screenshot of a cell phone&#10;&#10;Description automatically generated">
            <a:extLst>
              <a:ext uri="{FF2B5EF4-FFF2-40B4-BE49-F238E27FC236}">
                <a16:creationId xmlns:a16="http://schemas.microsoft.com/office/drawing/2014/main" id="{2526E26A-FAB4-734E-ACE6-B0EACD100AFC}"/>
              </a:ext>
            </a:extLst>
          </p:cNvPr>
          <p:cNvPicPr>
            <a:picLocks noGrp="1" noChangeAspect="1"/>
          </p:cNvPicPr>
          <p:nvPr>
            <p:ph sz="half" idx="2"/>
          </p:nvPr>
        </p:nvPicPr>
        <p:blipFill>
          <a:blip r:embed="rId2"/>
          <a:stretch>
            <a:fillRect/>
          </a:stretch>
        </p:blipFill>
        <p:spPr>
          <a:xfrm>
            <a:off x="1493507" y="2736850"/>
            <a:ext cx="2550185" cy="3305175"/>
          </a:xfrm>
        </p:spPr>
      </p:pic>
      <p:sp>
        <p:nvSpPr>
          <p:cNvPr id="5" name="Text Placeholder 4">
            <a:extLst>
              <a:ext uri="{FF2B5EF4-FFF2-40B4-BE49-F238E27FC236}">
                <a16:creationId xmlns:a16="http://schemas.microsoft.com/office/drawing/2014/main" id="{298108BA-D80A-484F-A35B-5092E935C49B}"/>
              </a:ext>
            </a:extLst>
          </p:cNvPr>
          <p:cNvSpPr>
            <a:spLocks noGrp="1"/>
          </p:cNvSpPr>
          <p:nvPr>
            <p:ph type="body" sz="quarter" idx="3"/>
          </p:nvPr>
        </p:nvSpPr>
        <p:spPr/>
        <p:txBody>
          <a:bodyPr/>
          <a:lstStyle/>
          <a:p>
            <a:r>
              <a:rPr lang="en-US" sz="2000" dirty="0"/>
              <a:t>Public Relations Society of America</a:t>
            </a:r>
          </a:p>
        </p:txBody>
      </p:sp>
      <p:pic>
        <p:nvPicPr>
          <p:cNvPr id="10" name="Content Placeholder 9" descr="A screenshot of text&#10;&#10;Description automatically generated">
            <a:extLst>
              <a:ext uri="{FF2B5EF4-FFF2-40B4-BE49-F238E27FC236}">
                <a16:creationId xmlns:a16="http://schemas.microsoft.com/office/drawing/2014/main" id="{3E5949EF-C3EA-4C4C-B9A3-2780EFADD399}"/>
              </a:ext>
            </a:extLst>
          </p:cNvPr>
          <p:cNvPicPr>
            <a:picLocks noGrp="1" noChangeAspect="1"/>
          </p:cNvPicPr>
          <p:nvPr>
            <p:ph sz="quarter" idx="4"/>
          </p:nvPr>
        </p:nvPicPr>
        <p:blipFill>
          <a:blip r:embed="rId3"/>
          <a:stretch>
            <a:fillRect/>
          </a:stretch>
        </p:blipFill>
        <p:spPr>
          <a:xfrm>
            <a:off x="5087938" y="2796988"/>
            <a:ext cx="4186237" cy="3184899"/>
          </a:xfrm>
        </p:spPr>
      </p:pic>
    </p:spTree>
    <p:extLst>
      <p:ext uri="{BB962C8B-B14F-4D97-AF65-F5344CB8AC3E}">
        <p14:creationId xmlns:p14="http://schemas.microsoft.com/office/powerpoint/2010/main" val="623670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D8010-A011-1349-ABE6-379FF56FA1F7}"/>
              </a:ext>
            </a:extLst>
          </p:cNvPr>
          <p:cNvSpPr>
            <a:spLocks noGrp="1"/>
          </p:cNvSpPr>
          <p:nvPr>
            <p:ph type="title"/>
          </p:nvPr>
        </p:nvSpPr>
        <p:spPr/>
        <p:txBody>
          <a:bodyPr/>
          <a:lstStyle/>
          <a:p>
            <a:r>
              <a:rPr lang="en-US" dirty="0"/>
              <a:t>How have you noticed companies act in unethical ways?</a:t>
            </a:r>
          </a:p>
        </p:txBody>
      </p:sp>
      <p:sp>
        <p:nvSpPr>
          <p:cNvPr id="3" name="Text Placeholder 2">
            <a:extLst>
              <a:ext uri="{FF2B5EF4-FFF2-40B4-BE49-F238E27FC236}">
                <a16:creationId xmlns:a16="http://schemas.microsoft.com/office/drawing/2014/main" id="{A307363D-9810-1E4C-A422-AD178ACE89A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98874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2F9C3-9010-3A4A-A32B-6BD8F280F3EA}"/>
              </a:ext>
            </a:extLst>
          </p:cNvPr>
          <p:cNvSpPr>
            <a:spLocks noGrp="1"/>
          </p:cNvSpPr>
          <p:nvPr>
            <p:ph type="title"/>
          </p:nvPr>
        </p:nvSpPr>
        <p:spPr/>
        <p:txBody>
          <a:bodyPr/>
          <a:lstStyle/>
          <a:p>
            <a:r>
              <a:rPr lang="en-US" dirty="0"/>
              <a:t>Follow these ten principles for ethical communication:</a:t>
            </a:r>
          </a:p>
        </p:txBody>
      </p:sp>
      <p:sp>
        <p:nvSpPr>
          <p:cNvPr id="3" name="Content Placeholder 2">
            <a:extLst>
              <a:ext uri="{FF2B5EF4-FFF2-40B4-BE49-F238E27FC236}">
                <a16:creationId xmlns:a16="http://schemas.microsoft.com/office/drawing/2014/main" id="{016EE18F-915E-B545-8563-38CD15D6AA82}"/>
              </a:ext>
            </a:extLst>
          </p:cNvPr>
          <p:cNvSpPr>
            <a:spLocks noGrp="1"/>
          </p:cNvSpPr>
          <p:nvPr>
            <p:ph idx="1"/>
          </p:nvPr>
        </p:nvSpPr>
        <p:spPr>
          <a:xfrm>
            <a:off x="677334" y="1930400"/>
            <a:ext cx="8596668" cy="4670097"/>
          </a:xfrm>
        </p:spPr>
        <p:txBody>
          <a:bodyPr>
            <a:normAutofit fontScale="92500"/>
          </a:bodyPr>
          <a:lstStyle/>
          <a:p>
            <a:pPr>
              <a:buFont typeface="+mj-lt"/>
              <a:buAutoNum type="arabicPeriod"/>
            </a:pPr>
            <a:r>
              <a:rPr lang="en-US" sz="2400" dirty="0"/>
              <a:t>Abide by copyright laws.</a:t>
            </a:r>
          </a:p>
          <a:p>
            <a:pPr>
              <a:buFont typeface="+mj-lt"/>
              <a:buAutoNum type="arabicPeriod"/>
            </a:pPr>
            <a:r>
              <a:rPr lang="en-US" sz="2400" dirty="0"/>
              <a:t>Abide by your organization’s professional code of conduct.</a:t>
            </a:r>
          </a:p>
          <a:p>
            <a:pPr>
              <a:buFont typeface="+mj-lt"/>
              <a:buAutoNum type="arabicPeriod"/>
            </a:pPr>
            <a:r>
              <a:rPr lang="en-US" sz="2400" dirty="0"/>
              <a:t>Abide by your organization’s policy on social media.</a:t>
            </a:r>
          </a:p>
          <a:p>
            <a:pPr>
              <a:buFont typeface="+mj-lt"/>
              <a:buAutoNum type="arabicPeriod"/>
            </a:pPr>
            <a:r>
              <a:rPr lang="en-US" sz="2400" dirty="0"/>
              <a:t>Take advantage of your employer’s ethics resources.</a:t>
            </a:r>
          </a:p>
          <a:p>
            <a:pPr>
              <a:buFont typeface="+mj-lt"/>
              <a:buAutoNum type="arabicPeriod"/>
            </a:pPr>
            <a:r>
              <a:rPr lang="en-US" sz="2400" dirty="0"/>
              <a:t>Tell the truth</a:t>
            </a:r>
          </a:p>
          <a:p>
            <a:pPr>
              <a:buFont typeface="+mj-lt"/>
              <a:buAutoNum type="arabicPeriod"/>
            </a:pPr>
            <a:r>
              <a:rPr lang="en-US" sz="2400" dirty="0"/>
              <a:t>Don’t mislead your readers.</a:t>
            </a:r>
          </a:p>
          <a:p>
            <a:pPr>
              <a:buFont typeface="+mj-lt"/>
              <a:buAutoNum type="arabicPeriod"/>
            </a:pPr>
            <a:r>
              <a:rPr lang="en-US" sz="2400" dirty="0"/>
              <a:t>Bring attention to important ethical and legal information.</a:t>
            </a:r>
          </a:p>
          <a:p>
            <a:pPr>
              <a:buFont typeface="+mj-lt"/>
              <a:buAutoNum type="arabicPeriod"/>
            </a:pPr>
            <a:r>
              <a:rPr lang="en-US" sz="2400" dirty="0"/>
              <a:t>Be clear.</a:t>
            </a:r>
          </a:p>
          <a:p>
            <a:pPr>
              <a:buFont typeface="+mj-lt"/>
              <a:buAutoNum type="arabicPeriod"/>
            </a:pPr>
            <a:r>
              <a:rPr lang="en-US" sz="2400" dirty="0"/>
              <a:t>Avoid language that discriminates.</a:t>
            </a:r>
          </a:p>
          <a:p>
            <a:pPr>
              <a:buFont typeface="+mj-lt"/>
              <a:buAutoNum type="arabicPeriod"/>
            </a:pPr>
            <a:r>
              <a:rPr lang="en-US" sz="2400" dirty="0"/>
              <a:t>Cite your sources and your collaborators.</a:t>
            </a:r>
          </a:p>
        </p:txBody>
      </p:sp>
    </p:spTree>
    <p:extLst>
      <p:ext uri="{BB962C8B-B14F-4D97-AF65-F5344CB8AC3E}">
        <p14:creationId xmlns:p14="http://schemas.microsoft.com/office/powerpoint/2010/main" val="2614054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a:extLst>
              <a:ext uri="{FF2B5EF4-FFF2-40B4-BE49-F238E27FC236}">
                <a16:creationId xmlns:a16="http://schemas.microsoft.com/office/drawing/2014/main" id="{5AF36EA2-B83C-B840-8FBA-8506FF5695FA}"/>
              </a:ext>
            </a:extLst>
          </p:cNvPr>
          <p:cNvSpPr txBox="1">
            <a:spLocks noChangeArrowheads="1"/>
          </p:cNvSpPr>
          <p:nvPr/>
        </p:nvSpPr>
        <p:spPr bwMode="auto">
          <a:xfrm>
            <a:off x="-152400" y="250824"/>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eaLnBrk="1" hangingPunct="1">
              <a:buSzPct val="100000"/>
              <a:defRPr/>
            </a:pPr>
            <a:r>
              <a:rPr lang="en-US" sz="3200" dirty="0">
                <a:solidFill>
                  <a:srgbClr val="92D050"/>
                </a:solidFill>
                <a:cs typeface="Times New Roman" charset="0"/>
              </a:rPr>
              <a:t>Avoid four common types of</a:t>
            </a:r>
            <a:br>
              <a:rPr lang="en-US" sz="3200" dirty="0">
                <a:solidFill>
                  <a:srgbClr val="92D050"/>
                </a:solidFill>
                <a:cs typeface="Times New Roman" charset="0"/>
              </a:rPr>
            </a:br>
            <a:r>
              <a:rPr lang="en-US" sz="3200" dirty="0">
                <a:solidFill>
                  <a:srgbClr val="92D050"/>
                </a:solidFill>
                <a:cs typeface="Times New Roman" charset="0"/>
              </a:rPr>
              <a:t>misleading technical communication:</a:t>
            </a:r>
          </a:p>
        </p:txBody>
      </p:sp>
      <p:sp>
        <p:nvSpPr>
          <p:cNvPr id="20484" name="Text Box 4">
            <a:extLst>
              <a:ext uri="{FF2B5EF4-FFF2-40B4-BE49-F238E27FC236}">
                <a16:creationId xmlns:a16="http://schemas.microsoft.com/office/drawing/2014/main" id="{0AF56EE1-94A7-9C46-83D3-CA450281E97C}"/>
              </a:ext>
            </a:extLst>
          </p:cNvPr>
          <p:cNvSpPr txBox="1">
            <a:spLocks noChangeArrowheads="1"/>
          </p:cNvSpPr>
          <p:nvPr/>
        </p:nvSpPr>
        <p:spPr bwMode="auto">
          <a:xfrm>
            <a:off x="656897" y="1610712"/>
            <a:ext cx="8229600" cy="4435475"/>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1pPr>
            <a:lvl2pPr marL="741363" indent="-276225">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2pPr>
            <a:lvl3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3pPr>
            <a:lvl4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4pPr>
            <a:lvl5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9pPr>
          </a:lstStyle>
          <a:p>
            <a:pPr lvl="1">
              <a:spcBef>
                <a:spcPts val="625"/>
              </a:spcBef>
              <a:buSzPct val="100000"/>
              <a:defRPr/>
            </a:pPr>
            <a:endParaRPr lang="en-US" sz="1000" i="1" dirty="0"/>
          </a:p>
          <a:p>
            <a:pPr lvl="1">
              <a:spcBef>
                <a:spcPts val="1400"/>
              </a:spcBef>
              <a:buClr>
                <a:srgbClr val="000000"/>
              </a:buClr>
              <a:buSzPct val="100000"/>
              <a:buFont typeface="Arial" charset="0"/>
              <a:buChar char="•"/>
              <a:defRPr/>
            </a:pPr>
            <a:r>
              <a:rPr lang="en-US" sz="2800" dirty="0"/>
              <a:t>false </a:t>
            </a:r>
            <a:r>
              <a:rPr lang="en-US" sz="2800" dirty="0">
                <a:solidFill>
                  <a:schemeClr val="tx1"/>
                </a:solidFill>
              </a:rPr>
              <a:t>implications about products</a:t>
            </a:r>
          </a:p>
          <a:p>
            <a:pPr lvl="1">
              <a:spcBef>
                <a:spcPts val="1400"/>
              </a:spcBef>
              <a:buClr>
                <a:srgbClr val="000000"/>
              </a:buClr>
              <a:buSzPct val="100000"/>
              <a:buFont typeface="Arial" charset="0"/>
              <a:buChar char="•"/>
              <a:defRPr/>
            </a:pPr>
            <a:r>
              <a:rPr lang="en-US" sz="2800" dirty="0">
                <a:solidFill>
                  <a:schemeClr val="tx1"/>
                </a:solidFill>
              </a:rPr>
              <a:t>exaggerations about product specifications</a:t>
            </a:r>
          </a:p>
          <a:p>
            <a:pPr lvl="1">
              <a:spcBef>
                <a:spcPts val="1400"/>
              </a:spcBef>
              <a:buClr>
                <a:srgbClr val="000000"/>
              </a:buClr>
              <a:buSzPct val="100000"/>
              <a:buFont typeface="Arial" charset="0"/>
              <a:buChar char="•"/>
              <a:defRPr/>
            </a:pPr>
            <a:r>
              <a:rPr lang="en-US" sz="2800" dirty="0"/>
              <a:t>legalistic constructions</a:t>
            </a:r>
          </a:p>
          <a:p>
            <a:pPr lvl="1">
              <a:spcBef>
                <a:spcPts val="1400"/>
              </a:spcBef>
              <a:buClr>
                <a:srgbClr val="000000"/>
              </a:buClr>
              <a:buSzPct val="100000"/>
              <a:buFont typeface="Arial" charset="0"/>
              <a:buChar char="•"/>
              <a:defRPr/>
            </a:pPr>
            <a:r>
              <a:rPr lang="en-US" sz="2800" dirty="0"/>
              <a:t>euphemisms</a:t>
            </a:r>
          </a:p>
        </p:txBody>
      </p:sp>
    </p:spTree>
    <p:extLst>
      <p:ext uri="{BB962C8B-B14F-4D97-AF65-F5344CB8AC3E}">
        <p14:creationId xmlns:p14="http://schemas.microsoft.com/office/powerpoint/2010/main" val="368243108"/>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C86FA-2385-C843-930E-E39C2CAB5382}"/>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F63780B6-E05B-DD40-B9A0-E6F14AC1EC2B}"/>
              </a:ext>
            </a:extLst>
          </p:cNvPr>
          <p:cNvSpPr>
            <a:spLocks noGrp="1"/>
          </p:cNvSpPr>
          <p:nvPr>
            <p:ph idx="1"/>
          </p:nvPr>
        </p:nvSpPr>
        <p:spPr/>
        <p:txBody>
          <a:bodyPr>
            <a:normAutofit/>
          </a:bodyPr>
          <a:lstStyle/>
          <a:p>
            <a:r>
              <a:rPr lang="en-US" sz="2400" dirty="0"/>
              <a:t>It is late April, and you need a summer job. On your town’s news website, you see an ad for a potential job. The only problem is that the ad specifically mentions that the job is “a continuing, full-time position.” You know that you will be returning to college in the fall. </a:t>
            </a:r>
            <a:br>
              <a:rPr lang="en-US" sz="2400" dirty="0"/>
            </a:br>
            <a:endParaRPr lang="en-US" sz="2400" dirty="0"/>
          </a:p>
          <a:p>
            <a:r>
              <a:rPr lang="en-US" sz="2400" dirty="0"/>
              <a:t>Is it ethical for you to apply for the job without mentioning this fact? Why or why not? If you believe it is unethical to withhold that information, is there any ethical way you can apply?</a:t>
            </a:r>
          </a:p>
        </p:txBody>
      </p:sp>
    </p:spTree>
    <p:extLst>
      <p:ext uri="{BB962C8B-B14F-4D97-AF65-F5344CB8AC3E}">
        <p14:creationId xmlns:p14="http://schemas.microsoft.com/office/powerpoint/2010/main" val="76835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C54C0-FFB1-2C41-B203-0466E4F48268}"/>
              </a:ext>
            </a:extLst>
          </p:cNvPr>
          <p:cNvSpPr>
            <a:spLocks noGrp="1"/>
          </p:cNvSpPr>
          <p:nvPr>
            <p:ph type="title"/>
          </p:nvPr>
        </p:nvSpPr>
        <p:spPr/>
        <p:txBody>
          <a:bodyPr/>
          <a:lstStyle/>
          <a:p>
            <a:r>
              <a:rPr lang="en-US" dirty="0"/>
              <a:t>Ethics and Fair Use</a:t>
            </a:r>
          </a:p>
        </p:txBody>
      </p:sp>
      <p:sp>
        <p:nvSpPr>
          <p:cNvPr id="3" name="Content Placeholder 2">
            <a:extLst>
              <a:ext uri="{FF2B5EF4-FFF2-40B4-BE49-F238E27FC236}">
                <a16:creationId xmlns:a16="http://schemas.microsoft.com/office/drawing/2014/main" id="{35BAFEC6-BDD3-3C49-B311-937133790E07}"/>
              </a:ext>
            </a:extLst>
          </p:cNvPr>
          <p:cNvSpPr>
            <a:spLocks noGrp="1"/>
          </p:cNvSpPr>
          <p:nvPr>
            <p:ph idx="1"/>
          </p:nvPr>
        </p:nvSpPr>
        <p:spPr/>
        <p:txBody>
          <a:bodyPr/>
          <a:lstStyle/>
          <a:p>
            <a:pPr marL="0" indent="0">
              <a:buNone/>
            </a:pPr>
            <a:r>
              <a:rPr lang="en-US" sz="2400" b="1" dirty="0"/>
              <a:t>What is fair use?</a:t>
            </a:r>
          </a:p>
          <a:p>
            <a:r>
              <a:rPr lang="en-US" sz="2000" dirty="0"/>
              <a:t>Fair Use is a legally permissible use of copyrighted material for specific purposes such as commentary, criticism, news reporting, research, teaching or scholarship.</a:t>
            </a:r>
          </a:p>
        </p:txBody>
      </p:sp>
    </p:spTree>
    <p:extLst>
      <p:ext uri="{BB962C8B-B14F-4D97-AF65-F5344CB8AC3E}">
        <p14:creationId xmlns:p14="http://schemas.microsoft.com/office/powerpoint/2010/main" val="3372313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a:extLst>
              <a:ext uri="{FF2B5EF4-FFF2-40B4-BE49-F238E27FC236}">
                <a16:creationId xmlns:a16="http://schemas.microsoft.com/office/drawing/2014/main" id="{649FC8F8-FC9B-A943-B214-3D25BE994EAE}"/>
              </a:ext>
            </a:extLst>
          </p:cNvPr>
          <p:cNvSpPr txBox="1">
            <a:spLocks noChangeArrowheads="1"/>
          </p:cNvSpPr>
          <p:nvPr/>
        </p:nvSpPr>
        <p:spPr bwMode="auto">
          <a:xfrm>
            <a:off x="-772511" y="249236"/>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9pPr>
          </a:lstStyle>
          <a:p>
            <a:pPr eaLnBrk="1" hangingPunct="1">
              <a:buSzPct val="100000"/>
              <a:defRPr/>
            </a:pPr>
            <a:r>
              <a:rPr lang="en-US" altLang="en-US" sz="3200" dirty="0">
                <a:solidFill>
                  <a:srgbClr val="92D050"/>
                </a:solidFill>
              </a:rPr>
              <a:t>Courts consider four factors</a:t>
            </a:r>
            <a:br>
              <a:rPr lang="en-US" altLang="en-US" sz="3200" dirty="0">
                <a:solidFill>
                  <a:srgbClr val="92D050"/>
                </a:solidFill>
              </a:rPr>
            </a:br>
            <a:r>
              <a:rPr lang="en-US" altLang="en-US" sz="3200" dirty="0">
                <a:solidFill>
                  <a:srgbClr val="92D050"/>
                </a:solidFill>
              </a:rPr>
              <a:t>in disputes over “fair use”:</a:t>
            </a:r>
          </a:p>
        </p:txBody>
      </p:sp>
      <p:sp>
        <p:nvSpPr>
          <p:cNvPr id="8196" name="Text Box 4">
            <a:extLst>
              <a:ext uri="{FF2B5EF4-FFF2-40B4-BE49-F238E27FC236}">
                <a16:creationId xmlns:a16="http://schemas.microsoft.com/office/drawing/2014/main" id="{D39C982E-EE0C-1343-AE14-F7C4D7C4F476}"/>
              </a:ext>
            </a:extLst>
          </p:cNvPr>
          <p:cNvSpPr txBox="1">
            <a:spLocks noChangeArrowheads="1"/>
          </p:cNvSpPr>
          <p:nvPr/>
        </p:nvSpPr>
        <p:spPr bwMode="auto">
          <a:xfrm>
            <a:off x="762000" y="1652752"/>
            <a:ext cx="8229600" cy="4437063"/>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1pPr>
            <a:lvl2pPr marL="741363" indent="-276225">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2pPr>
            <a:lvl3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3pPr>
            <a:lvl4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4pPr>
            <a:lvl5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9pPr>
          </a:lstStyle>
          <a:p>
            <a:pPr lvl="1">
              <a:spcBef>
                <a:spcPts val="625"/>
              </a:spcBef>
              <a:buSzPct val="100000"/>
              <a:defRPr/>
            </a:pPr>
            <a:endParaRPr lang="en-US" sz="1000" i="1" dirty="0"/>
          </a:p>
          <a:p>
            <a:pPr lvl="1">
              <a:spcBef>
                <a:spcPts val="1400"/>
              </a:spcBef>
              <a:buClr>
                <a:srgbClr val="000000"/>
              </a:buClr>
              <a:buSzPct val="100000"/>
              <a:buFont typeface="Arial" charset="0"/>
              <a:buChar char="•"/>
              <a:defRPr/>
            </a:pPr>
            <a:r>
              <a:rPr lang="en-US" sz="2800" dirty="0"/>
              <a:t>the purpose and character of the use, especially whether the use is </a:t>
            </a:r>
            <a:r>
              <a:rPr lang="en-US" sz="2800"/>
              <a:t>for profit</a:t>
            </a:r>
            <a:endParaRPr lang="en-US" sz="2800" dirty="0"/>
          </a:p>
          <a:p>
            <a:pPr lvl="1">
              <a:spcBef>
                <a:spcPts val="1400"/>
              </a:spcBef>
              <a:buClr>
                <a:srgbClr val="000000"/>
              </a:buClr>
              <a:buSzPct val="100000"/>
              <a:buFont typeface="Arial" charset="0"/>
              <a:buChar char="•"/>
              <a:defRPr/>
            </a:pPr>
            <a:r>
              <a:rPr lang="en-US" sz="2800" dirty="0"/>
              <a:t>the nature and purpose of the copyrighted work </a:t>
            </a:r>
          </a:p>
          <a:p>
            <a:pPr lvl="1">
              <a:spcBef>
                <a:spcPts val="1400"/>
              </a:spcBef>
              <a:buClr>
                <a:srgbClr val="000000"/>
              </a:buClr>
              <a:buSzPct val="100000"/>
              <a:buFont typeface="Arial" charset="0"/>
              <a:buChar char="•"/>
              <a:defRPr/>
            </a:pPr>
            <a:r>
              <a:rPr lang="en-US" sz="2800" dirty="0"/>
              <a:t>the amount and substantiality of the portion of the work used</a:t>
            </a:r>
          </a:p>
          <a:p>
            <a:pPr lvl="1">
              <a:spcBef>
                <a:spcPts val="1400"/>
              </a:spcBef>
              <a:buClr>
                <a:srgbClr val="000000"/>
              </a:buClr>
              <a:buSzPct val="100000"/>
              <a:buFont typeface="Arial" charset="0"/>
              <a:buChar char="•"/>
              <a:defRPr/>
            </a:pPr>
            <a:r>
              <a:rPr lang="en-US" sz="2800" dirty="0"/>
              <a:t>the effect of the use on the potential market for the copyrighted work </a:t>
            </a:r>
          </a:p>
        </p:txBody>
      </p:sp>
    </p:spTree>
    <p:extLst>
      <p:ext uri="{BB962C8B-B14F-4D97-AF65-F5344CB8AC3E}">
        <p14:creationId xmlns:p14="http://schemas.microsoft.com/office/powerpoint/2010/main" val="976215760"/>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3">
            <a:extLst>
              <a:ext uri="{FF2B5EF4-FFF2-40B4-BE49-F238E27FC236}">
                <a16:creationId xmlns:a16="http://schemas.microsoft.com/office/drawing/2014/main" id="{3A4372B5-06C3-2A4C-B2AC-DD4D044E6E33}"/>
              </a:ext>
            </a:extLst>
          </p:cNvPr>
          <p:cNvSpPr txBox="1">
            <a:spLocks noChangeArrowheads="1"/>
          </p:cNvSpPr>
          <p:nvPr/>
        </p:nvSpPr>
        <p:spPr bwMode="auto">
          <a:xfrm>
            <a:off x="0" y="337700"/>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b"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algn="ctr" eaLnBrk="1" hangingPunct="1">
              <a:buSzPct val="100000"/>
              <a:defRPr/>
            </a:pPr>
            <a:r>
              <a:rPr lang="en-US" sz="3200" dirty="0">
                <a:solidFill>
                  <a:srgbClr val="92D050"/>
                </a:solidFill>
              </a:rPr>
              <a:t>Adhere to these four guidelines when</a:t>
            </a:r>
            <a:br>
              <a:rPr lang="en-US" sz="3200" dirty="0">
                <a:solidFill>
                  <a:srgbClr val="92D050"/>
                </a:solidFill>
              </a:rPr>
            </a:br>
            <a:r>
              <a:rPr lang="en-US" sz="3200" dirty="0">
                <a:solidFill>
                  <a:srgbClr val="92D050"/>
                </a:solidFill>
              </a:rPr>
              <a:t>you use material from another source:</a:t>
            </a:r>
          </a:p>
        </p:txBody>
      </p:sp>
      <p:sp>
        <p:nvSpPr>
          <p:cNvPr id="9220" name="Text Box 4">
            <a:extLst>
              <a:ext uri="{FF2B5EF4-FFF2-40B4-BE49-F238E27FC236}">
                <a16:creationId xmlns:a16="http://schemas.microsoft.com/office/drawing/2014/main" id="{4B1F8C65-560B-294A-BC6C-06B5638DE7A2}"/>
              </a:ext>
            </a:extLst>
          </p:cNvPr>
          <p:cNvSpPr txBox="1">
            <a:spLocks noChangeArrowheads="1"/>
          </p:cNvSpPr>
          <p:nvPr/>
        </p:nvSpPr>
        <p:spPr bwMode="auto">
          <a:xfrm>
            <a:off x="656897" y="1747346"/>
            <a:ext cx="8229600" cy="4437063"/>
          </a:xfrm>
          <a:prstGeom prst="rect">
            <a:avLst/>
          </a:prstGeom>
          <a:noFill/>
          <a:ln w="9360">
            <a:solidFill>
              <a:srgbClr val="33CC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1pPr>
            <a:lvl2pPr marL="741363" indent="-276225">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2pPr>
            <a:lvl3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3pPr>
            <a:lvl4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4pPr>
            <a:lvl5pP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5pPr>
            <a:lvl6pPr marL="25146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6pPr>
            <a:lvl7pPr marL="29718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7pPr>
            <a:lvl8pPr marL="34290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8pPr>
            <a:lvl9pPr marL="3886200" indent="-228600" fontAlgn="base">
              <a:spcBef>
                <a:spcPct val="0"/>
              </a:spcBef>
              <a:spcAft>
                <a:spcPct val="0"/>
              </a:spcAft>
              <a:buClr>
                <a:srgbClr val="000000"/>
              </a:buClr>
              <a:buSzPct val="100000"/>
              <a:buFont typeface="Times New Roman" charset="0"/>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defRPr>
                <a:solidFill>
                  <a:srgbClr val="000000"/>
                </a:solidFill>
                <a:latin typeface="Arial" charset="0"/>
                <a:ea typeface="SimSun" charset="0"/>
                <a:cs typeface="SimSun" charset="0"/>
              </a:defRPr>
            </a:lvl9pPr>
          </a:lstStyle>
          <a:p>
            <a:pPr lvl="1">
              <a:spcBef>
                <a:spcPts val="625"/>
              </a:spcBef>
              <a:buSzPct val="100000"/>
              <a:defRPr/>
            </a:pPr>
            <a:endParaRPr lang="en-US" sz="1000" i="1" dirty="0"/>
          </a:p>
          <a:p>
            <a:pPr lvl="1">
              <a:spcBef>
                <a:spcPts val="1400"/>
              </a:spcBef>
              <a:buClr>
                <a:srgbClr val="000000"/>
              </a:buClr>
              <a:buSzPct val="100000"/>
              <a:buFont typeface="Arial" charset="0"/>
              <a:buChar char="•"/>
              <a:defRPr/>
            </a:pPr>
            <a:r>
              <a:rPr lang="en-US" sz="2800" dirty="0"/>
              <a:t>Abide by the fair-use concept.</a:t>
            </a:r>
          </a:p>
          <a:p>
            <a:pPr lvl="1">
              <a:spcBef>
                <a:spcPts val="1400"/>
              </a:spcBef>
              <a:buClr>
                <a:srgbClr val="000000"/>
              </a:buClr>
              <a:buSzPct val="100000"/>
              <a:buFont typeface="Arial" charset="0"/>
              <a:buChar char="•"/>
              <a:defRPr/>
            </a:pPr>
            <a:r>
              <a:rPr lang="en-US" sz="2800" dirty="0"/>
              <a:t>Seek permission.</a:t>
            </a:r>
          </a:p>
          <a:p>
            <a:pPr lvl="1">
              <a:spcBef>
                <a:spcPts val="1400"/>
              </a:spcBef>
              <a:buClr>
                <a:srgbClr val="000000"/>
              </a:buClr>
              <a:buSzPct val="100000"/>
              <a:buFont typeface="Arial" charset="0"/>
              <a:buChar char="•"/>
              <a:defRPr/>
            </a:pPr>
            <a:r>
              <a:rPr lang="en-US" sz="2800" dirty="0"/>
              <a:t>Cite your sources accurately.</a:t>
            </a:r>
          </a:p>
          <a:p>
            <a:pPr lvl="1">
              <a:spcBef>
                <a:spcPts val="1400"/>
              </a:spcBef>
              <a:buClr>
                <a:srgbClr val="000000"/>
              </a:buClr>
              <a:buSzPct val="100000"/>
              <a:buFont typeface="Arial" charset="0"/>
              <a:buChar char="•"/>
              <a:defRPr/>
            </a:pPr>
            <a:r>
              <a:rPr lang="en-US" sz="2800" dirty="0"/>
              <a:t>Consult legal counsel if you have questions.</a:t>
            </a:r>
          </a:p>
          <a:p>
            <a:pPr marL="465138" lvl="1" indent="0">
              <a:spcBef>
                <a:spcPts val="1400"/>
              </a:spcBef>
              <a:buClr>
                <a:srgbClr val="000000"/>
              </a:buClr>
              <a:buSzPct val="100000"/>
              <a:defRPr/>
            </a:pPr>
            <a:r>
              <a:rPr lang="en-US" sz="2800" dirty="0"/>
              <a:t>It is ethical to reuse information already produced at your company. Ask your supervisor if you have concerns about doing that.</a:t>
            </a:r>
          </a:p>
        </p:txBody>
      </p:sp>
    </p:spTree>
    <p:extLst>
      <p:ext uri="{BB962C8B-B14F-4D97-AF65-F5344CB8AC3E}">
        <p14:creationId xmlns:p14="http://schemas.microsoft.com/office/powerpoint/2010/main" val="2270242065"/>
      </p:ext>
    </p:extLst>
  </p:cSld>
  <p:clrMapOvr>
    <a:masterClrMapping/>
  </p:clrMapOvr>
  <p:transition spd="slow">
    <p:pull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860A-A303-0640-BAB2-8D233181589C}"/>
              </a:ext>
            </a:extLst>
          </p:cNvPr>
          <p:cNvSpPr>
            <a:spLocks noGrp="1"/>
          </p:cNvSpPr>
          <p:nvPr>
            <p:ph type="title"/>
          </p:nvPr>
        </p:nvSpPr>
        <p:spPr/>
        <p:txBody>
          <a:bodyPr/>
          <a:lstStyle/>
          <a:p>
            <a:r>
              <a:rPr lang="en-US" dirty="0"/>
              <a:t>Which laws affect technical writing?</a:t>
            </a:r>
          </a:p>
        </p:txBody>
      </p:sp>
      <p:sp>
        <p:nvSpPr>
          <p:cNvPr id="3" name="Text Placeholder 2">
            <a:extLst>
              <a:ext uri="{FF2B5EF4-FFF2-40B4-BE49-F238E27FC236}">
                <a16:creationId xmlns:a16="http://schemas.microsoft.com/office/drawing/2014/main" id="{DD59B416-8655-5A4F-87F3-E0B216C7F449}"/>
              </a:ext>
            </a:extLst>
          </p:cNvPr>
          <p:cNvSpPr>
            <a:spLocks noGrp="1"/>
          </p:cNvSpPr>
          <p:nvPr>
            <p:ph type="body" idx="1"/>
          </p:nvPr>
        </p:nvSpPr>
        <p:spPr/>
        <p:txBody>
          <a:bodyPr/>
          <a:lstStyle/>
          <a:p>
            <a:r>
              <a:rPr lang="en-US" dirty="0"/>
              <a:t>Pt. II</a:t>
            </a:r>
          </a:p>
        </p:txBody>
      </p:sp>
    </p:spTree>
    <p:extLst>
      <p:ext uri="{BB962C8B-B14F-4D97-AF65-F5344CB8AC3E}">
        <p14:creationId xmlns:p14="http://schemas.microsoft.com/office/powerpoint/2010/main" val="4117227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F1C04-67FE-514C-B665-A777F71150E0}"/>
              </a:ext>
            </a:extLst>
          </p:cNvPr>
          <p:cNvSpPr>
            <a:spLocks noGrp="1"/>
          </p:cNvSpPr>
          <p:nvPr>
            <p:ph type="title"/>
          </p:nvPr>
        </p:nvSpPr>
        <p:spPr/>
        <p:txBody>
          <a:bodyPr/>
          <a:lstStyle/>
          <a:p>
            <a:r>
              <a:rPr lang="en-US" dirty="0"/>
              <a:t>Technical writing laws to be aware of:</a:t>
            </a:r>
          </a:p>
        </p:txBody>
      </p:sp>
      <p:sp>
        <p:nvSpPr>
          <p:cNvPr id="3" name="Content Placeholder 2">
            <a:extLst>
              <a:ext uri="{FF2B5EF4-FFF2-40B4-BE49-F238E27FC236}">
                <a16:creationId xmlns:a16="http://schemas.microsoft.com/office/drawing/2014/main" id="{A0171E7B-A225-8E41-9190-BAF79F5C937E}"/>
              </a:ext>
            </a:extLst>
          </p:cNvPr>
          <p:cNvSpPr>
            <a:spLocks noGrp="1"/>
          </p:cNvSpPr>
          <p:nvPr>
            <p:ph idx="1"/>
          </p:nvPr>
        </p:nvSpPr>
        <p:spPr/>
        <p:txBody>
          <a:bodyPr/>
          <a:lstStyle/>
          <a:p>
            <a:r>
              <a:rPr lang="en-US" dirty="0"/>
              <a:t>Libel</a:t>
            </a:r>
          </a:p>
          <a:p>
            <a:r>
              <a:rPr lang="en-US" dirty="0"/>
              <a:t>Privacy</a:t>
            </a:r>
          </a:p>
          <a:p>
            <a:r>
              <a:rPr lang="en-US" dirty="0"/>
              <a:t>Intellectual Property</a:t>
            </a:r>
          </a:p>
        </p:txBody>
      </p:sp>
    </p:spTree>
    <p:extLst>
      <p:ext uri="{BB962C8B-B14F-4D97-AF65-F5344CB8AC3E}">
        <p14:creationId xmlns:p14="http://schemas.microsoft.com/office/powerpoint/2010/main" val="2649004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Libel</a:t>
            </a:r>
          </a:p>
        </p:txBody>
      </p:sp>
      <p:sp>
        <p:nvSpPr>
          <p:cNvPr id="3" name="Content Placeholder 2"/>
          <p:cNvSpPr>
            <a:spLocks noGrp="1"/>
          </p:cNvSpPr>
          <p:nvPr>
            <p:ph idx="4294967295"/>
          </p:nvPr>
        </p:nvSpPr>
        <p:spPr>
          <a:xfrm>
            <a:off x="783086" y="2044157"/>
            <a:ext cx="9065107" cy="4020312"/>
          </a:xfrm>
          <a:prstGeom prst="rect">
            <a:avLst/>
          </a:prstGeom>
        </p:spPr>
        <p:txBody>
          <a:bodyPr/>
          <a:lstStyle/>
          <a:p>
            <a:pPr defTabSz="914400">
              <a:spcBef>
                <a:spcPts val="0"/>
              </a:spcBef>
              <a:spcAft>
                <a:spcPts val="0"/>
              </a:spcAft>
              <a:buClrTx/>
            </a:pPr>
            <a:r>
              <a:rPr lang="en-US" sz="2000" dirty="0"/>
              <a:t>Libel occurs when publication results in false defamation of a person that causes damages.</a:t>
            </a:r>
          </a:p>
          <a:p>
            <a:pPr defTabSz="914400">
              <a:spcBef>
                <a:spcPts val="0"/>
              </a:spcBef>
              <a:spcAft>
                <a:spcPts val="0"/>
              </a:spcAft>
              <a:buClrTx/>
            </a:pPr>
            <a:r>
              <a:rPr lang="en-US" sz="2000" dirty="0"/>
              <a:t>Defamation makes others think less of a person’s character, but the defamation must cause some actual loss for the plaintiff to win the libel case.</a:t>
            </a:r>
            <a:br>
              <a:rPr lang="en-US" sz="2000" dirty="0"/>
            </a:br>
            <a:endParaRPr lang="en-US" sz="2000" dirty="0"/>
          </a:p>
          <a:p>
            <a:pPr defTabSz="914400">
              <a:spcBef>
                <a:spcPts val="0"/>
              </a:spcBef>
              <a:spcAft>
                <a:spcPts val="0"/>
              </a:spcAft>
              <a:buClrTx/>
            </a:pPr>
            <a:r>
              <a:rPr lang="en-US" sz="2000" dirty="0"/>
              <a:t>Libel involves information that will likely be perceived as fact.</a:t>
            </a:r>
          </a:p>
          <a:p>
            <a:pPr lvl="1" defTabSz="914400">
              <a:spcBef>
                <a:spcPts val="0"/>
              </a:spcBef>
              <a:spcAft>
                <a:spcPts val="0"/>
              </a:spcAft>
              <a:buClrTx/>
            </a:pPr>
            <a:r>
              <a:rPr lang="en-US" sz="1800" dirty="0"/>
              <a:t>Opinion cannot be libel.</a:t>
            </a:r>
          </a:p>
          <a:p>
            <a:pPr lvl="1" defTabSz="914400">
              <a:spcBef>
                <a:spcPts val="0"/>
              </a:spcBef>
              <a:spcAft>
                <a:spcPts val="0"/>
              </a:spcAft>
              <a:buClrTx/>
            </a:pPr>
            <a:r>
              <a:rPr lang="en-US" sz="1800" dirty="0"/>
              <a:t>Satire is exempt from libel law.</a:t>
            </a:r>
            <a:br>
              <a:rPr lang="en-US" sz="1800" dirty="0"/>
            </a:br>
            <a:endParaRPr lang="en-US" sz="1800" dirty="0"/>
          </a:p>
          <a:p>
            <a:pPr defTabSz="914400">
              <a:spcBef>
                <a:spcPts val="0"/>
              </a:spcBef>
              <a:spcAft>
                <a:spcPts val="0"/>
              </a:spcAft>
              <a:buClrTx/>
            </a:pPr>
            <a:r>
              <a:rPr lang="en-US" sz="2000" dirty="0"/>
              <a:t>Many people confuse libel and slander.</a:t>
            </a:r>
          </a:p>
          <a:p>
            <a:pPr defTabSz="914400">
              <a:spcBef>
                <a:spcPts val="0"/>
              </a:spcBef>
              <a:spcAft>
                <a:spcPts val="0"/>
              </a:spcAft>
              <a:buClrTx/>
            </a:pPr>
            <a:endParaRPr lang="en-US" dirty="0"/>
          </a:p>
        </p:txBody>
      </p:sp>
    </p:spTree>
    <p:extLst>
      <p:ext uri="{BB962C8B-B14F-4D97-AF65-F5344CB8AC3E}">
        <p14:creationId xmlns:p14="http://schemas.microsoft.com/office/powerpoint/2010/main" val="853883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Libel</a:t>
            </a:r>
          </a:p>
        </p:txBody>
      </p:sp>
      <p:sp>
        <p:nvSpPr>
          <p:cNvPr id="3" name="Text Placeholder 2"/>
          <p:cNvSpPr>
            <a:spLocks noGrp="1"/>
          </p:cNvSpPr>
          <p:nvPr>
            <p:ph type="body" idx="1"/>
          </p:nvPr>
        </p:nvSpPr>
        <p:spPr/>
        <p:txBody>
          <a:bodyPr/>
          <a:lstStyle/>
          <a:p>
            <a:r>
              <a:rPr lang="en-US" dirty="0"/>
              <a:t>Libel</a:t>
            </a:r>
          </a:p>
        </p:txBody>
      </p:sp>
      <p:sp>
        <p:nvSpPr>
          <p:cNvPr id="4" name="Content Placeholder 3"/>
          <p:cNvSpPr>
            <a:spLocks noGrp="1"/>
          </p:cNvSpPr>
          <p:nvPr>
            <p:ph sz="half" idx="4294967295"/>
          </p:nvPr>
        </p:nvSpPr>
        <p:spPr>
          <a:xfrm>
            <a:off x="814729" y="2751138"/>
            <a:ext cx="4345850" cy="3109913"/>
          </a:xfrm>
          <a:prstGeom prst="rect">
            <a:avLst/>
          </a:prstGeom>
        </p:spPr>
        <p:txBody>
          <a:bodyPr/>
          <a:lstStyle/>
          <a:p>
            <a:r>
              <a:rPr lang="en-US" dirty="0"/>
              <a:t>Printed defamation</a:t>
            </a:r>
          </a:p>
          <a:p>
            <a:endParaRPr lang="en-US" dirty="0"/>
          </a:p>
          <a:p>
            <a:r>
              <a:rPr lang="en-US" dirty="0"/>
              <a:t>Ex) The University Journal runs a false story about President Wyatt using horse meat instead of hamburger to save money at the cafeteria, which result in him losing his job. </a:t>
            </a:r>
          </a:p>
        </p:txBody>
      </p:sp>
      <p:sp>
        <p:nvSpPr>
          <p:cNvPr id="5" name="Text Placeholder 4"/>
          <p:cNvSpPr>
            <a:spLocks noGrp="1"/>
          </p:cNvSpPr>
          <p:nvPr>
            <p:ph type="body" sz="quarter" idx="3"/>
          </p:nvPr>
        </p:nvSpPr>
        <p:spPr>
          <a:xfrm>
            <a:off x="5774514" y="2074512"/>
            <a:ext cx="4864491" cy="679994"/>
          </a:xfrm>
        </p:spPr>
        <p:txBody>
          <a:bodyPr/>
          <a:lstStyle/>
          <a:p>
            <a:r>
              <a:rPr lang="en-US" dirty="0"/>
              <a:t>Slander</a:t>
            </a:r>
          </a:p>
        </p:txBody>
      </p:sp>
      <p:sp>
        <p:nvSpPr>
          <p:cNvPr id="6" name="Content Placeholder 5"/>
          <p:cNvSpPr>
            <a:spLocks noGrp="1"/>
          </p:cNvSpPr>
          <p:nvPr>
            <p:ph sz="quarter" idx="4294967295"/>
          </p:nvPr>
        </p:nvSpPr>
        <p:spPr>
          <a:xfrm>
            <a:off x="5492212" y="2751138"/>
            <a:ext cx="4345850" cy="3109913"/>
          </a:xfrm>
          <a:prstGeom prst="rect">
            <a:avLst/>
          </a:prstGeom>
        </p:spPr>
        <p:txBody>
          <a:bodyPr/>
          <a:lstStyle/>
          <a:p>
            <a:r>
              <a:rPr lang="en-US" dirty="0"/>
              <a:t>Spoken defamation</a:t>
            </a:r>
          </a:p>
          <a:p>
            <a:endParaRPr lang="en-US" dirty="0"/>
          </a:p>
          <a:p>
            <a:r>
              <a:rPr lang="en-US" dirty="0"/>
              <a:t>Ex) You tell people that President Wyatt is saving money by using horse meat instead of hamburger to save money at the cafeteria, which results in him losing his job. </a:t>
            </a:r>
          </a:p>
          <a:p>
            <a:endParaRPr lang="en-US" dirty="0"/>
          </a:p>
        </p:txBody>
      </p:sp>
    </p:spTree>
    <p:extLst>
      <p:ext uri="{BB962C8B-B14F-4D97-AF65-F5344CB8AC3E}">
        <p14:creationId xmlns:p14="http://schemas.microsoft.com/office/powerpoint/2010/main" val="3471273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Libel</a:t>
            </a:r>
          </a:p>
        </p:txBody>
      </p:sp>
      <p:sp>
        <p:nvSpPr>
          <p:cNvPr id="3" name="Content Placeholder 2"/>
          <p:cNvSpPr>
            <a:spLocks noGrp="1"/>
          </p:cNvSpPr>
          <p:nvPr>
            <p:ph idx="4294967295"/>
          </p:nvPr>
        </p:nvSpPr>
        <p:spPr>
          <a:xfrm>
            <a:off x="818712" y="1837765"/>
            <a:ext cx="8840295" cy="4762732"/>
          </a:xfrm>
          <a:prstGeom prst="rect">
            <a:avLst/>
          </a:prstGeom>
        </p:spPr>
        <p:txBody>
          <a:bodyPr>
            <a:normAutofit/>
          </a:bodyPr>
          <a:lstStyle/>
          <a:p>
            <a:pPr>
              <a:lnSpc>
                <a:spcPct val="100000"/>
              </a:lnSpc>
              <a:spcBef>
                <a:spcPts val="0"/>
              </a:spcBef>
              <a:buClrTx/>
              <a:buSzTx/>
              <a:defRPr/>
            </a:pPr>
            <a:r>
              <a:rPr lang="en-US" sz="2000" dirty="0"/>
              <a:t>Publication includes:</a:t>
            </a:r>
          </a:p>
          <a:p>
            <a:pPr lvl="1" defTabSz="914400">
              <a:spcBef>
                <a:spcPts val="0"/>
              </a:spcBef>
              <a:spcAft>
                <a:spcPts val="0"/>
              </a:spcAft>
              <a:buClrTx/>
            </a:pPr>
            <a:r>
              <a:rPr lang="en-US" sz="1800" dirty="0"/>
              <a:t>Articles			</a:t>
            </a:r>
          </a:p>
          <a:p>
            <a:pPr lvl="1" defTabSz="914400">
              <a:spcBef>
                <a:spcPts val="0"/>
              </a:spcBef>
              <a:spcAft>
                <a:spcPts val="0"/>
              </a:spcAft>
              <a:buClrTx/>
            </a:pPr>
            <a:r>
              <a:rPr lang="en-US" sz="1800" dirty="0"/>
              <a:t>Headlines</a:t>
            </a:r>
          </a:p>
          <a:p>
            <a:pPr lvl="1" defTabSz="914400">
              <a:spcBef>
                <a:spcPts val="0"/>
              </a:spcBef>
              <a:spcAft>
                <a:spcPts val="0"/>
              </a:spcAft>
              <a:buClrTx/>
            </a:pPr>
            <a:r>
              <a:rPr lang="en-US" sz="1800" dirty="0"/>
              <a:t>Photo captions		</a:t>
            </a:r>
          </a:p>
          <a:p>
            <a:pPr lvl="1" defTabSz="914400">
              <a:spcBef>
                <a:spcPts val="0"/>
              </a:spcBef>
              <a:spcAft>
                <a:spcPts val="0"/>
              </a:spcAft>
              <a:buClrTx/>
            </a:pPr>
            <a:r>
              <a:rPr lang="en-US" sz="1800" dirty="0"/>
              <a:t>In-house advertisements</a:t>
            </a:r>
          </a:p>
          <a:p>
            <a:pPr lvl="1" defTabSz="914400">
              <a:spcBef>
                <a:spcPts val="0"/>
              </a:spcBef>
              <a:spcAft>
                <a:spcPts val="0"/>
              </a:spcAft>
              <a:buClrTx/>
            </a:pPr>
            <a:r>
              <a:rPr lang="en-US" sz="1800" dirty="0"/>
              <a:t>Promotional material	</a:t>
            </a:r>
          </a:p>
          <a:p>
            <a:pPr lvl="1" defTabSz="914400">
              <a:spcBef>
                <a:spcPts val="0"/>
              </a:spcBef>
              <a:spcAft>
                <a:spcPts val="0"/>
              </a:spcAft>
              <a:buClrTx/>
            </a:pPr>
            <a:r>
              <a:rPr lang="en-US" sz="1800" dirty="0"/>
              <a:t>Cartoons</a:t>
            </a:r>
          </a:p>
          <a:p>
            <a:pPr lvl="1" defTabSz="914400">
              <a:spcBef>
                <a:spcPts val="0"/>
              </a:spcBef>
              <a:spcAft>
                <a:spcPts val="0"/>
              </a:spcAft>
              <a:buClrTx/>
            </a:pPr>
            <a:r>
              <a:rPr lang="en-US" sz="1800" dirty="0"/>
              <a:t>Letters to the editor		</a:t>
            </a:r>
          </a:p>
          <a:p>
            <a:pPr lvl="1" defTabSz="914400">
              <a:spcBef>
                <a:spcPts val="0"/>
              </a:spcBef>
              <a:spcAft>
                <a:spcPts val="0"/>
              </a:spcAft>
              <a:buClrTx/>
            </a:pPr>
            <a:r>
              <a:rPr lang="en-US" sz="1800" dirty="0"/>
              <a:t>Quotes</a:t>
            </a:r>
          </a:p>
          <a:p>
            <a:pPr lvl="1" defTabSz="914400">
              <a:spcBef>
                <a:spcPts val="0"/>
              </a:spcBef>
              <a:spcAft>
                <a:spcPts val="0"/>
              </a:spcAft>
              <a:buClrTx/>
            </a:pPr>
            <a:r>
              <a:rPr lang="en-US" sz="1800" dirty="0"/>
              <a:t>Guest Columns		</a:t>
            </a:r>
          </a:p>
          <a:p>
            <a:pPr lvl="1" defTabSz="914400">
              <a:spcBef>
                <a:spcPts val="0"/>
              </a:spcBef>
              <a:spcAft>
                <a:spcPts val="0"/>
              </a:spcAft>
              <a:buClrTx/>
            </a:pPr>
            <a:r>
              <a:rPr lang="en-US" sz="1800" dirty="0"/>
              <a:t>Editorials</a:t>
            </a:r>
          </a:p>
          <a:p>
            <a:pPr lvl="1" defTabSz="914400">
              <a:spcBef>
                <a:spcPts val="0"/>
              </a:spcBef>
              <a:spcAft>
                <a:spcPts val="0"/>
              </a:spcAft>
              <a:buClrTx/>
            </a:pPr>
            <a:r>
              <a:rPr lang="en-US" sz="1800" dirty="0"/>
              <a:t>Classified advertisements</a:t>
            </a:r>
          </a:p>
          <a:p>
            <a:pPr lvl="1" defTabSz="914400">
              <a:spcBef>
                <a:spcPts val="0"/>
              </a:spcBef>
              <a:spcAft>
                <a:spcPts val="0"/>
              </a:spcAft>
              <a:buClrTx/>
            </a:pPr>
            <a:endParaRPr lang="en-US" sz="1800" dirty="0"/>
          </a:p>
          <a:p>
            <a:pPr defTabSz="914400">
              <a:spcBef>
                <a:spcPts val="0"/>
              </a:spcBef>
              <a:spcAft>
                <a:spcPts val="0"/>
              </a:spcAft>
              <a:buClrTx/>
            </a:pPr>
            <a:r>
              <a:rPr lang="en-US" altLang="en-US" sz="2000" dirty="0"/>
              <a:t>In print-based media, you are responsible for </a:t>
            </a:r>
            <a:r>
              <a:rPr lang="en-US" altLang="en-US" sz="2000" i="1" dirty="0"/>
              <a:t>everything</a:t>
            </a:r>
            <a:r>
              <a:rPr lang="en-US" altLang="en-US" sz="2000" dirty="0"/>
              <a:t> you publish, even when it comes from a third-party.</a:t>
            </a:r>
            <a:endParaRPr lang="en-US" sz="2000" dirty="0"/>
          </a:p>
        </p:txBody>
      </p:sp>
    </p:spTree>
    <p:extLst>
      <p:ext uri="{BB962C8B-B14F-4D97-AF65-F5344CB8AC3E}">
        <p14:creationId xmlns:p14="http://schemas.microsoft.com/office/powerpoint/2010/main" val="1589681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Libel</a:t>
            </a:r>
          </a:p>
        </p:txBody>
      </p:sp>
      <p:sp>
        <p:nvSpPr>
          <p:cNvPr id="3" name="Content Placeholder 2"/>
          <p:cNvSpPr>
            <a:spLocks noGrp="1"/>
          </p:cNvSpPr>
          <p:nvPr>
            <p:ph idx="4294967295"/>
          </p:nvPr>
        </p:nvSpPr>
        <p:spPr>
          <a:xfrm>
            <a:off x="818712" y="2222287"/>
            <a:ext cx="3874245" cy="4297266"/>
          </a:xfrm>
          <a:prstGeom prst="rect">
            <a:avLst/>
          </a:prstGeom>
        </p:spPr>
        <p:txBody>
          <a:bodyPr/>
          <a:lstStyle/>
          <a:p>
            <a:pPr>
              <a:lnSpc>
                <a:spcPct val="100000"/>
              </a:lnSpc>
              <a:spcBef>
                <a:spcPts val="0"/>
              </a:spcBef>
              <a:buClrTx/>
              <a:buSzTx/>
              <a:defRPr/>
            </a:pPr>
            <a:r>
              <a:rPr lang="en-US" sz="2400" dirty="0"/>
              <a:t>You can identify </a:t>
            </a:r>
            <a:br>
              <a:rPr lang="en-US" sz="2400" dirty="0"/>
            </a:br>
            <a:r>
              <a:rPr lang="en-US" sz="2400" dirty="0"/>
              <a:t>a person by name, description, or photo.</a:t>
            </a:r>
          </a:p>
          <a:p>
            <a:pPr defTabSz="914400">
              <a:spcBef>
                <a:spcPts val="0"/>
              </a:spcBef>
              <a:spcAft>
                <a:spcPts val="0"/>
              </a:spcAft>
              <a:buClrTx/>
            </a:pPr>
            <a:endParaRPr lang="en-US" dirty="0"/>
          </a:p>
        </p:txBody>
      </p:sp>
      <p:pic>
        <p:nvPicPr>
          <p:cNvPr id="4" name="Picture 1038" descr="libel1NEW1.jpg                                                 005F6405 Zenger HD                      BAA49EA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998" y="641040"/>
            <a:ext cx="3135313"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libel2NEW1.jpg                                                 005F6405 Zenger HD                      BAA49EA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8352" y="2081833"/>
            <a:ext cx="3903023" cy="329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173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4294967295"/>
          </p:nvPr>
        </p:nvSpPr>
        <p:spPr>
          <a:xfrm>
            <a:off x="818712" y="2222287"/>
            <a:ext cx="7631605" cy="3636511"/>
          </a:xfrm>
          <a:prstGeom prst="rect">
            <a:avLst/>
          </a:prstGeom>
        </p:spPr>
        <p:txBody>
          <a:bodyPr>
            <a:normAutofit/>
          </a:bodyPr>
          <a:lstStyle/>
          <a:p>
            <a:pPr marL="254000" indent="0">
              <a:buNone/>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2400" i="1" dirty="0">
              <a:sym typeface="Verdana" charset="0"/>
            </a:endParaRPr>
          </a:p>
          <a:p>
            <a:pPr marL="254000" indent="0">
              <a:buNone/>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400" i="1" dirty="0">
                <a:sym typeface="Verdana" charset="0"/>
              </a:rPr>
              <a:t>“The legal right of privacy has been defined as the right to be left alone, the right of a person "to withhold himself and his property from public scrutiny if he so chooses.</a:t>
            </a:r>
            <a:r>
              <a:rPr lang="en-US" altLang="en-US" sz="2400" b="1" i="1" dirty="0">
                <a:sym typeface="Verdana" charset="0"/>
              </a:rPr>
              <a:t>"</a:t>
            </a:r>
            <a:r>
              <a:rPr lang="en-US" altLang="en-US" sz="2400" dirty="0">
                <a:sym typeface="Verdana" charset="0"/>
              </a:rPr>
              <a:t> </a:t>
            </a:r>
          </a:p>
        </p:txBody>
      </p:sp>
    </p:spTree>
    <p:extLst>
      <p:ext uri="{BB962C8B-B14F-4D97-AF65-F5344CB8AC3E}">
        <p14:creationId xmlns:p14="http://schemas.microsoft.com/office/powerpoint/2010/main" val="4110350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4294967295"/>
          </p:nvPr>
        </p:nvSpPr>
        <p:spPr>
          <a:xfrm>
            <a:off x="818712" y="2222287"/>
            <a:ext cx="8871826" cy="4388720"/>
          </a:xfrm>
          <a:prstGeom prst="rect">
            <a:avLst/>
          </a:prstGeom>
        </p:spPr>
        <p:txBody>
          <a:bodyPr>
            <a:normAutofit/>
          </a:bodyPr>
          <a:lstStyle/>
          <a:p>
            <a:r>
              <a:rPr lang="en-US" sz="2000" dirty="0"/>
              <a:t>Privacy laws apply to the reporting of information that people would prefer not be known by the public.</a:t>
            </a:r>
          </a:p>
          <a:p>
            <a:r>
              <a:rPr lang="en-US" sz="2000" dirty="0"/>
              <a:t>Privacy is not found in the US Constitution, but is a derivative of the Fourth Amendment.</a:t>
            </a:r>
          </a:p>
          <a:p>
            <a:r>
              <a:rPr lang="en-US" sz="2000" dirty="0"/>
              <a:t>Four areas of privacy law merit closer inspection for this course:</a:t>
            </a:r>
          </a:p>
          <a:p>
            <a:pPr lvl="1"/>
            <a:r>
              <a:rPr lang="en-US" sz="1800" dirty="0"/>
              <a:t>Disclosure of private or embarrassing facts</a:t>
            </a:r>
          </a:p>
          <a:p>
            <a:pPr lvl="1"/>
            <a:r>
              <a:rPr lang="en-US" sz="1800" dirty="0"/>
              <a:t>False light</a:t>
            </a:r>
          </a:p>
          <a:p>
            <a:pPr lvl="1"/>
            <a:r>
              <a:rPr lang="en-US" sz="1800" dirty="0"/>
              <a:t>Misappropriation </a:t>
            </a:r>
          </a:p>
        </p:txBody>
      </p:sp>
    </p:spTree>
    <p:extLst>
      <p:ext uri="{BB962C8B-B14F-4D97-AF65-F5344CB8AC3E}">
        <p14:creationId xmlns:p14="http://schemas.microsoft.com/office/powerpoint/2010/main" val="1260321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4294967295"/>
          </p:nvPr>
        </p:nvSpPr>
        <p:spPr>
          <a:xfrm>
            <a:off x="794962" y="1837765"/>
            <a:ext cx="8843024" cy="4451645"/>
          </a:xfrm>
          <a:prstGeom prst="rect">
            <a:avLst/>
          </a:prstGeom>
        </p:spPr>
        <p:txBody>
          <a:bodyPr>
            <a:normAutofit fontScale="92500" lnSpcReduction="10000"/>
          </a:bodyPr>
          <a:lstStyle/>
          <a:p>
            <a:pPr marL="254000" indent="0">
              <a:buNone/>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400" b="1" dirty="0">
                <a:sym typeface="Verdana" charset="0"/>
              </a:rPr>
              <a:t>Public Disclosure of Private and  Embarrassing Facts</a:t>
            </a:r>
            <a:endParaRPr lang="en-US" altLang="en-US" sz="2400" b="1" dirty="0">
              <a:ea typeface="ヒラギノ角ゴ Pro W6" charset="-128"/>
              <a:sym typeface="Verdana" charset="0"/>
            </a:endParaRPr>
          </a:p>
          <a:p>
            <a:pPr marL="539750" indent="-28575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400" dirty="0">
                <a:sym typeface="Verdana" charset="0"/>
              </a:rPr>
              <a:t>Courts have recognized that certain intimate details about people, even though true, may be "off limits" to the press and public. </a:t>
            </a:r>
          </a:p>
          <a:p>
            <a:pPr marL="539750" indent="-28575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400" dirty="0">
                <a:sym typeface="Verdana" charset="0"/>
              </a:rPr>
              <a:t>For example, publishing detailed information about a private person's sexual conduct, medical condition or educational records might result in legal trouble. In order to succeed in this kind of lawsuit, the person suing must show that the information was:</a:t>
            </a: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1800" dirty="0">
                <a:sym typeface="Verdana" charset="0"/>
              </a:rPr>
              <a:t>(1) sufficiently private or not already in the public domain,</a:t>
            </a:r>
            <a:endParaRPr lang="en-US" altLang="en-US" sz="2000" dirty="0">
              <a:sym typeface="Verdana" charset="0"/>
            </a:endParaRP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1800" dirty="0">
                <a:sym typeface="Verdana" charset="0"/>
              </a:rPr>
              <a:t>(2) sufficiently intimate, and</a:t>
            </a:r>
            <a:endParaRPr lang="en-US" altLang="en-US" sz="2000" dirty="0">
              <a:sym typeface="Verdana" charset="0"/>
            </a:endParaRP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1800" dirty="0">
                <a:sym typeface="Verdana" charset="0"/>
              </a:rPr>
              <a:t>(3) highly offensive to a reasonable person.</a:t>
            </a: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800" dirty="0">
              <a:sym typeface="Verdana" charset="0"/>
            </a:endParaRPr>
          </a:p>
        </p:txBody>
      </p:sp>
    </p:spTree>
    <p:extLst>
      <p:ext uri="{BB962C8B-B14F-4D97-AF65-F5344CB8AC3E}">
        <p14:creationId xmlns:p14="http://schemas.microsoft.com/office/powerpoint/2010/main" val="1871995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4294967295"/>
          </p:nvPr>
        </p:nvSpPr>
        <p:spPr>
          <a:xfrm>
            <a:off x="677334" y="1796755"/>
            <a:ext cx="8808764" cy="4451645"/>
          </a:xfrm>
          <a:prstGeom prst="rect">
            <a:avLst/>
          </a:prstGeom>
        </p:spPr>
        <p:txBody>
          <a:bodyPr>
            <a:normAutofit/>
          </a:bodyPr>
          <a:lstStyle/>
          <a:p>
            <a:pPr marL="254000" indent="0">
              <a:buNone/>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400" b="1" dirty="0">
                <a:sym typeface="Verdana" charset="0"/>
              </a:rPr>
              <a:t>Public Disclosure of Private and  Embarrassing Facts</a:t>
            </a:r>
            <a:endParaRPr lang="en-US" altLang="en-US" sz="2400" b="1" dirty="0">
              <a:ea typeface="ヒラギノ角ゴ Pro W6" charset="-128"/>
              <a:sym typeface="Verdana" charset="0"/>
            </a:endParaRPr>
          </a:p>
          <a:p>
            <a:pPr marL="596900">
              <a:lnSpc>
                <a:spcPct val="120000"/>
              </a:lnSpc>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1900" dirty="0">
                <a:sym typeface="Verdana" charset="0"/>
              </a:rPr>
              <a:t>An organization will be protected from a private facts privacy claim if it can show that the material published was "newsworthy." </a:t>
            </a:r>
          </a:p>
          <a:p>
            <a:pPr marL="596900">
              <a:lnSpc>
                <a:spcPct val="120000"/>
              </a:lnSpc>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1900" dirty="0">
                <a:sym typeface="Verdana" charset="0"/>
              </a:rPr>
              <a:t>Almost any information about a well-known public figure or a public official will be considered newsworthy. </a:t>
            </a:r>
          </a:p>
          <a:p>
            <a:pPr marL="596900">
              <a:lnSpc>
                <a:spcPct val="120000"/>
              </a:lnSpc>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1900" dirty="0">
                <a:sym typeface="Verdana" charset="0"/>
              </a:rPr>
              <a:t>Furthermore, reports of recent involvement in criminal behavior will be considered newsworthy for anyone.</a:t>
            </a: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800" dirty="0">
              <a:sym typeface="Verdana" charset="0"/>
            </a:endParaRPr>
          </a:p>
        </p:txBody>
      </p:sp>
    </p:spTree>
    <p:extLst>
      <p:ext uri="{BB962C8B-B14F-4D97-AF65-F5344CB8AC3E}">
        <p14:creationId xmlns:p14="http://schemas.microsoft.com/office/powerpoint/2010/main" val="634836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4294967295"/>
          </p:nvPr>
        </p:nvSpPr>
        <p:spPr>
          <a:xfrm>
            <a:off x="677334" y="2075143"/>
            <a:ext cx="9055245" cy="4451645"/>
          </a:xfrm>
          <a:prstGeom prst="rect">
            <a:avLst/>
          </a:prstGeom>
        </p:spPr>
        <p:txBody>
          <a:bodyPr>
            <a:normAutofit/>
          </a:bodyPr>
          <a:lstStyle/>
          <a:p>
            <a:pPr marL="254000" indent="0">
              <a:buNone/>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400" b="1" dirty="0">
                <a:sym typeface="Verdana" charset="0"/>
              </a:rPr>
              <a:t>False Light</a:t>
            </a:r>
            <a:endParaRPr lang="en-US" altLang="en-US" sz="2400" b="1" dirty="0">
              <a:ea typeface="ヒラギノ角ゴ Pro W6" charset="-128"/>
              <a:sym typeface="Verdana" charset="0"/>
            </a:endParaRPr>
          </a:p>
          <a:p>
            <a:pPr marL="596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000" dirty="0">
                <a:sym typeface="Verdana" charset="0"/>
              </a:rPr>
              <a:t>A false light claim can arise anytime you unflatteringly portray — in words or pictures- a person as something that he or she is not. </a:t>
            </a:r>
          </a:p>
          <a:p>
            <a:pPr marL="596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000" dirty="0">
                <a:sym typeface="Verdana" charset="0"/>
              </a:rPr>
              <a:t>A typical "false light" problem can arise where a misleading caption is published with a photo (for example, a caption describes a bystander at an unlawful demonstration as a "participant"). </a:t>
            </a: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800" dirty="0">
              <a:sym typeface="Verdana" charset="0"/>
            </a:endParaRPr>
          </a:p>
        </p:txBody>
      </p:sp>
    </p:spTree>
    <p:extLst>
      <p:ext uri="{BB962C8B-B14F-4D97-AF65-F5344CB8AC3E}">
        <p14:creationId xmlns:p14="http://schemas.microsoft.com/office/powerpoint/2010/main" val="3800931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4294967295"/>
          </p:nvPr>
        </p:nvSpPr>
        <p:spPr>
          <a:xfrm>
            <a:off x="818712" y="2222287"/>
            <a:ext cx="8714171" cy="4451645"/>
          </a:xfrm>
          <a:prstGeom prst="rect">
            <a:avLst/>
          </a:prstGeom>
        </p:spPr>
        <p:txBody>
          <a:bodyPr>
            <a:normAutofit/>
          </a:bodyPr>
          <a:lstStyle/>
          <a:p>
            <a:pPr marL="254000" indent="0">
              <a:buNone/>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800" b="1" dirty="0">
                <a:sym typeface="Verdana" charset="0"/>
              </a:rPr>
              <a:t>False Light</a:t>
            </a:r>
            <a:endParaRPr lang="en-US" altLang="en-US" sz="2800" b="1" dirty="0">
              <a:ea typeface="ヒラギノ角ゴ Pro W6" charset="-128"/>
              <a:sym typeface="Verdana" charset="0"/>
            </a:endParaRPr>
          </a:p>
          <a:p>
            <a:pPr marL="596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000" dirty="0">
                <a:sym typeface="Verdana" charset="0"/>
              </a:rPr>
              <a:t>The elements of false light are:</a:t>
            </a:r>
          </a:p>
          <a:p>
            <a:pPr marL="939800" lvl="1" indent="-342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000" dirty="0">
                <a:sym typeface="Verdana" charset="0"/>
              </a:rPr>
              <a:t>(1) the portrayal must be found to be "highly offensive to a reasonable person" and</a:t>
            </a:r>
          </a:p>
          <a:p>
            <a:pPr marL="939800" lvl="1" indent="-342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000" dirty="0">
                <a:sym typeface="Verdana" charset="0"/>
              </a:rPr>
              <a:t>(2) the reporter had knowledge of or acted in reckless disregard as to the falsity of the publicized matter and the false light in which the other would be placed.</a:t>
            </a: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800" dirty="0">
              <a:sym typeface="Verdana" charset="0"/>
            </a:endParaRPr>
          </a:p>
        </p:txBody>
      </p:sp>
    </p:spTree>
    <p:extLst>
      <p:ext uri="{BB962C8B-B14F-4D97-AF65-F5344CB8AC3E}">
        <p14:creationId xmlns:p14="http://schemas.microsoft.com/office/powerpoint/2010/main" val="2474470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a:t>
            </a:r>
          </a:p>
        </p:txBody>
      </p:sp>
      <p:sp>
        <p:nvSpPr>
          <p:cNvPr id="3" name="Content Placeholder 2"/>
          <p:cNvSpPr>
            <a:spLocks noGrp="1"/>
          </p:cNvSpPr>
          <p:nvPr>
            <p:ph idx="4294967295"/>
          </p:nvPr>
        </p:nvSpPr>
        <p:spPr>
          <a:xfrm>
            <a:off x="794961" y="1735399"/>
            <a:ext cx="8874556" cy="4451645"/>
          </a:xfrm>
          <a:prstGeom prst="rect">
            <a:avLst/>
          </a:prstGeom>
        </p:spPr>
        <p:txBody>
          <a:bodyPr>
            <a:normAutofit/>
          </a:bodyPr>
          <a:lstStyle/>
          <a:p>
            <a:pPr marL="254000" indent="0">
              <a:buNone/>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sz="2400" b="1" dirty="0">
                <a:sym typeface="Verdana" charset="0"/>
              </a:rPr>
              <a:t>Misappropriation of Name or Likeness</a:t>
            </a:r>
            <a:endParaRPr lang="en-US" altLang="en-US" sz="2400" b="1" dirty="0">
              <a:ea typeface="ヒラギノ角ゴ Pro W6" charset="-128"/>
              <a:sym typeface="Verdana" charset="0"/>
            </a:endParaRPr>
          </a:p>
          <a:p>
            <a:pPr marL="596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dirty="0">
                <a:sym typeface="Verdana" charset="0"/>
              </a:rPr>
              <a:t>Misappropriation is the unauthorized use of a person's name, photograph, likeness, voice or endorsement to promote the sale of a commercial product or service. (For example, using a photo of your school's star athlete in an ad for a pizza restaurant without her permission.) </a:t>
            </a:r>
          </a:p>
          <a:p>
            <a:pPr marL="596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dirty="0">
                <a:sym typeface="Verdana" charset="0"/>
              </a:rPr>
              <a:t>Ed O’Bannon v. NCAA</a:t>
            </a:r>
          </a:p>
          <a:p>
            <a:pPr marL="59690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r>
              <a:rPr lang="en-US" altLang="en-US" dirty="0">
                <a:sym typeface="Verdana" charset="0"/>
              </a:rPr>
              <a:t>To avoid problems, publications should routinely have subjects sign a model release form written in simple, straightforward language when using their name or likeness in a commercial ad. </a:t>
            </a:r>
          </a:p>
          <a:p>
            <a:pPr marL="254000" indent="0">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600" dirty="0">
              <a:solidFill>
                <a:srgbClr val="000000"/>
              </a:solidFill>
              <a:latin typeface="Verdana" charset="0"/>
              <a:sym typeface="Verdana" charset="0"/>
            </a:endParaRP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600" dirty="0">
              <a:sym typeface="Verdana" charset="0"/>
            </a:endParaRPr>
          </a:p>
        </p:txBody>
      </p:sp>
    </p:spTree>
    <p:extLst>
      <p:ext uri="{BB962C8B-B14F-4D97-AF65-F5344CB8AC3E}">
        <p14:creationId xmlns:p14="http://schemas.microsoft.com/office/powerpoint/2010/main" val="3949985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a:t>
            </a:r>
          </a:p>
        </p:txBody>
      </p:sp>
      <p:sp>
        <p:nvSpPr>
          <p:cNvPr id="3" name="Content Placeholder 2"/>
          <p:cNvSpPr>
            <a:spLocks noGrp="1"/>
          </p:cNvSpPr>
          <p:nvPr>
            <p:ph idx="4294967295"/>
          </p:nvPr>
        </p:nvSpPr>
        <p:spPr>
          <a:xfrm>
            <a:off x="818712" y="2222287"/>
            <a:ext cx="8455290" cy="4451645"/>
          </a:xfrm>
          <a:prstGeom prst="rect">
            <a:avLst/>
          </a:prstGeom>
        </p:spPr>
        <p:txBody>
          <a:bodyPr>
            <a:normAutofit/>
          </a:bodyPr>
          <a:lstStyle/>
          <a:p>
            <a:r>
              <a:rPr lang="en-US" sz="2400" b="1" dirty="0"/>
              <a:t>Intellectual Property</a:t>
            </a:r>
            <a:r>
              <a:rPr lang="en-US" sz="2000" dirty="0">
                <a:sym typeface="Verdana" charset="0"/>
              </a:rPr>
              <a:t>- </a:t>
            </a:r>
            <a:r>
              <a:rPr lang="en-US" altLang="en-US" sz="2400" dirty="0">
                <a:sym typeface="Verdana" charset="0"/>
              </a:rPr>
              <a:t>Any intangible personal property resulting from mental processes.</a:t>
            </a:r>
          </a:p>
          <a:p>
            <a:endParaRPr lang="en-US" altLang="en-US" sz="2400" dirty="0">
              <a:sym typeface="Verdana" charset="0"/>
            </a:endParaRPr>
          </a:p>
          <a:p>
            <a:r>
              <a:rPr lang="en-US" altLang="en-US" sz="2400" dirty="0">
                <a:sym typeface="Verdana" charset="0"/>
              </a:rPr>
              <a:t>Intellectual property law allows Protection of the owners right to protect or profit from the use of his or her property.</a:t>
            </a:r>
          </a:p>
        </p:txBody>
      </p:sp>
    </p:spTree>
    <p:extLst>
      <p:ext uri="{BB962C8B-B14F-4D97-AF65-F5344CB8AC3E}">
        <p14:creationId xmlns:p14="http://schemas.microsoft.com/office/powerpoint/2010/main" val="1982669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a:t>
            </a:r>
          </a:p>
        </p:txBody>
      </p:sp>
      <p:sp>
        <p:nvSpPr>
          <p:cNvPr id="3" name="Content Placeholder 2"/>
          <p:cNvSpPr>
            <a:spLocks noGrp="1"/>
          </p:cNvSpPr>
          <p:nvPr>
            <p:ph idx="4294967295"/>
          </p:nvPr>
        </p:nvSpPr>
        <p:spPr>
          <a:xfrm>
            <a:off x="818712" y="2222287"/>
            <a:ext cx="10554574" cy="4451645"/>
          </a:xfrm>
          <a:prstGeom prst="rect">
            <a:avLst/>
          </a:prstGeom>
        </p:spPr>
        <p:txBody>
          <a:bodyPr>
            <a:normAutofit/>
          </a:bodyPr>
          <a:lstStyle/>
          <a:p>
            <a:r>
              <a:rPr lang="en-US" altLang="en-US" dirty="0">
                <a:ea typeface="Times New Roman" charset="0"/>
                <a:cs typeface="Times New Roman" charset="0"/>
              </a:rPr>
              <a:t>Patent</a:t>
            </a:r>
            <a:r>
              <a:rPr lang="en-US" altLang="en-US" dirty="0">
                <a:ea typeface="Arial" charset="0"/>
                <a:cs typeface="Arial" charset="0"/>
              </a:rPr>
              <a:t> </a:t>
            </a:r>
          </a:p>
          <a:p>
            <a:r>
              <a:rPr lang="en-US" altLang="en-US" b="1" dirty="0">
                <a:ea typeface="Times New Roman" charset="0"/>
                <a:cs typeface="Times New Roman" charset="0"/>
              </a:rPr>
              <a:t>Copyright</a:t>
            </a:r>
            <a:r>
              <a:rPr lang="en-US" altLang="en-US" b="1" dirty="0">
                <a:ea typeface="Arial" charset="0"/>
                <a:cs typeface="Arial" charset="0"/>
              </a:rPr>
              <a:t> </a:t>
            </a:r>
          </a:p>
          <a:p>
            <a:r>
              <a:rPr lang="en-US" altLang="en-US" b="1" dirty="0">
                <a:ea typeface="Arial" charset="0"/>
                <a:cs typeface="Arial" charset="0"/>
              </a:rPr>
              <a:t>Trademarks </a:t>
            </a:r>
          </a:p>
          <a:p>
            <a:r>
              <a:rPr lang="en-US" altLang="en-US" b="1" dirty="0">
                <a:ea typeface="Arial" charset="0"/>
                <a:cs typeface="Arial" charset="0"/>
              </a:rPr>
              <a:t>Trade Names </a:t>
            </a:r>
          </a:p>
          <a:p>
            <a:r>
              <a:rPr lang="en-US" altLang="en-US" dirty="0">
                <a:ea typeface="Arial" charset="0"/>
                <a:cs typeface="Arial" charset="0"/>
              </a:rPr>
              <a:t>Trade Dress</a:t>
            </a:r>
          </a:p>
          <a:p>
            <a:pPr>
              <a:buFont typeface="Wingdings" charset="2"/>
              <a:buNone/>
            </a:pPr>
            <a:endParaRPr lang="en-US" altLang="en-US" b="1" dirty="0">
              <a:latin typeface="Arial" charset="0"/>
              <a:ea typeface="Arial" charset="0"/>
              <a:cs typeface="Arial" charset="0"/>
            </a:endParaRP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600" dirty="0">
              <a:sym typeface="Verdana" charset="0"/>
            </a:endParaRPr>
          </a:p>
        </p:txBody>
      </p:sp>
    </p:spTree>
    <p:extLst>
      <p:ext uri="{BB962C8B-B14F-4D97-AF65-F5344CB8AC3E}">
        <p14:creationId xmlns:p14="http://schemas.microsoft.com/office/powerpoint/2010/main" val="1511976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a:t>
            </a:r>
          </a:p>
        </p:txBody>
      </p:sp>
      <p:sp>
        <p:nvSpPr>
          <p:cNvPr id="3" name="Content Placeholder 2"/>
          <p:cNvSpPr>
            <a:spLocks noGrp="1"/>
          </p:cNvSpPr>
          <p:nvPr>
            <p:ph idx="4294967295"/>
          </p:nvPr>
        </p:nvSpPr>
        <p:spPr>
          <a:xfrm>
            <a:off x="818712" y="2222287"/>
            <a:ext cx="8596668" cy="4451645"/>
          </a:xfrm>
          <a:prstGeom prst="rect">
            <a:avLst/>
          </a:prstGeom>
        </p:spPr>
        <p:txBody>
          <a:bodyPr>
            <a:normAutofit/>
          </a:bodyPr>
          <a:lstStyle/>
          <a:p>
            <a:pPr marL="0" indent="0">
              <a:buNone/>
            </a:pPr>
            <a:r>
              <a:rPr lang="en-US" altLang="en-US" sz="2400" b="1" dirty="0">
                <a:ea typeface="Times New Roman" charset="0"/>
                <a:cs typeface="Times New Roman" charset="0"/>
              </a:rPr>
              <a:t>Copyright-</a:t>
            </a:r>
          </a:p>
          <a:p>
            <a:pPr algn="just">
              <a:lnSpc>
                <a:spcPct val="90000"/>
              </a:lnSpc>
            </a:pPr>
            <a:r>
              <a:rPr lang="en-US" altLang="en-US" sz="2000" dirty="0">
                <a:ea typeface="Arial" charset="0"/>
                <a:cs typeface="Arial" charset="0"/>
              </a:rPr>
              <a:t>An intangible right given to the author or originator of certain literary or artistic productions. </a:t>
            </a:r>
          </a:p>
          <a:p>
            <a:pPr algn="just">
              <a:lnSpc>
                <a:spcPct val="90000"/>
              </a:lnSpc>
            </a:pPr>
            <a:r>
              <a:rPr lang="en-US" altLang="en-US" sz="2000" dirty="0">
                <a:ea typeface="Arial" charset="0"/>
                <a:cs typeface="Arial" charset="0"/>
              </a:rPr>
              <a:t>Works created after January 1, 1978, are automatically given statutory copyright protection for the life of the author plus seventy years. </a:t>
            </a:r>
          </a:p>
          <a:p>
            <a:pPr algn="just">
              <a:lnSpc>
                <a:spcPct val="90000"/>
              </a:lnSpc>
            </a:pPr>
            <a:r>
              <a:rPr lang="en-US" altLang="en-US" sz="2000" dirty="0">
                <a:ea typeface="Arial" charset="0"/>
                <a:cs typeface="Arial" charset="0"/>
              </a:rPr>
              <a:t>Copyrights owned by publishing houses expire ninety‑five years after publication or a one hundred-twenty-years from the date of creation, whichever is first. </a:t>
            </a:r>
          </a:p>
          <a:p>
            <a:pPr lvl="1"/>
            <a:endParaRPr lang="en-US" altLang="en-US" dirty="0">
              <a:ea typeface="Arial" charset="0"/>
              <a:cs typeface="Arial" charset="0"/>
            </a:endParaRPr>
          </a:p>
          <a:p>
            <a:pPr>
              <a:buFont typeface="Wingdings" charset="2"/>
              <a:buNone/>
            </a:pPr>
            <a:endParaRPr lang="en-US" altLang="en-US" b="1" dirty="0">
              <a:latin typeface="Arial" charset="0"/>
              <a:ea typeface="Arial" charset="0"/>
              <a:cs typeface="Arial" charset="0"/>
            </a:endParaRP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600" dirty="0">
              <a:sym typeface="Verdana" charset="0"/>
            </a:endParaRPr>
          </a:p>
        </p:txBody>
      </p:sp>
    </p:spTree>
    <p:extLst>
      <p:ext uri="{BB962C8B-B14F-4D97-AF65-F5344CB8AC3E}">
        <p14:creationId xmlns:p14="http://schemas.microsoft.com/office/powerpoint/2010/main" val="4111975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a:t>
            </a:r>
          </a:p>
        </p:txBody>
      </p:sp>
      <p:sp>
        <p:nvSpPr>
          <p:cNvPr id="3" name="Content Placeholder 2"/>
          <p:cNvSpPr>
            <a:spLocks noGrp="1"/>
          </p:cNvSpPr>
          <p:nvPr>
            <p:ph idx="4294967295"/>
          </p:nvPr>
        </p:nvSpPr>
        <p:spPr>
          <a:xfrm>
            <a:off x="818712" y="2222287"/>
            <a:ext cx="8455290" cy="4451645"/>
          </a:xfrm>
          <a:prstGeom prst="rect">
            <a:avLst/>
          </a:prstGeom>
        </p:spPr>
        <p:txBody>
          <a:bodyPr>
            <a:normAutofit/>
          </a:bodyPr>
          <a:lstStyle/>
          <a:p>
            <a:pPr marL="0" indent="0">
              <a:buNone/>
            </a:pPr>
            <a:r>
              <a:rPr lang="en-US" altLang="en-US" sz="2400" b="1" dirty="0">
                <a:ea typeface="Times New Roman" charset="0"/>
                <a:cs typeface="Times New Roman" charset="0"/>
              </a:rPr>
              <a:t>Copyright-</a:t>
            </a:r>
          </a:p>
          <a:p>
            <a:r>
              <a:rPr lang="en-US" altLang="en-US" sz="2000" dirty="0">
                <a:ea typeface="Arial" charset="0"/>
                <a:cs typeface="Arial" charset="0"/>
              </a:rPr>
              <a:t>Exists automatically upon creation of an original work, but placement of copyright symbol </a:t>
            </a:r>
            <a:r>
              <a:rPr lang="en-US" altLang="en-US" sz="2000" dirty="0">
                <a:ea typeface="Arial" charset="0"/>
                <a:cs typeface="Arial" charset="0"/>
                <a:sym typeface="PressWriter Symbols" charset="0"/>
              </a:rPr>
              <a:t> </a:t>
            </a:r>
            <a:r>
              <a:rPr lang="en-US" altLang="en-US" sz="2000" i="1" dirty="0">
                <a:ea typeface="Arial" charset="0"/>
                <a:cs typeface="Arial" charset="0"/>
                <a:sym typeface="PressWriter Symbols" charset="0"/>
                <a:hlinkClick r:id="rId3"/>
              </a:rPr>
              <a:t>©</a:t>
            </a:r>
            <a:r>
              <a:rPr lang="en-US" altLang="en-US" sz="2000" i="1" dirty="0">
                <a:ea typeface="Arial" charset="0"/>
                <a:cs typeface="Arial" charset="0"/>
                <a:sym typeface="PressWriter Symbols" charset="0"/>
              </a:rPr>
              <a:t> gives notice .</a:t>
            </a:r>
          </a:p>
          <a:p>
            <a:r>
              <a:rPr lang="en-US" altLang="en-US" sz="2000" i="1" dirty="0">
                <a:ea typeface="Arial" charset="0"/>
                <a:cs typeface="Arial" charset="0"/>
                <a:sym typeface="PressWriter Symbols" charset="0"/>
              </a:rPr>
              <a:t>To </a:t>
            </a:r>
            <a:r>
              <a:rPr lang="en-US" altLang="en-US" sz="2000" dirty="0">
                <a:ea typeface="Arial" charset="0"/>
                <a:cs typeface="Arial" charset="0"/>
              </a:rPr>
              <a:t>judicially enforce copyright requires r</a:t>
            </a:r>
            <a:r>
              <a:rPr lang="en-US" altLang="en-US" sz="2000" dirty="0">
                <a:ea typeface="Arial" charset="0"/>
                <a:cs typeface="Arial" charset="0"/>
                <a:sym typeface="PressWriter Symbols" charset="0"/>
              </a:rPr>
              <a:t>egistration with the US Copyright Office</a:t>
            </a:r>
            <a:endParaRPr lang="en-US" altLang="en-US" b="1" dirty="0">
              <a:latin typeface="Arial" charset="0"/>
              <a:ea typeface="Arial" charset="0"/>
              <a:cs typeface="Arial" charset="0"/>
            </a:endParaRPr>
          </a:p>
          <a:p>
            <a:pPr marL="939800" lvl="1">
              <a:spcBef>
                <a:spcPts val="1300"/>
              </a:spcBef>
              <a:tabLst>
                <a:tab pos="609600" algn="l"/>
                <a:tab pos="965200" algn="l"/>
                <a:tab pos="1320800" algn="l"/>
                <a:tab pos="1676400" algn="l"/>
                <a:tab pos="2032000" algn="l"/>
                <a:tab pos="2387600" algn="l"/>
                <a:tab pos="2743200" algn="l"/>
                <a:tab pos="3098800" algn="l"/>
                <a:tab pos="3454400" algn="l"/>
                <a:tab pos="3810000" algn="l"/>
                <a:tab pos="4165600" algn="l"/>
                <a:tab pos="4521200" algn="l"/>
              </a:tabLst>
            </a:pPr>
            <a:endParaRPr lang="en-US" altLang="en-US" sz="1600" dirty="0">
              <a:sym typeface="Verdana" charset="0"/>
            </a:endParaRPr>
          </a:p>
        </p:txBody>
      </p:sp>
    </p:spTree>
    <p:extLst>
      <p:ext uri="{BB962C8B-B14F-4D97-AF65-F5344CB8AC3E}">
        <p14:creationId xmlns:p14="http://schemas.microsoft.com/office/powerpoint/2010/main" val="1707909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r>
              <a:rPr lang="en-US" altLang="en-US" sz="4000" dirty="0">
                <a:latin typeface="Swiss Roman 24pt" charset="0"/>
                <a:ea typeface="Times New Roman" charset="0"/>
                <a:cs typeface="Times New Roman" charset="0"/>
              </a:rPr>
              <a:t>Intellectual property</a:t>
            </a:r>
          </a:p>
        </p:txBody>
      </p:sp>
      <p:sp>
        <p:nvSpPr>
          <p:cNvPr id="49155" name="Rectangle 3"/>
          <p:cNvSpPr>
            <a:spLocks noGrp="1" noChangeArrowheads="1"/>
          </p:cNvSpPr>
          <p:nvPr>
            <p:ph type="body" idx="1"/>
          </p:nvPr>
        </p:nvSpPr>
        <p:spPr>
          <a:xfrm>
            <a:off x="977462" y="1905000"/>
            <a:ext cx="8797159" cy="4572000"/>
          </a:xfrm>
        </p:spPr>
        <p:txBody>
          <a:bodyPr/>
          <a:lstStyle/>
          <a:p>
            <a:r>
              <a:rPr lang="en-US" altLang="en-US" sz="2400" dirty="0">
                <a:latin typeface="Arial" charset="0"/>
                <a:ea typeface="Arial" charset="0"/>
                <a:cs typeface="Arial" charset="0"/>
              </a:rPr>
              <a:t> Writings (novels, textbooks etc.)</a:t>
            </a:r>
          </a:p>
          <a:p>
            <a:r>
              <a:rPr lang="en-US" altLang="en-US" sz="2400" dirty="0">
                <a:latin typeface="Arial" charset="0"/>
                <a:ea typeface="Arial" charset="0"/>
                <a:cs typeface="Arial" charset="0"/>
              </a:rPr>
              <a:t> Computer Software </a:t>
            </a:r>
          </a:p>
          <a:p>
            <a:r>
              <a:rPr lang="en-US" altLang="en-US" sz="2400" dirty="0">
                <a:latin typeface="Arial" charset="0"/>
                <a:ea typeface="Arial" charset="0"/>
                <a:cs typeface="Arial" charset="0"/>
              </a:rPr>
              <a:t> Song writing</a:t>
            </a:r>
          </a:p>
          <a:p>
            <a:r>
              <a:rPr lang="en-US" altLang="en-US" sz="2400" dirty="0">
                <a:latin typeface="Arial" charset="0"/>
                <a:ea typeface="Arial" charset="0"/>
                <a:cs typeface="Arial" charset="0"/>
              </a:rPr>
              <a:t> Song recordings</a:t>
            </a:r>
          </a:p>
          <a:p>
            <a:r>
              <a:rPr lang="en-US" altLang="en-US" sz="2400" dirty="0">
                <a:latin typeface="Arial" charset="0"/>
                <a:ea typeface="Arial" charset="0"/>
                <a:cs typeface="Arial" charset="0"/>
              </a:rPr>
              <a:t> My PPT slides (although some parts included fair use copyrighted material from textbook authors).</a:t>
            </a:r>
          </a:p>
          <a:p>
            <a:endParaRPr lang="en-US" altLang="en-US" b="1" dirty="0">
              <a:latin typeface="Arial" charset="0"/>
              <a:ea typeface="Arial" charset="0"/>
              <a:cs typeface="Arial" charset="0"/>
            </a:endParaRPr>
          </a:p>
        </p:txBody>
      </p:sp>
    </p:spTree>
    <p:extLst>
      <p:ext uri="{BB962C8B-B14F-4D97-AF65-F5344CB8AC3E}">
        <p14:creationId xmlns:p14="http://schemas.microsoft.com/office/powerpoint/2010/main" val="2523093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a:t>
            </a:r>
          </a:p>
        </p:txBody>
      </p:sp>
      <p:sp>
        <p:nvSpPr>
          <p:cNvPr id="3" name="Content Placeholder 2"/>
          <p:cNvSpPr>
            <a:spLocks noGrp="1"/>
          </p:cNvSpPr>
          <p:nvPr>
            <p:ph idx="4294967295"/>
          </p:nvPr>
        </p:nvSpPr>
        <p:spPr>
          <a:xfrm>
            <a:off x="818712" y="1681655"/>
            <a:ext cx="8861316" cy="4992277"/>
          </a:xfrm>
          <a:prstGeom prst="rect">
            <a:avLst/>
          </a:prstGeom>
        </p:spPr>
        <p:txBody>
          <a:bodyPr>
            <a:normAutofit/>
          </a:bodyPr>
          <a:lstStyle/>
          <a:p>
            <a:pPr marL="0" indent="0">
              <a:buNone/>
            </a:pPr>
            <a:r>
              <a:rPr lang="en-US" altLang="en-US" sz="2400" b="1" dirty="0">
                <a:ea typeface="Times New Roman" charset="0"/>
                <a:cs typeface="Times New Roman" charset="0"/>
              </a:rPr>
              <a:t>Trademark-</a:t>
            </a:r>
          </a:p>
          <a:p>
            <a:pPr>
              <a:lnSpc>
                <a:spcPct val="90000"/>
              </a:lnSpc>
            </a:pPr>
            <a:r>
              <a:rPr lang="en-US" altLang="en-US" sz="2000" dirty="0">
                <a:ea typeface="Times New Roman" charset="0"/>
                <a:cs typeface="Times New Roman" charset="0"/>
              </a:rPr>
              <a:t>Any word, phrase, symbol, design, sound, smell, color, product configuration, group of letters or numbers, or combination of these, adopted and used by a company to identify its products or services, and distinguish them from products and services made, sold, or provided by others</a:t>
            </a:r>
          </a:p>
          <a:p>
            <a:pPr>
              <a:lnSpc>
                <a:spcPct val="90000"/>
              </a:lnSpc>
            </a:pPr>
            <a:r>
              <a:rPr lang="en-US" altLang="en-US" sz="2000" dirty="0">
                <a:ea typeface="Times New Roman" charset="0"/>
                <a:cs typeface="Times New Roman" charset="0"/>
              </a:rPr>
              <a:t>A distinctive mark, motto, device, or implement that a manufacturer stamps, or prints on its goods. </a:t>
            </a:r>
          </a:p>
          <a:p>
            <a:pPr>
              <a:lnSpc>
                <a:spcPct val="90000"/>
              </a:lnSpc>
            </a:pPr>
            <a:r>
              <a:rPr lang="en-US" altLang="en-US" sz="2000" dirty="0">
                <a:ea typeface="Times New Roman" charset="0"/>
                <a:cs typeface="Times New Roman" charset="0"/>
              </a:rPr>
              <a:t>Assists customer in identifying a product without confusion. </a:t>
            </a:r>
          </a:p>
          <a:p>
            <a:pPr>
              <a:lnSpc>
                <a:spcPct val="90000"/>
              </a:lnSpc>
            </a:pPr>
            <a:r>
              <a:rPr lang="en-US" altLang="en-US" sz="2000" dirty="0">
                <a:ea typeface="Times New Roman" charset="0"/>
                <a:cs typeface="Times New Roman" charset="0"/>
              </a:rPr>
              <a:t>If a business uses the trademark of another, consumers are misled as to who made the goods. </a:t>
            </a:r>
            <a:endParaRPr lang="en-US" altLang="en-US" sz="2000" dirty="0">
              <a:ea typeface="Arial" charset="0"/>
              <a:cs typeface="Arial" charset="0"/>
            </a:endParaRPr>
          </a:p>
        </p:txBody>
      </p:sp>
    </p:spTree>
    <p:extLst>
      <p:ext uri="{BB962C8B-B14F-4D97-AF65-F5344CB8AC3E}">
        <p14:creationId xmlns:p14="http://schemas.microsoft.com/office/powerpoint/2010/main" val="458449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a:t>
            </a:r>
          </a:p>
        </p:txBody>
      </p:sp>
      <p:sp>
        <p:nvSpPr>
          <p:cNvPr id="3" name="Content Placeholder 2"/>
          <p:cNvSpPr>
            <a:spLocks noGrp="1"/>
          </p:cNvSpPr>
          <p:nvPr>
            <p:ph idx="4294967295"/>
          </p:nvPr>
        </p:nvSpPr>
        <p:spPr>
          <a:xfrm>
            <a:off x="818712" y="1776249"/>
            <a:ext cx="8976929" cy="4897684"/>
          </a:xfrm>
          <a:prstGeom prst="rect">
            <a:avLst/>
          </a:prstGeom>
        </p:spPr>
        <p:txBody>
          <a:bodyPr>
            <a:normAutofit/>
          </a:bodyPr>
          <a:lstStyle/>
          <a:p>
            <a:pPr marL="0" indent="0">
              <a:buNone/>
            </a:pPr>
            <a:r>
              <a:rPr lang="en-US" altLang="en-US" sz="2400" b="1" dirty="0">
                <a:ea typeface="Times New Roman" charset="0"/>
                <a:cs typeface="Times New Roman" charset="0"/>
              </a:rPr>
              <a:t>Trademark-</a:t>
            </a:r>
          </a:p>
          <a:p>
            <a:pPr>
              <a:lnSpc>
                <a:spcPct val="90000"/>
              </a:lnSpc>
            </a:pPr>
            <a:r>
              <a:rPr lang="en-US" altLang="en-US" sz="2000" dirty="0">
                <a:ea typeface="Times New Roman" charset="0"/>
                <a:cs typeface="Times New Roman" charset="0"/>
              </a:rPr>
              <a:t>What can be trademarked</a:t>
            </a:r>
          </a:p>
          <a:p>
            <a:pPr lvl="1">
              <a:lnSpc>
                <a:spcPct val="90000"/>
              </a:lnSpc>
            </a:pPr>
            <a:r>
              <a:rPr lang="en-US" altLang="en-US" sz="1800" dirty="0">
                <a:ea typeface="Times New Roman" charset="0"/>
                <a:cs typeface="Times New Roman" charset="0"/>
              </a:rPr>
              <a:t>Words that are used as part of a design or device or words that are uncommon or fanciful may be trademarked. </a:t>
            </a:r>
            <a:endParaRPr lang="en-US" altLang="en-US" sz="1800" dirty="0">
              <a:ea typeface="Arial" charset="0"/>
              <a:cs typeface="Arial" charset="0"/>
            </a:endParaRPr>
          </a:p>
          <a:p>
            <a:pPr>
              <a:lnSpc>
                <a:spcPct val="90000"/>
              </a:lnSpc>
            </a:pPr>
            <a:r>
              <a:rPr lang="en-US" altLang="en-US" sz="2000" dirty="0">
                <a:ea typeface="Arial" charset="0"/>
                <a:cs typeface="Arial" charset="0"/>
              </a:rPr>
              <a:t>What cannot be trademarked</a:t>
            </a:r>
          </a:p>
          <a:p>
            <a:pPr lvl="1">
              <a:lnSpc>
                <a:spcPct val="90000"/>
              </a:lnSpc>
            </a:pPr>
            <a:r>
              <a:rPr lang="en-US" altLang="en-US" sz="1800" dirty="0">
                <a:ea typeface="Times New Roman" charset="0"/>
                <a:cs typeface="Times New Roman" charset="0"/>
              </a:rPr>
              <a:t>Personal names, descriptive or generic words, or place names</a:t>
            </a:r>
          </a:p>
          <a:p>
            <a:pPr lvl="2">
              <a:lnSpc>
                <a:spcPct val="90000"/>
              </a:lnSpc>
            </a:pPr>
            <a:r>
              <a:rPr lang="en-US" altLang="en-US" sz="1600" dirty="0">
                <a:ea typeface="Times New Roman" charset="0"/>
                <a:cs typeface="Times New Roman" charset="0"/>
              </a:rPr>
              <a:t>Books</a:t>
            </a:r>
          </a:p>
          <a:p>
            <a:pPr lvl="2">
              <a:lnSpc>
                <a:spcPct val="90000"/>
              </a:lnSpc>
            </a:pPr>
            <a:r>
              <a:rPr lang="en-US" altLang="en-US" sz="1600" dirty="0">
                <a:ea typeface="Times New Roman" charset="0"/>
                <a:cs typeface="Times New Roman" charset="0"/>
              </a:rPr>
              <a:t>Pencils</a:t>
            </a:r>
          </a:p>
          <a:p>
            <a:pPr lvl="2">
              <a:lnSpc>
                <a:spcPct val="90000"/>
              </a:lnSpc>
            </a:pPr>
            <a:r>
              <a:rPr lang="en-US" altLang="en-US" sz="1600" dirty="0">
                <a:ea typeface="Times New Roman" charset="0"/>
                <a:cs typeface="Times New Roman" charset="0"/>
              </a:rPr>
              <a:t>Carper</a:t>
            </a:r>
          </a:p>
          <a:p>
            <a:pPr lvl="2">
              <a:lnSpc>
                <a:spcPct val="90000"/>
              </a:lnSpc>
            </a:pPr>
            <a:r>
              <a:rPr lang="en-US" altLang="en-US" sz="1600" dirty="0">
                <a:ea typeface="Times New Roman" charset="0"/>
                <a:cs typeface="Times New Roman" charset="0"/>
              </a:rPr>
              <a:t>Hawaii</a:t>
            </a:r>
            <a:endParaRPr lang="en-US" altLang="en-US" sz="1600" dirty="0">
              <a:ea typeface="Arial" charset="0"/>
              <a:cs typeface="Arial" charset="0"/>
            </a:endParaRPr>
          </a:p>
          <a:p>
            <a:pPr lvl="1"/>
            <a:endParaRPr lang="en-US" altLang="en-US" dirty="0">
              <a:ea typeface="Times New Roman" charset="0"/>
              <a:cs typeface="Times New Roman" charset="0"/>
            </a:endParaRPr>
          </a:p>
        </p:txBody>
      </p:sp>
    </p:spTree>
    <p:extLst>
      <p:ext uri="{BB962C8B-B14F-4D97-AF65-F5344CB8AC3E}">
        <p14:creationId xmlns:p14="http://schemas.microsoft.com/office/powerpoint/2010/main" val="3132068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a:t>
            </a:r>
          </a:p>
        </p:txBody>
      </p:sp>
      <p:sp>
        <p:nvSpPr>
          <p:cNvPr id="3" name="Content Placeholder 2"/>
          <p:cNvSpPr>
            <a:spLocks noGrp="1"/>
          </p:cNvSpPr>
          <p:nvPr>
            <p:ph idx="4294967295"/>
          </p:nvPr>
        </p:nvSpPr>
        <p:spPr>
          <a:xfrm>
            <a:off x="818712" y="1930401"/>
            <a:ext cx="8596668" cy="4612904"/>
          </a:xfrm>
          <a:prstGeom prst="rect">
            <a:avLst/>
          </a:prstGeom>
        </p:spPr>
        <p:txBody>
          <a:bodyPr>
            <a:normAutofit/>
          </a:bodyPr>
          <a:lstStyle/>
          <a:p>
            <a:pPr marL="0" indent="0">
              <a:buNone/>
            </a:pPr>
            <a:r>
              <a:rPr lang="en-US" altLang="en-US" sz="2400" b="1" dirty="0">
                <a:ea typeface="Times New Roman" charset="0"/>
                <a:cs typeface="Times New Roman" charset="0"/>
              </a:rPr>
              <a:t>Trademark-</a:t>
            </a:r>
          </a:p>
          <a:p>
            <a:r>
              <a:rPr lang="en-US" altLang="en-US" dirty="0"/>
              <a:t>First person to use a mark in trade owns it.  </a:t>
            </a:r>
          </a:p>
          <a:p>
            <a:r>
              <a:rPr lang="en-US" altLang="en-US" dirty="0"/>
              <a:t>Registration is not necessary, but does have some advantages.</a:t>
            </a:r>
          </a:p>
          <a:p>
            <a:pPr marL="981075" lvl="1"/>
            <a:r>
              <a:rPr lang="en-US" altLang="en-US" sz="1800" dirty="0"/>
              <a:t>Protection becomes nationwide</a:t>
            </a:r>
          </a:p>
          <a:p>
            <a:pPr marL="981075" lvl="1"/>
            <a:r>
              <a:rPr lang="en-US" altLang="en-US" sz="1800" dirty="0"/>
              <a:t>Gives public notification of trademark protection</a:t>
            </a:r>
          </a:p>
          <a:p>
            <a:pPr marL="981075" lvl="1"/>
            <a:r>
              <a:rPr lang="en-US" altLang="en-US" sz="1800" dirty="0"/>
              <a:t>Holders of registered marks have first priority to use the mark as an Internet domain name</a:t>
            </a:r>
          </a:p>
          <a:p>
            <a:r>
              <a:rPr lang="en-US" altLang="en-US" dirty="0">
                <a:ea typeface="Arial" charset="0"/>
                <a:cs typeface="Arial" charset="0"/>
              </a:rPr>
              <a:t>Federal registration</a:t>
            </a:r>
          </a:p>
          <a:p>
            <a:pPr lvl="1"/>
            <a:r>
              <a:rPr lang="en-US" altLang="en-US" dirty="0">
                <a:ea typeface="Arial" charset="0"/>
                <a:cs typeface="Arial" charset="0"/>
                <a:sym typeface="PressWriter Symbols" charset="0"/>
              </a:rPr>
              <a:t>® ™ Demonstrates registration of TM with U.S. Patent and Trademark Office</a:t>
            </a:r>
          </a:p>
          <a:p>
            <a:pPr marL="581025"/>
            <a:endParaRPr lang="en-US" altLang="en-US" sz="2000" dirty="0"/>
          </a:p>
          <a:p>
            <a:pPr lvl="1"/>
            <a:endParaRPr lang="en-US" altLang="en-US" dirty="0">
              <a:ea typeface="Times New Roman" charset="0"/>
              <a:cs typeface="Times New Roman" charset="0"/>
            </a:endParaRPr>
          </a:p>
        </p:txBody>
      </p:sp>
    </p:spTree>
    <p:extLst>
      <p:ext uri="{BB962C8B-B14F-4D97-AF65-F5344CB8AC3E}">
        <p14:creationId xmlns:p14="http://schemas.microsoft.com/office/powerpoint/2010/main" val="577897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dirty="0"/>
              <a:t>Intellectual property</a:t>
            </a:r>
          </a:p>
        </p:txBody>
      </p:sp>
      <p:sp>
        <p:nvSpPr>
          <p:cNvPr id="7171" name="Rectangle 3"/>
          <p:cNvSpPr>
            <a:spLocks noGrp="1" noChangeArrowheads="1"/>
          </p:cNvSpPr>
          <p:nvPr>
            <p:ph type="body" idx="1"/>
          </p:nvPr>
        </p:nvSpPr>
        <p:spPr>
          <a:xfrm>
            <a:off x="872358" y="1930401"/>
            <a:ext cx="8401643" cy="4110962"/>
          </a:xfrm>
        </p:spPr>
        <p:txBody>
          <a:bodyPr>
            <a:normAutofit/>
          </a:bodyPr>
          <a:lstStyle/>
          <a:p>
            <a:pPr marL="0" indent="0">
              <a:buNone/>
            </a:pPr>
            <a:r>
              <a:rPr lang="en-US" altLang="en-US" sz="2400" b="1" dirty="0"/>
              <a:t>Trade Names- </a:t>
            </a:r>
          </a:p>
          <a:p>
            <a:r>
              <a:rPr lang="en-US" altLang="en-US" sz="2000" dirty="0"/>
              <a:t>Identifies a company, partnerships or business.</a:t>
            </a:r>
          </a:p>
          <a:p>
            <a:r>
              <a:rPr lang="en-US" altLang="en-US" sz="2000" dirty="0"/>
              <a:t>Cannot be registered under federal law unless they are also used as trademarks or service marks (used to identify services).</a:t>
            </a:r>
          </a:p>
          <a:p>
            <a:r>
              <a:rPr lang="en-US" altLang="en-US" sz="2000" dirty="0"/>
              <a:t>Common law protection.</a:t>
            </a:r>
          </a:p>
        </p:txBody>
      </p:sp>
    </p:spTree>
    <p:extLst>
      <p:ext uri="{BB962C8B-B14F-4D97-AF65-F5344CB8AC3E}">
        <p14:creationId xmlns:p14="http://schemas.microsoft.com/office/powerpoint/2010/main" val="103166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45CF3-8A27-8B4F-AC2B-E6D6CFC9E989}"/>
              </a:ext>
            </a:extLst>
          </p:cNvPr>
          <p:cNvSpPr>
            <a:spLocks noGrp="1"/>
          </p:cNvSpPr>
          <p:nvPr>
            <p:ph type="title"/>
          </p:nvPr>
        </p:nvSpPr>
        <p:spPr/>
        <p:txBody>
          <a:bodyPr/>
          <a:lstStyle/>
          <a:p>
            <a:r>
              <a:rPr lang="en-US" dirty="0"/>
              <a:t>Intellectual property</a:t>
            </a:r>
          </a:p>
        </p:txBody>
      </p:sp>
      <p:sp>
        <p:nvSpPr>
          <p:cNvPr id="3" name="Text Placeholder 2">
            <a:extLst>
              <a:ext uri="{FF2B5EF4-FFF2-40B4-BE49-F238E27FC236}">
                <a16:creationId xmlns:a16="http://schemas.microsoft.com/office/drawing/2014/main" id="{A356BBC4-ED82-E64F-AAD6-8CBC076E6A12}"/>
              </a:ext>
            </a:extLst>
          </p:cNvPr>
          <p:cNvSpPr>
            <a:spLocks noGrp="1"/>
          </p:cNvSpPr>
          <p:nvPr>
            <p:ph type="body" idx="1"/>
          </p:nvPr>
        </p:nvSpPr>
        <p:spPr/>
        <p:txBody>
          <a:bodyPr/>
          <a:lstStyle/>
          <a:p>
            <a:r>
              <a:rPr lang="en-US" dirty="0"/>
              <a:t>Trademark</a:t>
            </a:r>
          </a:p>
        </p:txBody>
      </p:sp>
      <p:pic>
        <p:nvPicPr>
          <p:cNvPr id="8" name="Content Placeholder 7">
            <a:extLst>
              <a:ext uri="{FF2B5EF4-FFF2-40B4-BE49-F238E27FC236}">
                <a16:creationId xmlns:a16="http://schemas.microsoft.com/office/drawing/2014/main" id="{0784DCF1-E45C-C144-9969-FA1F596ED137}"/>
              </a:ext>
            </a:extLst>
          </p:cNvPr>
          <p:cNvPicPr>
            <a:picLocks noGrp="1" noChangeAspect="1"/>
          </p:cNvPicPr>
          <p:nvPr>
            <p:ph sz="half" idx="2"/>
          </p:nvPr>
        </p:nvPicPr>
        <p:blipFill>
          <a:blip r:embed="rId2"/>
          <a:stretch>
            <a:fillRect/>
          </a:stretch>
        </p:blipFill>
        <p:spPr>
          <a:xfrm>
            <a:off x="676275" y="3097879"/>
            <a:ext cx="4184650" cy="2583117"/>
          </a:xfrm>
        </p:spPr>
      </p:pic>
      <p:sp>
        <p:nvSpPr>
          <p:cNvPr id="5" name="Text Placeholder 4">
            <a:extLst>
              <a:ext uri="{FF2B5EF4-FFF2-40B4-BE49-F238E27FC236}">
                <a16:creationId xmlns:a16="http://schemas.microsoft.com/office/drawing/2014/main" id="{C9025DC2-0ED0-624C-9EAB-E1DC3572A6C1}"/>
              </a:ext>
            </a:extLst>
          </p:cNvPr>
          <p:cNvSpPr>
            <a:spLocks noGrp="1"/>
          </p:cNvSpPr>
          <p:nvPr>
            <p:ph type="body" sz="quarter" idx="3"/>
          </p:nvPr>
        </p:nvSpPr>
        <p:spPr/>
        <p:txBody>
          <a:bodyPr/>
          <a:lstStyle/>
          <a:p>
            <a:r>
              <a:rPr lang="en-US" dirty="0"/>
              <a:t>Trade Name</a:t>
            </a:r>
          </a:p>
        </p:txBody>
      </p:sp>
      <p:sp>
        <p:nvSpPr>
          <p:cNvPr id="6" name="Content Placeholder 5">
            <a:extLst>
              <a:ext uri="{FF2B5EF4-FFF2-40B4-BE49-F238E27FC236}">
                <a16:creationId xmlns:a16="http://schemas.microsoft.com/office/drawing/2014/main" id="{C6FD5996-B3C1-8845-B936-C4BD19D96BCD}"/>
              </a:ext>
            </a:extLst>
          </p:cNvPr>
          <p:cNvSpPr>
            <a:spLocks noGrp="1"/>
          </p:cNvSpPr>
          <p:nvPr>
            <p:ph sz="quarter" idx="4"/>
          </p:nvPr>
        </p:nvSpPr>
        <p:spPr/>
        <p:txBody>
          <a:bodyPr/>
          <a:lstStyle/>
          <a:p>
            <a:r>
              <a:rPr lang="en-US" dirty="0"/>
              <a:t>Nike, Inc.</a:t>
            </a:r>
          </a:p>
          <a:p>
            <a:r>
              <a:rPr lang="en-US" dirty="0"/>
              <a:t>Nike</a:t>
            </a:r>
          </a:p>
        </p:txBody>
      </p:sp>
    </p:spTree>
    <p:extLst>
      <p:ext uri="{BB962C8B-B14F-4D97-AF65-F5344CB8AC3E}">
        <p14:creationId xmlns:p14="http://schemas.microsoft.com/office/powerpoint/2010/main" val="1211771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E702-3EF7-DD44-9412-FFEF48E797B0}"/>
              </a:ext>
            </a:extLst>
          </p:cNvPr>
          <p:cNvSpPr>
            <a:spLocks noGrp="1"/>
          </p:cNvSpPr>
          <p:nvPr>
            <p:ph type="title"/>
          </p:nvPr>
        </p:nvSpPr>
        <p:spPr/>
        <p:txBody>
          <a:bodyPr/>
          <a:lstStyle/>
          <a:p>
            <a:r>
              <a:rPr lang="en-US" dirty="0"/>
              <a:t>Team Exercise </a:t>
            </a:r>
          </a:p>
        </p:txBody>
      </p:sp>
      <p:sp>
        <p:nvSpPr>
          <p:cNvPr id="3" name="Content Placeholder 2">
            <a:extLst>
              <a:ext uri="{FF2B5EF4-FFF2-40B4-BE49-F238E27FC236}">
                <a16:creationId xmlns:a16="http://schemas.microsoft.com/office/drawing/2014/main" id="{7856E5EC-D62F-D747-AF62-BFFA61F26244}"/>
              </a:ext>
            </a:extLst>
          </p:cNvPr>
          <p:cNvSpPr>
            <a:spLocks noGrp="1"/>
          </p:cNvSpPr>
          <p:nvPr>
            <p:ph idx="1"/>
          </p:nvPr>
        </p:nvSpPr>
        <p:spPr>
          <a:xfrm>
            <a:off x="677333" y="1597572"/>
            <a:ext cx="9444129" cy="5260427"/>
          </a:xfrm>
        </p:spPr>
        <p:txBody>
          <a:bodyPr>
            <a:normAutofit lnSpcReduction="10000"/>
          </a:bodyPr>
          <a:lstStyle/>
          <a:p>
            <a:r>
              <a:rPr lang="en-US" dirty="0"/>
              <a:t>In a group of three, study the website of American Pacific (</a:t>
            </a:r>
            <a:r>
              <a:rPr lang="en-US" dirty="0" err="1"/>
              <a:t>ampac.us</a:t>
            </a:r>
            <a:r>
              <a:rPr lang="en-US" dirty="0"/>
              <a:t>), a prominent employer here in Iron County. Find information about the organization’s commitment to ethical and legal conduct. Often, organizations present this information in sections with titles such as “information for investors,” “about the company,” or “values and principles of conduct.”</a:t>
            </a:r>
          </a:p>
          <a:p>
            <a:pPr lvl="1"/>
            <a:r>
              <a:rPr lang="en-US" dirty="0"/>
              <a:t>One group member could identify the section that states the organization’s values. How effective is this section in presenting information that goes beyond general statements about the importance of ethical behavior?</a:t>
            </a:r>
          </a:p>
          <a:p>
            <a:pPr lvl="1"/>
            <a:r>
              <a:rPr lang="en-US" dirty="0"/>
              <a:t>A second group member could identify the section that describes the organization’s code of conduct. Does the organization seem to take principles of ethical and legal behavior seriously? Can you get a clear idea from the description whether the organization has a specific, well-defined set of policies, procedures, and resources available for employees who wish to discuss ethical and legal issues?</a:t>
            </a:r>
          </a:p>
          <a:p>
            <a:pPr lvl="1"/>
            <a:r>
              <a:rPr lang="en-US" dirty="0"/>
              <a:t>A third group member could identify any information related to the organization’s commitment to the environment. What does the organization do, in its normal operations, to limit its carbon footprint and otherwise encourage responsible use of natural resources and limit damage to the environment?</a:t>
            </a:r>
          </a:p>
          <a:p>
            <a:r>
              <a:rPr lang="en-US" dirty="0"/>
              <a:t>As a team, write a memo to your instructor presenting your findings. Attach the organization’s code to your memo.</a:t>
            </a:r>
          </a:p>
        </p:txBody>
      </p:sp>
    </p:spTree>
    <p:extLst>
      <p:ext uri="{BB962C8B-B14F-4D97-AF65-F5344CB8AC3E}">
        <p14:creationId xmlns:p14="http://schemas.microsoft.com/office/powerpoint/2010/main" val="348389340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TotalTime>
  <Words>1951</Words>
  <Application>Microsoft Macintosh PowerPoint</Application>
  <PresentationFormat>Widescreen</PresentationFormat>
  <Paragraphs>249</Paragraphs>
  <Slides>40</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Swiss Roman 24pt</vt:lpstr>
      <vt:lpstr>Arial</vt:lpstr>
      <vt:lpstr>Calibri</vt:lpstr>
      <vt:lpstr>Times New Roman</vt:lpstr>
      <vt:lpstr>Trebuchet MS</vt:lpstr>
      <vt:lpstr>Verdana</vt:lpstr>
      <vt:lpstr>Wingdings</vt:lpstr>
      <vt:lpstr>Wingdings 3</vt:lpstr>
      <vt:lpstr>Facet</vt:lpstr>
      <vt:lpstr>Law, Regulations, Ethics</vt:lpstr>
      <vt:lpstr>Law, Regulation, Ethics</vt:lpstr>
      <vt:lpstr>How do ethics affect your daily decision making?</vt:lpstr>
      <vt:lpstr>PowerPoint Presentation</vt:lpstr>
      <vt:lpstr>PowerPoint Presentation</vt:lpstr>
      <vt:lpstr>PowerPoint Presentation</vt:lpstr>
      <vt:lpstr>PowerPoint Presentation</vt:lpstr>
      <vt:lpstr>PowerPoint Presentation</vt:lpstr>
      <vt:lpstr>Examples of Ethical Codes</vt:lpstr>
      <vt:lpstr>How have you noticed companies act in unethical ways?</vt:lpstr>
      <vt:lpstr>Follow these ten principles for ethical communication:</vt:lpstr>
      <vt:lpstr>PowerPoint Presentation</vt:lpstr>
      <vt:lpstr>Discussion</vt:lpstr>
      <vt:lpstr>Ethics and Fair Use</vt:lpstr>
      <vt:lpstr>PowerPoint Presentation</vt:lpstr>
      <vt:lpstr>PowerPoint Presentation</vt:lpstr>
      <vt:lpstr>Which laws affect technical writing?</vt:lpstr>
      <vt:lpstr>Technical writing laws to be aware of:</vt:lpstr>
      <vt:lpstr>Libel</vt:lpstr>
      <vt:lpstr>Libel</vt:lpstr>
      <vt:lpstr>Libel</vt:lpstr>
      <vt:lpstr>Libel</vt:lpstr>
      <vt:lpstr>Privacy</vt:lpstr>
      <vt:lpstr>Privacy</vt:lpstr>
      <vt:lpstr>Privacy</vt:lpstr>
      <vt:lpstr>Privacy</vt:lpstr>
      <vt:lpstr>Privacy</vt:lpstr>
      <vt:lpstr>Privacy</vt:lpstr>
      <vt:lpstr>Privacy</vt:lpstr>
      <vt:lpstr>Intellectual property</vt:lpstr>
      <vt:lpstr>Intellectual property</vt:lpstr>
      <vt:lpstr>Intellectual property</vt:lpstr>
      <vt:lpstr>Intellectual property</vt:lpstr>
      <vt:lpstr>Intellectual property</vt:lpstr>
      <vt:lpstr>Intellectual property</vt:lpstr>
      <vt:lpstr>Intellectual property</vt:lpstr>
      <vt:lpstr>Intellectual property</vt:lpstr>
      <vt:lpstr>Intellectual property</vt:lpstr>
      <vt:lpstr>Intellectual property</vt:lpstr>
      <vt:lpstr>Team Exercise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Regulations, Ethics</dc:title>
  <dc:creator>Hayden Coombs</dc:creator>
  <cp:lastModifiedBy>Hayden Coombs</cp:lastModifiedBy>
  <cp:revision>8</cp:revision>
  <dcterms:created xsi:type="dcterms:W3CDTF">2019-09-10T14:16:03Z</dcterms:created>
  <dcterms:modified xsi:type="dcterms:W3CDTF">2019-09-10T15:29:23Z</dcterms:modified>
</cp:coreProperties>
</file>