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2"/>
  </p:notesMasterIdLst>
  <p:sldIdLst>
    <p:sldId id="256" r:id="rId2"/>
    <p:sldId id="292" r:id="rId3"/>
    <p:sldId id="257" r:id="rId4"/>
    <p:sldId id="258" r:id="rId5"/>
    <p:sldId id="279" r:id="rId6"/>
    <p:sldId id="280" r:id="rId7"/>
    <p:sldId id="281" r:id="rId8"/>
    <p:sldId id="282" r:id="rId9"/>
    <p:sldId id="283" r:id="rId10"/>
    <p:sldId id="284" r:id="rId11"/>
    <p:sldId id="285" r:id="rId12"/>
    <p:sldId id="266" r:id="rId13"/>
    <p:sldId id="286" r:id="rId14"/>
    <p:sldId id="293" r:id="rId15"/>
    <p:sldId id="294" r:id="rId16"/>
    <p:sldId id="287" r:id="rId17"/>
    <p:sldId id="288" r:id="rId18"/>
    <p:sldId id="289" r:id="rId19"/>
    <p:sldId id="290" r:id="rId20"/>
    <p:sldId id="291" r:id="rId21"/>
    <p:sldId id="295" r:id="rId22"/>
    <p:sldId id="262" r:id="rId23"/>
    <p:sldId id="261" r:id="rId24"/>
    <p:sldId id="263" r:id="rId25"/>
    <p:sldId id="264" r:id="rId26"/>
    <p:sldId id="265" r:id="rId27"/>
    <p:sldId id="273" r:id="rId28"/>
    <p:sldId id="274" r:id="rId29"/>
    <p:sldId id="275" r:id="rId30"/>
    <p:sldId id="296"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456"/>
    <p:restoredTop sz="94659"/>
  </p:normalViewPr>
  <p:slideViewPr>
    <p:cSldViewPr snapToGrid="0" snapToObjects="1">
      <p:cViewPr varScale="1">
        <p:scale>
          <a:sx n="117" d="100"/>
          <a:sy n="117" d="100"/>
        </p:scale>
        <p:origin x="25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6076F4-CF48-1849-A2BE-C4306FC013DB}" type="datetimeFigureOut">
              <a:rPr lang="en-US" smtClean="0"/>
              <a:t>9/19/19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C85E49-6B65-FD4A-90D9-36D93947C960}" type="slidenum">
              <a:rPr lang="en-US" smtClean="0"/>
              <a:t>‹#›</a:t>
            </a:fld>
            <a:endParaRPr lang="en-US"/>
          </a:p>
        </p:txBody>
      </p:sp>
    </p:spTree>
    <p:extLst>
      <p:ext uri="{BB962C8B-B14F-4D97-AF65-F5344CB8AC3E}">
        <p14:creationId xmlns:p14="http://schemas.microsoft.com/office/powerpoint/2010/main" val="6807774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62" name="Rectangle 8">
            <a:extLst>
              <a:ext uri="{FF2B5EF4-FFF2-40B4-BE49-F238E27FC236}">
                <a16:creationId xmlns:a16="http://schemas.microsoft.com/office/drawing/2014/main" id="{75F8481D-2D09-A74C-9D05-00BD84D7C20A}"/>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9pPr>
          </a:lstStyle>
          <a:p>
            <a:pPr>
              <a:spcBef>
                <a:spcPct val="0"/>
              </a:spcBef>
              <a:buClrTx/>
              <a:buFontTx/>
              <a:buNone/>
            </a:pPr>
            <a:fld id="{6CD7C818-15E7-B247-8B43-C0B31A4FA9F4}" type="slidenum">
              <a:rPr lang="en-US" altLang="en-US" smtClean="0">
                <a:latin typeface="Arial" panose="020B0604020202020204" pitchFamily="34" charset="0"/>
                <a:ea typeface="SimSun" panose="02010600030101010101" pitchFamily="2" charset="-122"/>
              </a:rPr>
              <a:pPr>
                <a:spcBef>
                  <a:spcPct val="0"/>
                </a:spcBef>
                <a:buClrTx/>
                <a:buFontTx/>
                <a:buNone/>
              </a:pPr>
              <a:t>12</a:t>
            </a:fld>
            <a:endParaRPr lang="en-US" altLang="en-US">
              <a:latin typeface="Arial" panose="020B0604020202020204" pitchFamily="34" charset="0"/>
              <a:ea typeface="SimSun" panose="02010600030101010101" pitchFamily="2" charset="-122"/>
            </a:endParaRPr>
          </a:p>
        </p:txBody>
      </p:sp>
      <p:sp>
        <p:nvSpPr>
          <p:cNvPr id="30721" name="Text Box 1">
            <a:extLst>
              <a:ext uri="{FF2B5EF4-FFF2-40B4-BE49-F238E27FC236}">
                <a16:creationId xmlns:a16="http://schemas.microsoft.com/office/drawing/2014/main" id="{FF562B9E-EEB6-664A-A975-89041AE197EE}"/>
              </a:ext>
            </a:extLst>
          </p:cNvPr>
          <p:cNvSpPr>
            <a:spLocks noGrp="1" noRot="1" noChangeAspect="1" noChangeArrowheads="1" noTextEdit="1"/>
          </p:cNvSpPr>
          <p:nvPr>
            <p:ph type="sldImg"/>
          </p:nvPr>
        </p:nvSpPr>
        <p:spPr>
          <a:xfrm>
            <a:off x="381000" y="685800"/>
            <a:ext cx="6096000" cy="3429000"/>
          </a:xfrm>
          <a:solidFill>
            <a:srgbClr val="FFFFFF"/>
          </a:solidFill>
          <a:ln w="9525">
            <a:noFill/>
          </a:ln>
          <a:extLst>
            <a:ext uri="{91240B29-F687-4F45-9708-019B960494DF}">
              <a14:hiddenLine xmlns:a14="http://schemas.microsoft.com/office/drawing/2010/main" w="936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30722" name="Text Box 2">
            <a:extLst>
              <a:ext uri="{FF2B5EF4-FFF2-40B4-BE49-F238E27FC236}">
                <a16:creationId xmlns:a16="http://schemas.microsoft.com/office/drawing/2014/main" id="{B8F1DE0F-9BBE-7B4E-8ADE-12E042BDAF28}"/>
              </a:ext>
            </a:extLst>
          </p:cNvPr>
          <p:cNvSpPr>
            <a:spLocks noGrp="1" noChangeArrowheads="1"/>
          </p:cNvSpPr>
          <p:nvPr>
            <p:ph type="body" idx="1"/>
          </p:nvPr>
        </p:nvSpPr>
        <p:spPr>
          <a:xfrm>
            <a:off x="685800" y="4343400"/>
            <a:ext cx="5486400" cy="41148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a:ea typeface="ＭＳ Ｐゴシック" charset="0"/>
              <a:cs typeface="+mn-cs"/>
            </a:endParaRPr>
          </a:p>
        </p:txBody>
      </p:sp>
    </p:spTree>
    <p:extLst>
      <p:ext uri="{BB962C8B-B14F-4D97-AF65-F5344CB8AC3E}">
        <p14:creationId xmlns:p14="http://schemas.microsoft.com/office/powerpoint/2010/main" val="25146525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9/19/19</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9/19/19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9/19/19</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9/19/19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9/19/19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9/19/19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9/19/19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9/19/19</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9/19/19</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9/19/19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9/19/19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067514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9/19/19</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CDF89-DD7A-9547-8359-EE068DCA8CBE}"/>
              </a:ext>
            </a:extLst>
          </p:cNvPr>
          <p:cNvSpPr>
            <a:spLocks noGrp="1"/>
          </p:cNvSpPr>
          <p:nvPr>
            <p:ph type="ctrTitle"/>
          </p:nvPr>
        </p:nvSpPr>
        <p:spPr/>
        <p:txBody>
          <a:bodyPr/>
          <a:lstStyle/>
          <a:p>
            <a:r>
              <a:rPr lang="en-US" dirty="0"/>
              <a:t>Writing Collaboratively </a:t>
            </a:r>
          </a:p>
        </p:txBody>
      </p:sp>
      <p:sp>
        <p:nvSpPr>
          <p:cNvPr id="3" name="Subtitle 2">
            <a:extLst>
              <a:ext uri="{FF2B5EF4-FFF2-40B4-BE49-F238E27FC236}">
                <a16:creationId xmlns:a16="http://schemas.microsoft.com/office/drawing/2014/main" id="{87FAB10C-D81E-794D-9D5F-522A181FF963}"/>
              </a:ext>
            </a:extLst>
          </p:cNvPr>
          <p:cNvSpPr>
            <a:spLocks noGrp="1"/>
          </p:cNvSpPr>
          <p:nvPr>
            <p:ph type="subTitle" idx="1"/>
          </p:nvPr>
        </p:nvSpPr>
        <p:spPr/>
        <p:txBody>
          <a:bodyPr/>
          <a:lstStyle/>
          <a:p>
            <a:r>
              <a:rPr lang="en-US" dirty="0"/>
              <a:t>Ch. 3</a:t>
            </a:r>
          </a:p>
        </p:txBody>
      </p:sp>
    </p:spTree>
    <p:extLst>
      <p:ext uri="{BB962C8B-B14F-4D97-AF65-F5344CB8AC3E}">
        <p14:creationId xmlns:p14="http://schemas.microsoft.com/office/powerpoint/2010/main" val="29319484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61321-67C6-4E4A-B34C-3423B525819B}"/>
              </a:ext>
            </a:extLst>
          </p:cNvPr>
          <p:cNvSpPr>
            <a:spLocks noGrp="1"/>
          </p:cNvSpPr>
          <p:nvPr>
            <p:ph type="title"/>
          </p:nvPr>
        </p:nvSpPr>
        <p:spPr>
          <a:xfrm>
            <a:off x="873309" y="2360139"/>
            <a:ext cx="9612971" cy="2852737"/>
          </a:xfrm>
        </p:spPr>
        <p:txBody>
          <a:bodyPr>
            <a:normAutofit fontScale="90000"/>
          </a:bodyPr>
          <a:lstStyle/>
          <a:p>
            <a:r>
              <a:rPr lang="en-US" dirty="0"/>
              <a:t>What comes to your mind when you hear “Group Work”?</a:t>
            </a:r>
          </a:p>
        </p:txBody>
      </p:sp>
    </p:spTree>
    <p:extLst>
      <p:ext uri="{BB962C8B-B14F-4D97-AF65-F5344CB8AC3E}">
        <p14:creationId xmlns:p14="http://schemas.microsoft.com/office/powerpoint/2010/main" val="38630377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3CE36-2FF9-2F4C-A029-95AF7EAD8EAA}"/>
              </a:ext>
            </a:extLst>
          </p:cNvPr>
          <p:cNvSpPr>
            <a:spLocks noGrp="1"/>
          </p:cNvSpPr>
          <p:nvPr>
            <p:ph type="title"/>
          </p:nvPr>
        </p:nvSpPr>
        <p:spPr/>
        <p:txBody>
          <a:bodyPr/>
          <a:lstStyle/>
          <a:p>
            <a:r>
              <a:rPr lang="en-US" altLang="en-US" b="1" dirty="0">
                <a:solidFill>
                  <a:schemeClr val="tx1"/>
                </a:solidFill>
                <a:ea typeface="SimSun" panose="02010600030101010101" pitchFamily="2" charset="-122"/>
              </a:rPr>
              <a:t>Collaboration has six advantages:</a:t>
            </a:r>
            <a:endParaRPr lang="en-US" b="1" dirty="0">
              <a:solidFill>
                <a:schemeClr val="tx1"/>
              </a:solidFill>
            </a:endParaRPr>
          </a:p>
        </p:txBody>
      </p:sp>
      <p:sp>
        <p:nvSpPr>
          <p:cNvPr id="3" name="Content Placeholder 2">
            <a:extLst>
              <a:ext uri="{FF2B5EF4-FFF2-40B4-BE49-F238E27FC236}">
                <a16:creationId xmlns:a16="http://schemas.microsoft.com/office/drawing/2014/main" id="{C10D0251-3C93-B540-B2B8-6138E6A28344}"/>
              </a:ext>
            </a:extLst>
          </p:cNvPr>
          <p:cNvSpPr>
            <a:spLocks noGrp="1"/>
          </p:cNvSpPr>
          <p:nvPr>
            <p:ph idx="1"/>
          </p:nvPr>
        </p:nvSpPr>
        <p:spPr>
          <a:xfrm>
            <a:off x="1371600" y="1985211"/>
            <a:ext cx="9601200" cy="4523873"/>
          </a:xfrm>
        </p:spPr>
        <p:txBody>
          <a:bodyPr>
            <a:normAutofit/>
          </a:bodyPr>
          <a:lstStyle/>
          <a:p>
            <a:pPr marL="514350" indent="-514350">
              <a:spcBef>
                <a:spcPts val="1400"/>
              </a:spcBef>
              <a:buFont typeface="+mj-lt"/>
              <a:buAutoNum type="arabicPeriod"/>
            </a:pPr>
            <a:r>
              <a:rPr lang="en-US" altLang="en-US" sz="2800" dirty="0"/>
              <a:t>It draws on a </a:t>
            </a:r>
            <a:r>
              <a:rPr lang="en-US" altLang="en-US" sz="2800" dirty="0">
                <a:solidFill>
                  <a:schemeClr val="tx1"/>
                </a:solidFill>
              </a:rPr>
              <a:t>wider knowledge base.</a:t>
            </a:r>
          </a:p>
          <a:p>
            <a:pPr marL="514350" indent="-514350">
              <a:spcBef>
                <a:spcPts val="1400"/>
              </a:spcBef>
              <a:buFont typeface="+mj-lt"/>
              <a:buAutoNum type="arabicPeriod"/>
            </a:pPr>
            <a:r>
              <a:rPr lang="en-US" altLang="en-US" sz="2800" dirty="0">
                <a:solidFill>
                  <a:schemeClr val="tx1"/>
                </a:solidFill>
              </a:rPr>
              <a:t>It draws on a wider </a:t>
            </a:r>
            <a:r>
              <a:rPr lang="en-US" altLang="en-US" sz="2800" dirty="0"/>
              <a:t>skills base.</a:t>
            </a:r>
          </a:p>
          <a:p>
            <a:pPr marL="514350" indent="-514350">
              <a:spcBef>
                <a:spcPts val="1400"/>
              </a:spcBef>
              <a:buFont typeface="+mj-lt"/>
              <a:buAutoNum type="arabicPeriod"/>
            </a:pPr>
            <a:r>
              <a:rPr lang="en-US" altLang="en-US" sz="2800" dirty="0"/>
              <a:t>It provides a better idea of how the audience will read the document.</a:t>
            </a:r>
          </a:p>
          <a:p>
            <a:pPr marL="514350" indent="-514350">
              <a:spcBef>
                <a:spcPts val="1400"/>
              </a:spcBef>
              <a:buFont typeface="+mj-lt"/>
              <a:buAutoNum type="arabicPeriod"/>
            </a:pPr>
            <a:r>
              <a:rPr lang="en-US" altLang="en-US" sz="2800" dirty="0"/>
              <a:t>It improves communication among employees.</a:t>
            </a:r>
          </a:p>
          <a:p>
            <a:pPr marL="514350" indent="-514350">
              <a:spcBef>
                <a:spcPts val="1400"/>
              </a:spcBef>
              <a:buFont typeface="+mj-lt"/>
              <a:buAutoNum type="arabicPeriod"/>
            </a:pPr>
            <a:r>
              <a:rPr lang="en-US" altLang="en-US" sz="2800" dirty="0"/>
              <a:t>It helps acclimate new employees to an organization.</a:t>
            </a:r>
          </a:p>
          <a:p>
            <a:pPr marL="514350" indent="-514350">
              <a:spcBef>
                <a:spcPts val="1400"/>
              </a:spcBef>
              <a:buFont typeface="+mj-lt"/>
              <a:buAutoNum type="arabicPeriod"/>
            </a:pPr>
            <a:r>
              <a:rPr lang="en-US" altLang="en-US" sz="2800" dirty="0">
                <a:solidFill>
                  <a:schemeClr val="tx1"/>
                </a:solidFill>
              </a:rPr>
              <a:t>It motivates employees to share knowledge and skills.</a:t>
            </a:r>
          </a:p>
          <a:p>
            <a:pPr marL="514350" indent="-514350">
              <a:spcBef>
                <a:spcPts val="1400"/>
              </a:spcBef>
              <a:buFont typeface="+mj-lt"/>
              <a:buAutoNum type="arabicPeriod"/>
            </a:pPr>
            <a:endParaRPr lang="en-US" altLang="en-US" sz="2800" dirty="0"/>
          </a:p>
        </p:txBody>
      </p:sp>
    </p:spTree>
    <p:extLst>
      <p:ext uri="{BB962C8B-B14F-4D97-AF65-F5344CB8AC3E}">
        <p14:creationId xmlns:p14="http://schemas.microsoft.com/office/powerpoint/2010/main" val="35062606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3CE36-2FF9-2F4C-A029-95AF7EAD8EAA}"/>
              </a:ext>
            </a:extLst>
          </p:cNvPr>
          <p:cNvSpPr>
            <a:spLocks noGrp="1"/>
          </p:cNvSpPr>
          <p:nvPr>
            <p:ph type="title"/>
          </p:nvPr>
        </p:nvSpPr>
        <p:spPr/>
        <p:txBody>
          <a:bodyPr/>
          <a:lstStyle/>
          <a:p>
            <a:r>
              <a:rPr lang="en-US" altLang="en-US" b="1" dirty="0">
                <a:solidFill>
                  <a:schemeClr val="tx1"/>
                </a:solidFill>
                <a:ea typeface="SimSun" panose="02010600030101010101" pitchFamily="2" charset="-122"/>
              </a:rPr>
              <a:t>Collaboration has six disadvantages:</a:t>
            </a:r>
          </a:p>
        </p:txBody>
      </p:sp>
      <p:sp>
        <p:nvSpPr>
          <p:cNvPr id="3" name="Content Placeholder 2">
            <a:extLst>
              <a:ext uri="{FF2B5EF4-FFF2-40B4-BE49-F238E27FC236}">
                <a16:creationId xmlns:a16="http://schemas.microsoft.com/office/drawing/2014/main" id="{C10D0251-3C93-B540-B2B8-6138E6A28344}"/>
              </a:ext>
            </a:extLst>
          </p:cNvPr>
          <p:cNvSpPr>
            <a:spLocks noGrp="1"/>
          </p:cNvSpPr>
          <p:nvPr>
            <p:ph idx="1"/>
          </p:nvPr>
        </p:nvSpPr>
        <p:spPr>
          <a:xfrm>
            <a:off x="1371600" y="1985211"/>
            <a:ext cx="9601200" cy="4523873"/>
          </a:xfrm>
        </p:spPr>
        <p:txBody>
          <a:bodyPr>
            <a:normAutofit/>
          </a:bodyPr>
          <a:lstStyle/>
          <a:p>
            <a:pPr marL="514350" indent="-514350">
              <a:spcBef>
                <a:spcPts val="1400"/>
              </a:spcBef>
              <a:buFont typeface="+mj-lt"/>
              <a:buAutoNum type="arabicPeriod"/>
            </a:pPr>
            <a:r>
              <a:rPr lang="en-US" altLang="en-US" sz="2800" dirty="0"/>
              <a:t>It takes more time than individual writing.</a:t>
            </a:r>
          </a:p>
          <a:p>
            <a:pPr marL="514350" indent="-514350">
              <a:spcBef>
                <a:spcPts val="1400"/>
              </a:spcBef>
              <a:buFont typeface="+mj-lt"/>
              <a:buAutoNum type="arabicPeriod"/>
            </a:pPr>
            <a:r>
              <a:rPr lang="en-US" altLang="en-US" sz="2800" dirty="0"/>
              <a:t>It can lead to groupthink.</a:t>
            </a:r>
          </a:p>
          <a:p>
            <a:pPr marL="514350" indent="-514350">
              <a:spcBef>
                <a:spcPts val="1400"/>
              </a:spcBef>
              <a:buFont typeface="+mj-lt"/>
              <a:buAutoNum type="arabicPeriod"/>
            </a:pPr>
            <a:r>
              <a:rPr lang="en-US" altLang="en-US" sz="2800" dirty="0"/>
              <a:t>It can yield a disjointed document.</a:t>
            </a:r>
          </a:p>
          <a:p>
            <a:pPr marL="514350" indent="-514350">
              <a:spcBef>
                <a:spcPts val="1400"/>
              </a:spcBef>
              <a:buFont typeface="+mj-lt"/>
              <a:buAutoNum type="arabicPeriod"/>
            </a:pPr>
            <a:r>
              <a:rPr lang="en-US" altLang="en-US" sz="2800" dirty="0"/>
              <a:t>It can lead to inequitable workloads.</a:t>
            </a:r>
          </a:p>
          <a:p>
            <a:pPr marL="514350" indent="-514350">
              <a:spcBef>
                <a:spcPts val="1400"/>
              </a:spcBef>
              <a:buFont typeface="+mj-lt"/>
              <a:buAutoNum type="arabicPeriod"/>
            </a:pPr>
            <a:r>
              <a:rPr lang="en-US" altLang="en-US" sz="2800" dirty="0"/>
              <a:t>It can reduce a person’s motivation.</a:t>
            </a:r>
          </a:p>
          <a:p>
            <a:pPr marL="514350" indent="-514350">
              <a:spcBef>
                <a:spcPts val="1400"/>
              </a:spcBef>
              <a:buFont typeface="+mj-lt"/>
              <a:buAutoNum type="arabicPeriod"/>
            </a:pPr>
            <a:r>
              <a:rPr lang="en-US" altLang="en-US" sz="2800" dirty="0">
                <a:solidFill>
                  <a:schemeClr val="tx1"/>
                </a:solidFill>
              </a:rPr>
              <a:t>It can lead to disagreement and interpersonal conflict.</a:t>
            </a:r>
          </a:p>
        </p:txBody>
      </p:sp>
    </p:spTree>
    <p:extLst>
      <p:ext uri="{BB962C8B-B14F-4D97-AF65-F5344CB8AC3E}">
        <p14:creationId xmlns:p14="http://schemas.microsoft.com/office/powerpoint/2010/main" val="14084725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0AD03-19E1-FF45-AB4B-C2F0BA5B2D03}"/>
              </a:ext>
            </a:extLst>
          </p:cNvPr>
          <p:cNvSpPr>
            <a:spLocks noGrp="1"/>
          </p:cNvSpPr>
          <p:nvPr>
            <p:ph type="title"/>
          </p:nvPr>
        </p:nvSpPr>
        <p:spPr/>
        <p:txBody>
          <a:bodyPr>
            <a:normAutofit/>
          </a:bodyPr>
          <a:lstStyle/>
          <a:p>
            <a:r>
              <a:rPr lang="en-US" altLang="en-US" b="1" dirty="0">
                <a:solidFill>
                  <a:schemeClr val="tx1"/>
                </a:solidFill>
                <a:ea typeface="SimSun" panose="02010600030101010101" pitchFamily="2" charset="-122"/>
              </a:rPr>
              <a:t>Follow these seven suggestions for managing your projects:</a:t>
            </a:r>
            <a:endParaRPr lang="en-US" b="1" dirty="0">
              <a:solidFill>
                <a:schemeClr val="tx1"/>
              </a:solidFill>
            </a:endParaRPr>
          </a:p>
        </p:txBody>
      </p:sp>
      <p:sp>
        <p:nvSpPr>
          <p:cNvPr id="3" name="Content Placeholder 2">
            <a:extLst>
              <a:ext uri="{FF2B5EF4-FFF2-40B4-BE49-F238E27FC236}">
                <a16:creationId xmlns:a16="http://schemas.microsoft.com/office/drawing/2014/main" id="{4DE73FC6-02EB-A34A-A405-444F0FAAD0AD}"/>
              </a:ext>
            </a:extLst>
          </p:cNvPr>
          <p:cNvSpPr>
            <a:spLocks noGrp="1"/>
          </p:cNvSpPr>
          <p:nvPr>
            <p:ph idx="1"/>
          </p:nvPr>
        </p:nvSpPr>
        <p:spPr>
          <a:xfrm>
            <a:off x="1371600" y="2286000"/>
            <a:ext cx="9601200" cy="4235116"/>
          </a:xfrm>
        </p:spPr>
        <p:txBody>
          <a:bodyPr/>
          <a:lstStyle/>
          <a:p>
            <a:pPr marL="457200" indent="-457200">
              <a:spcBef>
                <a:spcPts val="1400"/>
              </a:spcBef>
              <a:buFont typeface="+mj-lt"/>
              <a:buAutoNum type="arabicPeriod"/>
            </a:pPr>
            <a:r>
              <a:rPr lang="en-US" altLang="en-US" sz="2800" dirty="0">
                <a:ea typeface="SimSun" panose="02010600030101010101" pitchFamily="2" charset="-122"/>
              </a:rPr>
              <a:t>Break down a large project into several smaller tasks. </a:t>
            </a:r>
          </a:p>
          <a:p>
            <a:pPr marL="457200" indent="-457200">
              <a:spcBef>
                <a:spcPts val="1400"/>
              </a:spcBef>
              <a:buFont typeface="+mj-lt"/>
              <a:buAutoNum type="arabicPeriod"/>
            </a:pPr>
            <a:r>
              <a:rPr lang="en-US" altLang="en-US" sz="2800" dirty="0">
                <a:ea typeface="SimSun" panose="02010600030101010101" pitchFamily="2" charset="-122"/>
              </a:rPr>
              <a:t>Plan your project. </a:t>
            </a:r>
          </a:p>
          <a:p>
            <a:pPr marL="457200" indent="-457200">
              <a:spcBef>
                <a:spcPts val="1400"/>
              </a:spcBef>
              <a:buFont typeface="+mj-lt"/>
              <a:buAutoNum type="arabicPeriod"/>
            </a:pPr>
            <a:r>
              <a:rPr lang="en-US" altLang="en-US" sz="2800" dirty="0">
                <a:ea typeface="SimSun" panose="02010600030101010101" pitchFamily="2" charset="-122"/>
              </a:rPr>
              <a:t>Create and maintain an accurate schedule. </a:t>
            </a:r>
          </a:p>
          <a:p>
            <a:pPr marL="457200" indent="-457200">
              <a:spcBef>
                <a:spcPts val="1400"/>
              </a:spcBef>
              <a:buFont typeface="+mj-lt"/>
              <a:buAutoNum type="arabicPeriod"/>
            </a:pPr>
            <a:r>
              <a:rPr lang="en-US" altLang="en-US" sz="2800" dirty="0">
                <a:ea typeface="SimSun" panose="02010600030101010101" pitchFamily="2" charset="-122"/>
              </a:rPr>
              <a:t>Put your decisions in writing.</a:t>
            </a:r>
          </a:p>
          <a:p>
            <a:pPr marL="457200" indent="-457200">
              <a:spcBef>
                <a:spcPts val="1400"/>
              </a:spcBef>
              <a:buFont typeface="+mj-lt"/>
              <a:buAutoNum type="arabicPeriod"/>
            </a:pPr>
            <a:r>
              <a:rPr lang="en-US" altLang="en-US" sz="2800" dirty="0">
                <a:ea typeface="SimSun" panose="02010600030101010101" pitchFamily="2" charset="-122"/>
              </a:rPr>
              <a:t>Monitor the project. </a:t>
            </a:r>
          </a:p>
          <a:p>
            <a:pPr marL="457200" indent="-457200">
              <a:spcBef>
                <a:spcPts val="1400"/>
              </a:spcBef>
              <a:buFont typeface="+mj-lt"/>
              <a:buAutoNum type="arabicPeriod"/>
            </a:pPr>
            <a:r>
              <a:rPr lang="en-US" altLang="en-US" sz="2800" dirty="0">
                <a:ea typeface="SimSun" panose="02010600030101010101" pitchFamily="2" charset="-122"/>
              </a:rPr>
              <a:t>Distribute and act on information quickly.</a:t>
            </a:r>
          </a:p>
          <a:p>
            <a:pPr marL="457200" indent="-457200">
              <a:spcBef>
                <a:spcPts val="1400"/>
              </a:spcBef>
              <a:buFont typeface="+mj-lt"/>
              <a:buAutoNum type="arabicPeriod"/>
            </a:pPr>
            <a:r>
              <a:rPr lang="en-US" altLang="en-US" sz="2800" dirty="0">
                <a:ea typeface="SimSun" panose="02010600030101010101" pitchFamily="2" charset="-122"/>
              </a:rPr>
              <a:t>Be flexible regarding schedule and responsibilities.</a:t>
            </a:r>
          </a:p>
          <a:p>
            <a:endParaRPr lang="en-US" dirty="0"/>
          </a:p>
        </p:txBody>
      </p:sp>
    </p:spTree>
    <p:extLst>
      <p:ext uri="{BB962C8B-B14F-4D97-AF65-F5344CB8AC3E}">
        <p14:creationId xmlns:p14="http://schemas.microsoft.com/office/powerpoint/2010/main" val="39438655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7139F-3927-9E47-85D4-84B8807E8B84}"/>
              </a:ext>
            </a:extLst>
          </p:cNvPr>
          <p:cNvSpPr>
            <a:spLocks noGrp="1"/>
          </p:cNvSpPr>
          <p:nvPr>
            <p:ph type="title"/>
          </p:nvPr>
        </p:nvSpPr>
        <p:spPr/>
        <p:txBody>
          <a:bodyPr/>
          <a:lstStyle/>
          <a:p>
            <a:r>
              <a:rPr lang="en-US" altLang="en-US" b="1" dirty="0">
                <a:solidFill>
                  <a:schemeClr val="tx1"/>
                </a:solidFill>
                <a:ea typeface="SimSun" panose="02010600030101010101" pitchFamily="2" charset="-122"/>
              </a:rPr>
              <a:t>Key aspects of conducting meetings:</a:t>
            </a:r>
            <a:endParaRPr lang="en-US" b="1" dirty="0">
              <a:solidFill>
                <a:schemeClr val="tx1"/>
              </a:solidFill>
            </a:endParaRPr>
          </a:p>
        </p:txBody>
      </p:sp>
      <p:sp>
        <p:nvSpPr>
          <p:cNvPr id="3" name="Content Placeholder 2">
            <a:extLst>
              <a:ext uri="{FF2B5EF4-FFF2-40B4-BE49-F238E27FC236}">
                <a16:creationId xmlns:a16="http://schemas.microsoft.com/office/drawing/2014/main" id="{B7526410-9FF6-0A41-804E-70EF3FDDE8F1}"/>
              </a:ext>
            </a:extLst>
          </p:cNvPr>
          <p:cNvSpPr>
            <a:spLocks noGrp="1"/>
          </p:cNvSpPr>
          <p:nvPr>
            <p:ph idx="1"/>
          </p:nvPr>
        </p:nvSpPr>
        <p:spPr/>
        <p:txBody>
          <a:bodyPr/>
          <a:lstStyle/>
          <a:p>
            <a:pPr>
              <a:spcBef>
                <a:spcPts val="1400"/>
              </a:spcBef>
              <a:buFont typeface="Arial" panose="020B0604020202020204" pitchFamily="34" charset="0"/>
              <a:buChar char="•"/>
            </a:pPr>
            <a:r>
              <a:rPr lang="en-US" altLang="en-US" sz="2800" b="1" dirty="0"/>
              <a:t>listening effectively</a:t>
            </a:r>
          </a:p>
          <a:p>
            <a:pPr>
              <a:spcBef>
                <a:spcPts val="1400"/>
              </a:spcBef>
              <a:buFont typeface="Arial" panose="020B0604020202020204" pitchFamily="34" charset="0"/>
              <a:buChar char="•"/>
            </a:pPr>
            <a:r>
              <a:rPr lang="en-US" altLang="en-US" sz="2800" dirty="0"/>
              <a:t>setting your team’s agenda</a:t>
            </a:r>
          </a:p>
          <a:p>
            <a:pPr>
              <a:spcBef>
                <a:spcPts val="1400"/>
              </a:spcBef>
              <a:buFont typeface="Arial" panose="020B0604020202020204" pitchFamily="34" charset="0"/>
              <a:buChar char="•"/>
            </a:pPr>
            <a:r>
              <a:rPr lang="en-US" altLang="en-US" sz="2800" dirty="0"/>
              <a:t>conducting efficient meetings</a:t>
            </a:r>
          </a:p>
          <a:p>
            <a:pPr>
              <a:spcBef>
                <a:spcPts val="1400"/>
              </a:spcBef>
              <a:buFont typeface="Arial" panose="020B0604020202020204" pitchFamily="34" charset="0"/>
              <a:buChar char="•"/>
            </a:pPr>
            <a:r>
              <a:rPr lang="en-US" altLang="en-US" sz="2800" dirty="0"/>
              <a:t>communicating diplomatically</a:t>
            </a:r>
          </a:p>
          <a:p>
            <a:pPr>
              <a:spcBef>
                <a:spcPts val="1400"/>
              </a:spcBef>
              <a:buFont typeface="Arial" panose="020B0604020202020204" pitchFamily="34" charset="0"/>
              <a:buChar char="•"/>
            </a:pPr>
            <a:r>
              <a:rPr lang="en-US" altLang="en-US" sz="2800" dirty="0"/>
              <a:t>critiquing a team member's work</a:t>
            </a:r>
          </a:p>
        </p:txBody>
      </p:sp>
    </p:spTree>
    <p:extLst>
      <p:ext uri="{BB962C8B-B14F-4D97-AF65-F5344CB8AC3E}">
        <p14:creationId xmlns:p14="http://schemas.microsoft.com/office/powerpoint/2010/main" val="29618363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90EF8-794F-A64E-B5E9-F7FE3736D59E}"/>
              </a:ext>
            </a:extLst>
          </p:cNvPr>
          <p:cNvSpPr>
            <a:spLocks noGrp="1"/>
          </p:cNvSpPr>
          <p:nvPr>
            <p:ph type="title"/>
          </p:nvPr>
        </p:nvSpPr>
        <p:spPr/>
        <p:txBody>
          <a:bodyPr>
            <a:normAutofit/>
          </a:bodyPr>
          <a:lstStyle/>
          <a:p>
            <a:r>
              <a:rPr lang="en-US" altLang="en-US" b="1" dirty="0">
                <a:solidFill>
                  <a:schemeClr val="tx1"/>
                </a:solidFill>
                <a:ea typeface="SimSun" panose="02010600030101010101" pitchFamily="2" charset="-122"/>
              </a:rPr>
              <a:t>Follow these five steps to improve your effectiveness as a listener:</a:t>
            </a:r>
            <a:endParaRPr lang="en-US" b="1" dirty="0">
              <a:solidFill>
                <a:schemeClr val="tx1"/>
              </a:solidFill>
            </a:endParaRPr>
          </a:p>
        </p:txBody>
      </p:sp>
      <p:sp>
        <p:nvSpPr>
          <p:cNvPr id="3" name="Content Placeholder 2">
            <a:extLst>
              <a:ext uri="{FF2B5EF4-FFF2-40B4-BE49-F238E27FC236}">
                <a16:creationId xmlns:a16="http://schemas.microsoft.com/office/drawing/2014/main" id="{3197DBB3-E75B-A949-A006-4101C76A4F1C}"/>
              </a:ext>
            </a:extLst>
          </p:cNvPr>
          <p:cNvSpPr>
            <a:spLocks noGrp="1"/>
          </p:cNvSpPr>
          <p:nvPr>
            <p:ph idx="1"/>
          </p:nvPr>
        </p:nvSpPr>
        <p:spPr/>
        <p:txBody>
          <a:bodyPr>
            <a:normAutofit/>
          </a:bodyPr>
          <a:lstStyle/>
          <a:p>
            <a:pPr marL="457200" indent="-457200">
              <a:spcBef>
                <a:spcPts val="1400"/>
              </a:spcBef>
              <a:buFont typeface="+mj-lt"/>
              <a:buAutoNum type="arabicPeriod"/>
            </a:pPr>
            <a:r>
              <a:rPr lang="en-US" altLang="en-US" sz="2800" dirty="0">
                <a:ea typeface="SimSun" panose="02010600030101010101" pitchFamily="2" charset="-122"/>
              </a:rPr>
              <a:t>Pay attention to the speaker.</a:t>
            </a:r>
          </a:p>
          <a:p>
            <a:pPr marL="457200" indent="-457200">
              <a:spcBef>
                <a:spcPts val="1400"/>
              </a:spcBef>
              <a:buFont typeface="+mj-lt"/>
              <a:buAutoNum type="arabicPeriod"/>
            </a:pPr>
            <a:r>
              <a:rPr lang="en-US" altLang="en-US" sz="2800" dirty="0">
                <a:ea typeface="SimSun" panose="02010600030101010101" pitchFamily="2" charset="-122"/>
              </a:rPr>
              <a:t>Listen for main ideas.</a:t>
            </a:r>
          </a:p>
          <a:p>
            <a:pPr marL="457200" indent="-457200">
              <a:spcBef>
                <a:spcPts val="1400"/>
              </a:spcBef>
              <a:buFont typeface="+mj-lt"/>
              <a:buAutoNum type="arabicPeriod"/>
            </a:pPr>
            <a:r>
              <a:rPr lang="en-US" altLang="en-US" sz="2800" dirty="0">
                <a:ea typeface="SimSun" panose="02010600030101010101" pitchFamily="2" charset="-122"/>
              </a:rPr>
              <a:t>Don’t get emotionally involved with the speaker's ideas.</a:t>
            </a:r>
          </a:p>
          <a:p>
            <a:pPr marL="457200" indent="-457200">
              <a:spcBef>
                <a:spcPts val="1400"/>
              </a:spcBef>
              <a:buFont typeface="+mj-lt"/>
              <a:buAutoNum type="arabicPeriod"/>
            </a:pPr>
            <a:r>
              <a:rPr lang="en-US" altLang="en-US" sz="2800" dirty="0">
                <a:ea typeface="SimSun" panose="02010600030101010101" pitchFamily="2" charset="-122"/>
              </a:rPr>
              <a:t>Ask questions to clarify what the speaker said.</a:t>
            </a:r>
          </a:p>
          <a:p>
            <a:pPr marL="457200" indent="-457200">
              <a:spcBef>
                <a:spcPts val="1400"/>
              </a:spcBef>
              <a:buFont typeface="+mj-lt"/>
              <a:buAutoNum type="arabicPeriod"/>
            </a:pPr>
            <a:r>
              <a:rPr lang="en-US" altLang="en-US" sz="2800" dirty="0">
                <a:ea typeface="SimSun" panose="02010600030101010101" pitchFamily="2" charset="-122"/>
              </a:rPr>
              <a:t>Provide appropriate feedback.</a:t>
            </a:r>
          </a:p>
        </p:txBody>
      </p:sp>
    </p:spTree>
    <p:extLst>
      <p:ext uri="{BB962C8B-B14F-4D97-AF65-F5344CB8AC3E}">
        <p14:creationId xmlns:p14="http://schemas.microsoft.com/office/powerpoint/2010/main" val="1500603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CA31E-C577-E346-9C3E-FA8454B2440A}"/>
              </a:ext>
            </a:extLst>
          </p:cNvPr>
          <p:cNvSpPr>
            <a:spLocks noGrp="1"/>
          </p:cNvSpPr>
          <p:nvPr>
            <p:ph type="title"/>
          </p:nvPr>
        </p:nvSpPr>
        <p:spPr/>
        <p:txBody>
          <a:bodyPr>
            <a:normAutofit/>
          </a:bodyPr>
          <a:lstStyle/>
          <a:p>
            <a:r>
              <a:rPr lang="en-US" altLang="en-US" b="1" dirty="0">
                <a:solidFill>
                  <a:schemeClr val="tx1"/>
                </a:solidFill>
                <a:ea typeface="SimSun" panose="02010600030101010101" pitchFamily="2" charset="-122"/>
              </a:rPr>
              <a:t>There are eight tasks involved in  setting your team's agenda:</a:t>
            </a:r>
            <a:endParaRPr lang="en-US" b="1" dirty="0">
              <a:solidFill>
                <a:schemeClr val="tx1"/>
              </a:solidFill>
            </a:endParaRPr>
          </a:p>
        </p:txBody>
      </p:sp>
      <p:sp>
        <p:nvSpPr>
          <p:cNvPr id="3" name="Content Placeholder 2">
            <a:extLst>
              <a:ext uri="{FF2B5EF4-FFF2-40B4-BE49-F238E27FC236}">
                <a16:creationId xmlns:a16="http://schemas.microsoft.com/office/drawing/2014/main" id="{FA1A2A9E-7B6F-E546-9EFC-94C792C11DBB}"/>
              </a:ext>
            </a:extLst>
          </p:cNvPr>
          <p:cNvSpPr>
            <a:spLocks noGrp="1"/>
          </p:cNvSpPr>
          <p:nvPr>
            <p:ph idx="1"/>
          </p:nvPr>
        </p:nvSpPr>
        <p:spPr>
          <a:xfrm>
            <a:off x="1371600" y="2285999"/>
            <a:ext cx="9601200" cy="4572001"/>
          </a:xfrm>
        </p:spPr>
        <p:txBody>
          <a:bodyPr>
            <a:normAutofit lnSpcReduction="10000"/>
          </a:bodyPr>
          <a:lstStyle/>
          <a:p>
            <a:pPr marL="514350" indent="-514350">
              <a:spcBef>
                <a:spcPts val="1400"/>
              </a:spcBef>
              <a:buFont typeface="+mj-lt"/>
              <a:buAutoNum type="arabicPeriod"/>
            </a:pPr>
            <a:r>
              <a:rPr lang="en-US" altLang="en-US" sz="2800" dirty="0"/>
              <a:t>Define the team’s task.</a:t>
            </a:r>
          </a:p>
          <a:p>
            <a:pPr marL="514350" indent="-514350">
              <a:spcBef>
                <a:spcPts val="1400"/>
              </a:spcBef>
              <a:buFont typeface="+mj-lt"/>
              <a:buAutoNum type="arabicPeriod"/>
            </a:pPr>
            <a:r>
              <a:rPr lang="en-US" altLang="en-US" sz="2800" dirty="0"/>
              <a:t>Choose a team leader.</a:t>
            </a:r>
          </a:p>
          <a:p>
            <a:pPr marL="514350" indent="-514350">
              <a:spcBef>
                <a:spcPts val="1400"/>
              </a:spcBef>
              <a:buFont typeface="+mj-lt"/>
              <a:buAutoNum type="arabicPeriod"/>
            </a:pPr>
            <a:r>
              <a:rPr lang="en-US" altLang="en-US" sz="2800" dirty="0"/>
              <a:t>Define tasks for each team member.</a:t>
            </a:r>
          </a:p>
          <a:p>
            <a:pPr marL="514350" indent="-514350">
              <a:spcBef>
                <a:spcPts val="1400"/>
              </a:spcBef>
              <a:buFont typeface="+mj-lt"/>
              <a:buAutoNum type="arabicPeriod"/>
            </a:pPr>
            <a:r>
              <a:rPr lang="en-US" altLang="en-US" sz="2800" dirty="0"/>
              <a:t>Establish working procedures.</a:t>
            </a:r>
          </a:p>
          <a:p>
            <a:pPr marL="451041" indent="-514350">
              <a:spcBef>
                <a:spcPts val="1400"/>
              </a:spcBef>
              <a:buFont typeface="+mj-lt"/>
              <a:buAutoNum type="arabicPeriod"/>
              <a:tabLst>
                <a:tab pos="741363"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US" sz="2800" dirty="0"/>
              <a:t>Establish a procedure for resolving conflict productively.</a:t>
            </a:r>
          </a:p>
          <a:p>
            <a:pPr marL="451041" indent="-514350">
              <a:spcBef>
                <a:spcPts val="1400"/>
              </a:spcBef>
              <a:buFont typeface="+mj-lt"/>
              <a:buAutoNum type="arabicPeriod"/>
              <a:tabLst>
                <a:tab pos="741363"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US" sz="2800" dirty="0"/>
              <a:t>Create a style sheet.</a:t>
            </a:r>
          </a:p>
          <a:p>
            <a:pPr marL="451041" indent="-514350">
              <a:spcBef>
                <a:spcPts val="1400"/>
              </a:spcBef>
              <a:buFont typeface="+mj-lt"/>
              <a:buAutoNum type="arabicPeriod"/>
              <a:tabLst>
                <a:tab pos="741363"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US" sz="2800" dirty="0"/>
              <a:t>Establish a work schedule.</a:t>
            </a:r>
          </a:p>
          <a:p>
            <a:pPr marL="451041" indent="-514350">
              <a:spcBef>
                <a:spcPts val="1400"/>
              </a:spcBef>
              <a:buFont typeface="+mj-lt"/>
              <a:buAutoNum type="arabicPeriod"/>
              <a:tabLst>
                <a:tab pos="741363"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US" sz="2800" dirty="0"/>
              <a:t>Create evaluation materials.</a:t>
            </a:r>
          </a:p>
          <a:p>
            <a:endParaRPr lang="en-US" dirty="0"/>
          </a:p>
        </p:txBody>
      </p:sp>
    </p:spTree>
    <p:extLst>
      <p:ext uri="{BB962C8B-B14F-4D97-AF65-F5344CB8AC3E}">
        <p14:creationId xmlns:p14="http://schemas.microsoft.com/office/powerpoint/2010/main" val="31795401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A322B-7E91-964B-BBAF-4CE772B38905}"/>
              </a:ext>
            </a:extLst>
          </p:cNvPr>
          <p:cNvSpPr>
            <a:spLocks noGrp="1"/>
          </p:cNvSpPr>
          <p:nvPr>
            <p:ph type="title"/>
          </p:nvPr>
        </p:nvSpPr>
        <p:spPr/>
        <p:txBody>
          <a:bodyPr/>
          <a:lstStyle/>
          <a:p>
            <a:r>
              <a:rPr lang="en-US" b="1" dirty="0"/>
              <a:t>Follow these four suggestions for conducting efficient meetings:</a:t>
            </a:r>
          </a:p>
        </p:txBody>
      </p:sp>
      <p:sp>
        <p:nvSpPr>
          <p:cNvPr id="3" name="Content Placeholder 2">
            <a:extLst>
              <a:ext uri="{FF2B5EF4-FFF2-40B4-BE49-F238E27FC236}">
                <a16:creationId xmlns:a16="http://schemas.microsoft.com/office/drawing/2014/main" id="{7AFF7C60-D72D-8E46-9EDB-88FFD0651E63}"/>
              </a:ext>
            </a:extLst>
          </p:cNvPr>
          <p:cNvSpPr>
            <a:spLocks noGrp="1"/>
          </p:cNvSpPr>
          <p:nvPr>
            <p:ph idx="1"/>
          </p:nvPr>
        </p:nvSpPr>
        <p:spPr/>
        <p:txBody>
          <a:bodyPr/>
          <a:lstStyle/>
          <a:p>
            <a:pPr marL="442786" indent="-514350">
              <a:spcBef>
                <a:spcPts val="1400"/>
              </a:spcBef>
              <a:buFont typeface="+mj-lt"/>
              <a:buAutoNum type="arabicPeriod"/>
              <a:tabLst>
                <a:tab pos="741363"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pPr>
            <a:r>
              <a:rPr lang="en-US" altLang="en-US" sz="2800" dirty="0">
                <a:solidFill>
                  <a:schemeClr val="tx1"/>
                </a:solidFill>
              </a:rPr>
              <a:t>Arrive on time.</a:t>
            </a:r>
          </a:p>
          <a:p>
            <a:pPr marL="442786" indent="-514350">
              <a:spcBef>
                <a:spcPts val="1400"/>
              </a:spcBef>
              <a:buFont typeface="+mj-lt"/>
              <a:buAutoNum type="arabicPeriod"/>
              <a:tabLst>
                <a:tab pos="741363"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pPr>
            <a:r>
              <a:rPr lang="en-US" altLang="en-US" sz="2800" dirty="0">
                <a:solidFill>
                  <a:schemeClr val="tx1"/>
                </a:solidFill>
              </a:rPr>
              <a:t>Stick to the agenda.</a:t>
            </a:r>
          </a:p>
          <a:p>
            <a:pPr marL="442786" indent="-514350">
              <a:spcBef>
                <a:spcPts val="1400"/>
              </a:spcBef>
              <a:buFont typeface="+mj-lt"/>
              <a:buAutoNum type="arabicPeriod"/>
              <a:tabLst>
                <a:tab pos="741363"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pPr>
            <a:r>
              <a:rPr lang="en-US" altLang="en-US" sz="2800" dirty="0">
                <a:solidFill>
                  <a:schemeClr val="tx1"/>
                </a:solidFill>
              </a:rPr>
              <a:t>One group member should act as secretary and record important decisions.</a:t>
            </a:r>
          </a:p>
          <a:p>
            <a:pPr marL="442786" indent="-514350">
              <a:spcBef>
                <a:spcPts val="1400"/>
              </a:spcBef>
              <a:buFont typeface="+mj-lt"/>
              <a:buAutoNum type="arabicPeriod"/>
              <a:tabLst>
                <a:tab pos="741363"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pPr>
            <a:r>
              <a:rPr lang="en-US" altLang="en-US" sz="2800" dirty="0">
                <a:solidFill>
                  <a:schemeClr val="tx1"/>
                </a:solidFill>
              </a:rPr>
              <a:t>At the meeting’s end, the team leader should summarize the team’s accomplishments and assign new tasks.</a:t>
            </a:r>
            <a:endParaRPr lang="en-US" altLang="en-US" dirty="0">
              <a:solidFill>
                <a:schemeClr val="tx1"/>
              </a:solidFill>
            </a:endParaRPr>
          </a:p>
        </p:txBody>
      </p:sp>
    </p:spTree>
    <p:extLst>
      <p:ext uri="{BB962C8B-B14F-4D97-AF65-F5344CB8AC3E}">
        <p14:creationId xmlns:p14="http://schemas.microsoft.com/office/powerpoint/2010/main" val="11005364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8E5B9-2109-D749-8F36-FE0A61D03B3F}"/>
              </a:ext>
            </a:extLst>
          </p:cNvPr>
          <p:cNvSpPr>
            <a:spLocks noGrp="1"/>
          </p:cNvSpPr>
          <p:nvPr>
            <p:ph type="title"/>
          </p:nvPr>
        </p:nvSpPr>
        <p:spPr/>
        <p:txBody>
          <a:bodyPr/>
          <a:lstStyle/>
          <a:p>
            <a:r>
              <a:rPr lang="en-US" altLang="en-US" b="1" dirty="0">
                <a:solidFill>
                  <a:schemeClr val="tx1"/>
                </a:solidFill>
              </a:rPr>
              <a:t>Follow these seven suggestions for communicating diplomatically:</a:t>
            </a:r>
            <a:endParaRPr lang="en-US" b="1" dirty="0">
              <a:solidFill>
                <a:schemeClr val="tx1"/>
              </a:solidFill>
            </a:endParaRPr>
          </a:p>
        </p:txBody>
      </p:sp>
      <p:sp>
        <p:nvSpPr>
          <p:cNvPr id="3" name="Content Placeholder 2">
            <a:extLst>
              <a:ext uri="{FF2B5EF4-FFF2-40B4-BE49-F238E27FC236}">
                <a16:creationId xmlns:a16="http://schemas.microsoft.com/office/drawing/2014/main" id="{45A4AF59-6D05-8D4A-896C-88719A981CD7}"/>
              </a:ext>
            </a:extLst>
          </p:cNvPr>
          <p:cNvSpPr>
            <a:spLocks noGrp="1"/>
          </p:cNvSpPr>
          <p:nvPr>
            <p:ph idx="1"/>
          </p:nvPr>
        </p:nvSpPr>
        <p:spPr>
          <a:xfrm>
            <a:off x="1371600" y="2286000"/>
            <a:ext cx="9601200" cy="4006516"/>
          </a:xfrm>
        </p:spPr>
        <p:txBody>
          <a:bodyPr>
            <a:normAutofit lnSpcReduction="10000"/>
          </a:bodyPr>
          <a:lstStyle/>
          <a:p>
            <a:pPr>
              <a:spcBef>
                <a:spcPts val="1400"/>
              </a:spcBef>
              <a:buFont typeface="Arial" panose="020B0604020202020204" pitchFamily="34" charset="0"/>
              <a:buChar char="•"/>
            </a:pPr>
            <a:r>
              <a:rPr lang="en-US" altLang="en-US" sz="2800" dirty="0"/>
              <a:t>Listen carefully, without interrupting.</a:t>
            </a:r>
          </a:p>
          <a:p>
            <a:pPr>
              <a:spcBef>
                <a:spcPts val="1400"/>
              </a:spcBef>
              <a:buFont typeface="Arial" panose="020B0604020202020204" pitchFamily="34" charset="0"/>
              <a:buChar char="•"/>
            </a:pPr>
            <a:r>
              <a:rPr lang="en-US" altLang="en-US" sz="2800" dirty="0"/>
              <a:t>Give everyone a chance to speak.</a:t>
            </a:r>
          </a:p>
          <a:p>
            <a:pPr>
              <a:spcBef>
                <a:spcPts val="1400"/>
              </a:spcBef>
              <a:buFont typeface="Arial" panose="020B0604020202020204" pitchFamily="34" charset="0"/>
              <a:buChar char="•"/>
            </a:pPr>
            <a:r>
              <a:rPr lang="en-US" altLang="en-US" sz="2800" dirty="0"/>
              <a:t>Avoid personal remarks and insults.</a:t>
            </a:r>
          </a:p>
          <a:p>
            <a:pPr>
              <a:spcBef>
                <a:spcPts val="1400"/>
              </a:spcBef>
              <a:buFont typeface="Arial" panose="020B0604020202020204" pitchFamily="34" charset="0"/>
              <a:buChar char="•"/>
            </a:pPr>
            <a:r>
              <a:rPr lang="en-US" altLang="en-US" sz="2800" dirty="0"/>
              <a:t>Don’t overstate your position.</a:t>
            </a:r>
          </a:p>
          <a:p>
            <a:pPr>
              <a:spcBef>
                <a:spcPts val="1400"/>
              </a:spcBef>
              <a:buFont typeface="Arial" panose="020B0604020202020204" pitchFamily="34" charset="0"/>
              <a:buChar char="•"/>
            </a:pPr>
            <a:r>
              <a:rPr lang="en-US" altLang="en-US" sz="2800" dirty="0"/>
              <a:t>Don’t get emotionally attached to your own ideas.</a:t>
            </a:r>
          </a:p>
          <a:p>
            <a:pPr>
              <a:spcBef>
                <a:spcPts val="1400"/>
              </a:spcBef>
              <a:buFont typeface="Arial" panose="020B0604020202020204" pitchFamily="34" charset="0"/>
              <a:buChar char="•"/>
            </a:pPr>
            <a:r>
              <a:rPr lang="en-US" altLang="en-US" sz="2800" dirty="0"/>
              <a:t>Ask pertinent questions.</a:t>
            </a:r>
          </a:p>
          <a:p>
            <a:pPr>
              <a:spcBef>
                <a:spcPts val="1400"/>
              </a:spcBef>
              <a:buFont typeface="Arial" panose="020B0604020202020204" pitchFamily="34" charset="0"/>
              <a:buChar char="•"/>
            </a:pPr>
            <a:r>
              <a:rPr lang="en-US" altLang="en-US" sz="2800" dirty="0"/>
              <a:t>Pay attention to nonverbal communication.</a:t>
            </a:r>
          </a:p>
        </p:txBody>
      </p:sp>
    </p:spTree>
    <p:extLst>
      <p:ext uri="{BB962C8B-B14F-4D97-AF65-F5344CB8AC3E}">
        <p14:creationId xmlns:p14="http://schemas.microsoft.com/office/powerpoint/2010/main" val="15077930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430A2-D188-DC4A-92F3-96A78D511261}"/>
              </a:ext>
            </a:extLst>
          </p:cNvPr>
          <p:cNvSpPr>
            <a:spLocks noGrp="1"/>
          </p:cNvSpPr>
          <p:nvPr>
            <p:ph type="title"/>
          </p:nvPr>
        </p:nvSpPr>
        <p:spPr/>
        <p:txBody>
          <a:bodyPr>
            <a:normAutofit/>
          </a:bodyPr>
          <a:lstStyle/>
          <a:p>
            <a:r>
              <a:rPr lang="en-US" altLang="en-US" b="1" dirty="0">
                <a:solidFill>
                  <a:schemeClr val="tx1"/>
                </a:solidFill>
                <a:ea typeface="SimSun" panose="02010600030101010101" pitchFamily="2" charset="-122"/>
              </a:rPr>
              <a:t>Follow these three suggestions when critiquing a colleague’s work:</a:t>
            </a:r>
            <a:endParaRPr lang="en-US" b="1" dirty="0">
              <a:solidFill>
                <a:schemeClr val="tx1"/>
              </a:solidFill>
            </a:endParaRPr>
          </a:p>
        </p:txBody>
      </p:sp>
      <p:sp>
        <p:nvSpPr>
          <p:cNvPr id="3" name="Content Placeholder 2">
            <a:extLst>
              <a:ext uri="{FF2B5EF4-FFF2-40B4-BE49-F238E27FC236}">
                <a16:creationId xmlns:a16="http://schemas.microsoft.com/office/drawing/2014/main" id="{DFE94BD8-FAB3-294F-8FDB-7719AB67F480}"/>
              </a:ext>
            </a:extLst>
          </p:cNvPr>
          <p:cNvSpPr>
            <a:spLocks noGrp="1"/>
          </p:cNvSpPr>
          <p:nvPr>
            <p:ph idx="1"/>
          </p:nvPr>
        </p:nvSpPr>
        <p:spPr/>
        <p:txBody>
          <a:bodyPr/>
          <a:lstStyle/>
          <a:p>
            <a:pPr marL="624078" indent="-514350">
              <a:spcBef>
                <a:spcPts val="1400"/>
              </a:spcBef>
              <a:buClr>
                <a:srgbClr val="000000"/>
              </a:buClr>
              <a:buSzPct val="100000"/>
              <a:buFont typeface="+mj-lt"/>
              <a:buAutoNum type="arabicPeriod"/>
              <a:defRPr/>
            </a:pPr>
            <a:r>
              <a:rPr lang="en-US" sz="2800" dirty="0"/>
              <a:t>Start with a positive comment.</a:t>
            </a:r>
          </a:p>
          <a:p>
            <a:pPr marL="624078" indent="-514350">
              <a:spcBef>
                <a:spcPts val="1400"/>
              </a:spcBef>
              <a:buClr>
                <a:srgbClr val="000000"/>
              </a:buClr>
              <a:buSzPct val="100000"/>
              <a:buFont typeface="+mj-lt"/>
              <a:buAutoNum type="arabicPeriod"/>
              <a:defRPr/>
            </a:pPr>
            <a:r>
              <a:rPr lang="en-US" sz="2800" dirty="0"/>
              <a:t>Discuss the larger issues first.</a:t>
            </a:r>
          </a:p>
          <a:p>
            <a:pPr marL="624078" indent="-514350">
              <a:spcBef>
                <a:spcPts val="1400"/>
              </a:spcBef>
              <a:buClr>
                <a:srgbClr val="000000"/>
              </a:buClr>
              <a:buSzPct val="100000"/>
              <a:buFont typeface="+mj-lt"/>
              <a:buAutoNum type="arabicPeriod"/>
              <a:defRPr/>
            </a:pPr>
            <a:r>
              <a:rPr lang="en-US" sz="2800" dirty="0"/>
              <a:t>Talk about the document, not the writer. </a:t>
            </a:r>
          </a:p>
        </p:txBody>
      </p:sp>
    </p:spTree>
    <p:extLst>
      <p:ext uri="{BB962C8B-B14F-4D97-AF65-F5344CB8AC3E}">
        <p14:creationId xmlns:p14="http://schemas.microsoft.com/office/powerpoint/2010/main" val="2571297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3">
            <a:extLst>
              <a:ext uri="{FF2B5EF4-FFF2-40B4-BE49-F238E27FC236}">
                <a16:creationId xmlns:a16="http://schemas.microsoft.com/office/drawing/2014/main" id="{FF4D0BD1-78A4-8D47-9967-3F92FA8C0DED}"/>
              </a:ext>
            </a:extLst>
          </p:cNvPr>
          <p:cNvSpPr txBox="1">
            <a:spLocks noChangeArrowheads="1"/>
          </p:cNvSpPr>
          <p:nvPr/>
        </p:nvSpPr>
        <p:spPr bwMode="auto">
          <a:xfrm>
            <a:off x="733926" y="274638"/>
            <a:ext cx="9476874" cy="1506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chorCtr="1"/>
          <a:lstStyle>
            <a:lvl1pPr>
              <a:spcBef>
                <a:spcPts val="7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ea typeface="MS PGothic" panose="020B0600070205080204" pitchFamily="34" charset="-128"/>
                <a:cs typeface="SimSun" panose="02010600030101010101" pitchFamily="2" charset="-122"/>
              </a:defRPr>
            </a:lvl1pPr>
            <a:lvl2pPr>
              <a:spcBef>
                <a:spcPts val="6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ea typeface="SimSun" panose="02010600030101010101" pitchFamily="2" charset="-122"/>
                <a:cs typeface="SimSun" panose="02010600030101010101" pitchFamily="2" charset="-122"/>
              </a:defRPr>
            </a:lvl2pPr>
            <a:lvl3pPr>
              <a:spcBef>
                <a:spcPts val="6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ea typeface="SimSun" panose="02010600030101010101" pitchFamily="2" charset="-122"/>
                <a:cs typeface="SimSun" panose="02010600030101010101" pitchFamily="2" charset="-122"/>
              </a:defRPr>
            </a:lvl3pPr>
            <a:lvl4pPr>
              <a:spcBef>
                <a:spcPts val="5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SimSun" panose="02010600030101010101" pitchFamily="2" charset="-122"/>
                <a:cs typeface="SimSun" panose="02010600030101010101" pitchFamily="2" charset="-122"/>
              </a:defRPr>
            </a:lvl4pPr>
            <a:lvl5pPr>
              <a:spcBef>
                <a:spcPts val="5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SimSun" panose="02010600030101010101" pitchFamily="2" charset="-122"/>
                <a:cs typeface="SimSun" panose="02010600030101010101" pitchFamily="2" charset="-122"/>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SimSun" panose="02010600030101010101" pitchFamily="2" charset="-122"/>
                <a:cs typeface="SimSun" panose="02010600030101010101" pitchFamily="2" charset="-122"/>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SimSun" panose="02010600030101010101" pitchFamily="2" charset="-122"/>
                <a:cs typeface="SimSun" panose="02010600030101010101" pitchFamily="2" charset="-122"/>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SimSun" panose="02010600030101010101" pitchFamily="2" charset="-122"/>
                <a:cs typeface="SimSun" panose="02010600030101010101" pitchFamily="2" charset="-122"/>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SimSun" panose="02010600030101010101" pitchFamily="2" charset="-122"/>
                <a:cs typeface="SimSun" panose="02010600030101010101" pitchFamily="2" charset="-122"/>
              </a:defRPr>
            </a:lvl9pPr>
          </a:lstStyle>
          <a:p>
            <a:pPr eaLnBrk="1" hangingPunct="1">
              <a:spcBef>
                <a:spcPct val="0"/>
              </a:spcBef>
              <a:buClrTx/>
              <a:buFontTx/>
              <a:buNone/>
            </a:pPr>
            <a:r>
              <a:rPr lang="en-US" altLang="en-US" sz="4400" b="1" dirty="0">
                <a:solidFill>
                  <a:schemeClr val="tx1"/>
                </a:solidFill>
                <a:latin typeface="+mn-lt"/>
                <a:ea typeface="SimSun" panose="02010600030101010101" pitchFamily="2" charset="-122"/>
              </a:rPr>
              <a:t>Critique a draft clearly and diplomatically.</a:t>
            </a:r>
          </a:p>
        </p:txBody>
      </p:sp>
      <p:sp>
        <p:nvSpPr>
          <p:cNvPr id="39939" name="Text Box 4">
            <a:extLst>
              <a:ext uri="{FF2B5EF4-FFF2-40B4-BE49-F238E27FC236}">
                <a16:creationId xmlns:a16="http://schemas.microsoft.com/office/drawing/2014/main" id="{EAA0DBD2-74B0-D243-B4A5-3789B2093520}"/>
              </a:ext>
            </a:extLst>
          </p:cNvPr>
          <p:cNvSpPr txBox="1">
            <a:spLocks noChangeArrowheads="1"/>
          </p:cNvSpPr>
          <p:nvPr/>
        </p:nvSpPr>
        <p:spPr bwMode="auto">
          <a:xfrm>
            <a:off x="1981200" y="1600200"/>
            <a:ext cx="8229600" cy="445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39725">
              <a:spcBef>
                <a:spcPts val="700"/>
              </a:spcBef>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2800">
                <a:solidFill>
                  <a:srgbClr val="000000"/>
                </a:solidFill>
                <a:latin typeface="Arial" panose="020B0604020202020204" pitchFamily="34" charset="0"/>
                <a:ea typeface="MS PGothic" panose="020B0600070205080204" pitchFamily="34" charset="-128"/>
                <a:cs typeface="SimSun" panose="02010600030101010101" pitchFamily="2" charset="-122"/>
              </a:defRPr>
            </a:lvl1pPr>
            <a:lvl2pPr>
              <a:spcBef>
                <a:spcPts val="600"/>
              </a:spcBef>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2400">
                <a:solidFill>
                  <a:srgbClr val="000000"/>
                </a:solidFill>
                <a:latin typeface="Arial" panose="020B0604020202020204" pitchFamily="34" charset="0"/>
                <a:ea typeface="SimSun" panose="02010600030101010101" pitchFamily="2" charset="-122"/>
                <a:cs typeface="SimSun" panose="02010600030101010101" pitchFamily="2" charset="-122"/>
              </a:defRPr>
            </a:lvl2pPr>
            <a:lvl3pPr>
              <a:spcBef>
                <a:spcPts val="600"/>
              </a:spcBef>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2400">
                <a:solidFill>
                  <a:srgbClr val="000000"/>
                </a:solidFill>
                <a:latin typeface="Arial" panose="020B0604020202020204" pitchFamily="34" charset="0"/>
                <a:ea typeface="SimSun" panose="02010600030101010101" pitchFamily="2" charset="-122"/>
                <a:cs typeface="SimSun" panose="02010600030101010101" pitchFamily="2" charset="-122"/>
              </a:defRPr>
            </a:lvl3pPr>
            <a:lvl4pPr>
              <a:spcBef>
                <a:spcPts val="500"/>
              </a:spcBef>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2000">
                <a:solidFill>
                  <a:srgbClr val="000000"/>
                </a:solidFill>
                <a:latin typeface="Arial" panose="020B0604020202020204" pitchFamily="34" charset="0"/>
                <a:ea typeface="SimSun" panose="02010600030101010101" pitchFamily="2" charset="-122"/>
                <a:cs typeface="SimSun" panose="02010600030101010101" pitchFamily="2" charset="-122"/>
              </a:defRPr>
            </a:lvl4pPr>
            <a:lvl5pPr>
              <a:spcBef>
                <a:spcPts val="500"/>
              </a:spcBef>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2000">
                <a:solidFill>
                  <a:srgbClr val="000000"/>
                </a:solidFill>
                <a:latin typeface="Arial" panose="020B0604020202020204" pitchFamily="34" charset="0"/>
                <a:ea typeface="SimSun" panose="02010600030101010101" pitchFamily="2" charset="-122"/>
                <a:cs typeface="SimSun" panose="02010600030101010101" pitchFamily="2" charset="-122"/>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2000">
                <a:solidFill>
                  <a:srgbClr val="000000"/>
                </a:solidFill>
                <a:latin typeface="Arial" panose="020B0604020202020204" pitchFamily="34" charset="0"/>
                <a:ea typeface="SimSun" panose="02010600030101010101" pitchFamily="2" charset="-122"/>
                <a:cs typeface="SimSun" panose="02010600030101010101" pitchFamily="2" charset="-122"/>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2000">
                <a:solidFill>
                  <a:srgbClr val="000000"/>
                </a:solidFill>
                <a:latin typeface="Arial" panose="020B0604020202020204" pitchFamily="34" charset="0"/>
                <a:ea typeface="SimSun" panose="02010600030101010101" pitchFamily="2" charset="-122"/>
                <a:cs typeface="SimSun" panose="02010600030101010101" pitchFamily="2" charset="-122"/>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2000">
                <a:solidFill>
                  <a:srgbClr val="000000"/>
                </a:solidFill>
                <a:latin typeface="Arial" panose="020B0604020202020204" pitchFamily="34" charset="0"/>
                <a:ea typeface="SimSun" panose="02010600030101010101" pitchFamily="2" charset="-122"/>
                <a:cs typeface="SimSun" panose="02010600030101010101" pitchFamily="2" charset="-122"/>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sz="2000">
                <a:solidFill>
                  <a:srgbClr val="000000"/>
                </a:solidFill>
                <a:latin typeface="Arial" panose="020B0604020202020204" pitchFamily="34" charset="0"/>
                <a:ea typeface="SimSun" panose="02010600030101010101" pitchFamily="2" charset="-122"/>
                <a:cs typeface="SimSun" panose="02010600030101010101" pitchFamily="2" charset="-122"/>
              </a:defRPr>
            </a:lvl9pPr>
          </a:lstStyle>
          <a:p>
            <a:pPr eaLnBrk="1" hangingPunct="1">
              <a:buClrTx/>
              <a:buFontTx/>
              <a:buNone/>
            </a:pPr>
            <a:endParaRPr lang="en-US" altLang="en-US">
              <a:ea typeface="SimSun" panose="02010600030101010101" pitchFamily="2" charset="-122"/>
            </a:endParaRPr>
          </a:p>
          <a:p>
            <a:pPr eaLnBrk="1" hangingPunct="1">
              <a:buClrTx/>
              <a:buFontTx/>
              <a:buNone/>
            </a:pPr>
            <a:r>
              <a:rPr lang="en-US" altLang="en-US">
                <a:ea typeface="SimSun" panose="02010600030101010101" pitchFamily="2" charset="-122"/>
              </a:rPr>
              <a:t>	</a:t>
            </a:r>
          </a:p>
        </p:txBody>
      </p:sp>
      <p:grpSp>
        <p:nvGrpSpPr>
          <p:cNvPr id="39940" name="Group 1">
            <a:extLst>
              <a:ext uri="{FF2B5EF4-FFF2-40B4-BE49-F238E27FC236}">
                <a16:creationId xmlns:a16="http://schemas.microsoft.com/office/drawing/2014/main" id="{091DFF65-2636-E142-BC01-8957A1358323}"/>
              </a:ext>
            </a:extLst>
          </p:cNvPr>
          <p:cNvGrpSpPr>
            <a:grpSpLocks/>
          </p:cNvGrpSpPr>
          <p:nvPr/>
        </p:nvGrpSpPr>
        <p:grpSpPr bwMode="auto">
          <a:xfrm>
            <a:off x="2095500" y="2133601"/>
            <a:ext cx="8001000" cy="3408363"/>
            <a:chOff x="533399" y="2133600"/>
            <a:chExt cx="8001001" cy="3408363"/>
          </a:xfrm>
        </p:grpSpPr>
        <p:pic>
          <p:nvPicPr>
            <p:cNvPr id="39941" name="Picture 5">
              <a:extLst>
                <a:ext uri="{FF2B5EF4-FFF2-40B4-BE49-F238E27FC236}">
                  <a16:creationId xmlns:a16="http://schemas.microsoft.com/office/drawing/2014/main" id="{145AA487-57E4-0942-A3E5-90E4E0F65E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599" y="2133600"/>
              <a:ext cx="6019801" cy="340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2" name="Picture 6">
              <a:extLst>
                <a:ext uri="{FF2B5EF4-FFF2-40B4-BE49-F238E27FC236}">
                  <a16:creationId xmlns:a16="http://schemas.microsoft.com/office/drawing/2014/main" id="{77C8D9EB-A13E-DF49-957C-795E7EE930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399" y="2133600"/>
              <a:ext cx="2070100" cy="340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106415487"/>
      </p:ext>
    </p:extLst>
  </p:cSld>
  <p:clrMapOvr>
    <a:masterClrMapping/>
  </p:clrMapOvr>
  <p:transition spd="slow">
    <p:pull dir="d"/>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F6929-02B0-FD48-BFCE-401D731B3DFC}"/>
              </a:ext>
            </a:extLst>
          </p:cNvPr>
          <p:cNvSpPr>
            <a:spLocks noGrp="1"/>
          </p:cNvSpPr>
          <p:nvPr>
            <p:ph type="title"/>
          </p:nvPr>
        </p:nvSpPr>
        <p:spPr/>
        <p:txBody>
          <a:bodyPr>
            <a:normAutofit/>
          </a:bodyPr>
          <a:lstStyle/>
          <a:p>
            <a:r>
              <a:rPr lang="en-US" altLang="en-US" b="1" dirty="0">
                <a:solidFill>
                  <a:schemeClr val="tx1"/>
                </a:solidFill>
                <a:ea typeface="SimSun" panose="02010600030101010101" pitchFamily="2" charset="-122"/>
              </a:rPr>
              <a:t>Three powerful word-processor features</a:t>
            </a:r>
            <a:br>
              <a:rPr lang="en-US" altLang="en-US" b="1" dirty="0">
                <a:solidFill>
                  <a:schemeClr val="tx1"/>
                </a:solidFill>
                <a:ea typeface="SimSun" panose="02010600030101010101" pitchFamily="2" charset="-122"/>
              </a:rPr>
            </a:br>
            <a:r>
              <a:rPr lang="en-US" altLang="en-US" b="1" dirty="0">
                <a:solidFill>
                  <a:schemeClr val="tx1"/>
                </a:solidFill>
                <a:ea typeface="SimSun" panose="02010600030101010101" pitchFamily="2" charset="-122"/>
              </a:rPr>
              <a:t>can be useful in collaborative work:</a:t>
            </a:r>
            <a:endParaRPr lang="en-US" b="1" dirty="0">
              <a:solidFill>
                <a:schemeClr val="tx1"/>
              </a:solidFill>
            </a:endParaRPr>
          </a:p>
        </p:txBody>
      </p:sp>
      <p:sp>
        <p:nvSpPr>
          <p:cNvPr id="3" name="Content Placeholder 2">
            <a:extLst>
              <a:ext uri="{FF2B5EF4-FFF2-40B4-BE49-F238E27FC236}">
                <a16:creationId xmlns:a16="http://schemas.microsoft.com/office/drawing/2014/main" id="{19DD321F-FAC2-AF4E-87AC-729A5470CAB4}"/>
              </a:ext>
            </a:extLst>
          </p:cNvPr>
          <p:cNvSpPr>
            <a:spLocks noGrp="1"/>
          </p:cNvSpPr>
          <p:nvPr>
            <p:ph idx="1"/>
          </p:nvPr>
        </p:nvSpPr>
        <p:spPr/>
        <p:txBody>
          <a:bodyPr/>
          <a:lstStyle/>
          <a:p>
            <a:pPr marL="624078" indent="-514350">
              <a:spcBef>
                <a:spcPts val="1400"/>
              </a:spcBef>
              <a:buClr>
                <a:srgbClr val="000000"/>
              </a:buClr>
              <a:buSzPct val="100000"/>
              <a:buFont typeface="+mj-lt"/>
              <a:buAutoNum type="arabicPeriod"/>
              <a:defRPr/>
            </a:pPr>
            <a:r>
              <a:rPr lang="en-US" sz="2800" dirty="0"/>
              <a:t>the comment feature</a:t>
            </a:r>
          </a:p>
          <a:p>
            <a:pPr marL="624078" indent="-514350">
              <a:spcBef>
                <a:spcPts val="1400"/>
              </a:spcBef>
              <a:buClr>
                <a:srgbClr val="000000"/>
              </a:buClr>
              <a:buSzPct val="100000"/>
              <a:buFont typeface="+mj-lt"/>
              <a:buAutoNum type="arabicPeriod"/>
              <a:defRPr/>
            </a:pPr>
            <a:r>
              <a:rPr lang="en-US" sz="2800" dirty="0"/>
              <a:t>the revision feature</a:t>
            </a:r>
          </a:p>
          <a:p>
            <a:pPr marL="624078" indent="-514350">
              <a:spcBef>
                <a:spcPts val="1400"/>
              </a:spcBef>
              <a:buClr>
                <a:srgbClr val="000000"/>
              </a:buClr>
              <a:buSzPct val="100000"/>
              <a:buFont typeface="+mj-lt"/>
              <a:buAutoNum type="arabicPeriod"/>
              <a:defRPr/>
            </a:pPr>
            <a:r>
              <a:rPr lang="en-US" sz="2800" dirty="0"/>
              <a:t>the highlighting feature</a:t>
            </a:r>
          </a:p>
        </p:txBody>
      </p:sp>
    </p:spTree>
    <p:extLst>
      <p:ext uri="{BB962C8B-B14F-4D97-AF65-F5344CB8AC3E}">
        <p14:creationId xmlns:p14="http://schemas.microsoft.com/office/powerpoint/2010/main" val="37283431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social media post&#10;&#10;Description automatically generated">
            <a:extLst>
              <a:ext uri="{FF2B5EF4-FFF2-40B4-BE49-F238E27FC236}">
                <a16:creationId xmlns:a16="http://schemas.microsoft.com/office/drawing/2014/main" id="{99044390-F1B4-D34C-9B17-9B1C7B5E7333}"/>
              </a:ext>
            </a:extLst>
          </p:cNvPr>
          <p:cNvPicPr>
            <a:picLocks noChangeAspect="1"/>
          </p:cNvPicPr>
          <p:nvPr/>
        </p:nvPicPr>
        <p:blipFill rotWithShape="1">
          <a:blip r:embed="rId2"/>
          <a:srcRect l="2544" t="4854" r="3221" b="3216"/>
          <a:stretch/>
        </p:blipFill>
        <p:spPr>
          <a:xfrm>
            <a:off x="926005" y="221564"/>
            <a:ext cx="10985259" cy="6414872"/>
          </a:xfrm>
          <a:prstGeom prst="rect">
            <a:avLst/>
          </a:prstGeom>
        </p:spPr>
      </p:pic>
    </p:spTree>
    <p:extLst>
      <p:ext uri="{BB962C8B-B14F-4D97-AF65-F5344CB8AC3E}">
        <p14:creationId xmlns:p14="http://schemas.microsoft.com/office/powerpoint/2010/main" val="10850248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social media post&#10;&#10;Description automatically generated">
            <a:extLst>
              <a:ext uri="{FF2B5EF4-FFF2-40B4-BE49-F238E27FC236}">
                <a16:creationId xmlns:a16="http://schemas.microsoft.com/office/drawing/2014/main" id="{5C8466D6-160F-7242-8637-3970930D87F6}"/>
              </a:ext>
            </a:extLst>
          </p:cNvPr>
          <p:cNvPicPr>
            <a:picLocks noChangeAspect="1"/>
          </p:cNvPicPr>
          <p:nvPr/>
        </p:nvPicPr>
        <p:blipFill>
          <a:blip r:embed="rId2"/>
          <a:stretch>
            <a:fillRect/>
          </a:stretch>
        </p:blipFill>
        <p:spPr>
          <a:xfrm>
            <a:off x="859970" y="266360"/>
            <a:ext cx="11244943" cy="6325280"/>
          </a:xfrm>
          <a:prstGeom prst="rect">
            <a:avLst/>
          </a:prstGeom>
        </p:spPr>
      </p:pic>
    </p:spTree>
    <p:extLst>
      <p:ext uri="{BB962C8B-B14F-4D97-AF65-F5344CB8AC3E}">
        <p14:creationId xmlns:p14="http://schemas.microsoft.com/office/powerpoint/2010/main" val="24521690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AAB58-F408-3C49-A9EF-22E1E99242AB}"/>
              </a:ext>
            </a:extLst>
          </p:cNvPr>
          <p:cNvSpPr>
            <a:spLocks noGrp="1"/>
          </p:cNvSpPr>
          <p:nvPr>
            <p:ph type="title"/>
          </p:nvPr>
        </p:nvSpPr>
        <p:spPr>
          <a:xfrm>
            <a:off x="1371599" y="685800"/>
            <a:ext cx="10094495" cy="1485900"/>
          </a:xfrm>
        </p:spPr>
        <p:txBody>
          <a:bodyPr>
            <a:noAutofit/>
          </a:bodyPr>
          <a:lstStyle/>
          <a:p>
            <a:r>
              <a:rPr lang="en-US" altLang="en-US" b="1" dirty="0">
                <a:solidFill>
                  <a:schemeClr val="tx1"/>
                </a:solidFill>
                <a:ea typeface="SimSun" panose="02010600030101010101" pitchFamily="2" charset="-122"/>
              </a:rPr>
              <a:t>Besides word processors, three</a:t>
            </a:r>
            <a:br>
              <a:rPr lang="en-US" altLang="en-US" b="1" dirty="0">
                <a:solidFill>
                  <a:schemeClr val="tx1"/>
                </a:solidFill>
                <a:ea typeface="SimSun" panose="02010600030101010101" pitchFamily="2" charset="-122"/>
              </a:rPr>
            </a:br>
            <a:r>
              <a:rPr lang="en-US" altLang="en-US" b="1" dirty="0">
                <a:solidFill>
                  <a:schemeClr val="tx1"/>
                </a:solidFill>
                <a:ea typeface="SimSun" panose="02010600030101010101" pitchFamily="2" charset="-122"/>
              </a:rPr>
              <a:t>major technologies enable collaboration:</a:t>
            </a:r>
            <a:endParaRPr lang="en-US" b="1" dirty="0">
              <a:solidFill>
                <a:schemeClr val="tx1"/>
              </a:solidFill>
            </a:endParaRPr>
          </a:p>
        </p:txBody>
      </p:sp>
      <p:sp>
        <p:nvSpPr>
          <p:cNvPr id="3" name="Content Placeholder 2">
            <a:extLst>
              <a:ext uri="{FF2B5EF4-FFF2-40B4-BE49-F238E27FC236}">
                <a16:creationId xmlns:a16="http://schemas.microsoft.com/office/drawing/2014/main" id="{2245AAD1-183F-5A4C-BB25-EFB17BD3653B}"/>
              </a:ext>
            </a:extLst>
          </p:cNvPr>
          <p:cNvSpPr>
            <a:spLocks noGrp="1"/>
          </p:cNvSpPr>
          <p:nvPr>
            <p:ph idx="1"/>
          </p:nvPr>
        </p:nvSpPr>
        <p:spPr/>
        <p:txBody>
          <a:bodyPr/>
          <a:lstStyle/>
          <a:p>
            <a:pPr marL="514350" indent="-514350">
              <a:spcBef>
                <a:spcPts val="1400"/>
              </a:spcBef>
              <a:buFont typeface="+mj-lt"/>
              <a:buAutoNum type="arabicPeriod"/>
            </a:pPr>
            <a:r>
              <a:rPr lang="en-US" altLang="en-US" sz="2800" dirty="0"/>
              <a:t>messaging technologies</a:t>
            </a:r>
          </a:p>
          <a:p>
            <a:pPr marL="514350" indent="-514350">
              <a:spcBef>
                <a:spcPts val="1400"/>
              </a:spcBef>
              <a:buFont typeface="+mj-lt"/>
              <a:buAutoNum type="arabicPeriod"/>
            </a:pPr>
            <a:r>
              <a:rPr lang="en-US" altLang="en-US" sz="2800" dirty="0"/>
              <a:t>videoconferencing</a:t>
            </a:r>
          </a:p>
          <a:p>
            <a:pPr marL="514350" indent="-514350">
              <a:spcBef>
                <a:spcPts val="1400"/>
              </a:spcBef>
              <a:buFont typeface="+mj-lt"/>
              <a:buAutoNum type="arabicPeriod"/>
            </a:pPr>
            <a:r>
              <a:rPr lang="en-US" altLang="en-US" sz="2800" dirty="0"/>
              <a:t>wikis and shared document workspaces</a:t>
            </a:r>
          </a:p>
          <a:p>
            <a:endParaRPr lang="en-US" dirty="0"/>
          </a:p>
        </p:txBody>
      </p:sp>
    </p:spTree>
    <p:extLst>
      <p:ext uri="{BB962C8B-B14F-4D97-AF65-F5344CB8AC3E}">
        <p14:creationId xmlns:p14="http://schemas.microsoft.com/office/powerpoint/2010/main" val="15124058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3D2A0-DB8C-C341-93BF-DBFDCBBCEEF1}"/>
              </a:ext>
            </a:extLst>
          </p:cNvPr>
          <p:cNvSpPr>
            <a:spLocks noGrp="1"/>
          </p:cNvSpPr>
          <p:nvPr>
            <p:ph type="title"/>
          </p:nvPr>
        </p:nvSpPr>
        <p:spPr/>
        <p:txBody>
          <a:bodyPr>
            <a:normAutofit/>
          </a:bodyPr>
          <a:lstStyle/>
          <a:p>
            <a:r>
              <a:rPr lang="en-US" altLang="en-US" b="1" dirty="0">
                <a:solidFill>
                  <a:schemeClr val="tx1"/>
                </a:solidFill>
                <a:ea typeface="SimSun" panose="02010600030101010101" pitchFamily="2" charset="-122"/>
              </a:rPr>
              <a:t>Follow these six suggestions for participating in videoconferences:</a:t>
            </a:r>
            <a:endParaRPr lang="en-US" b="1" dirty="0">
              <a:solidFill>
                <a:schemeClr val="tx1"/>
              </a:solidFill>
            </a:endParaRPr>
          </a:p>
        </p:txBody>
      </p:sp>
      <p:sp>
        <p:nvSpPr>
          <p:cNvPr id="3" name="Content Placeholder 2">
            <a:extLst>
              <a:ext uri="{FF2B5EF4-FFF2-40B4-BE49-F238E27FC236}">
                <a16:creationId xmlns:a16="http://schemas.microsoft.com/office/drawing/2014/main" id="{E868371B-B965-4E42-8611-E284568BDFC3}"/>
              </a:ext>
            </a:extLst>
          </p:cNvPr>
          <p:cNvSpPr>
            <a:spLocks noGrp="1"/>
          </p:cNvSpPr>
          <p:nvPr>
            <p:ph idx="1"/>
          </p:nvPr>
        </p:nvSpPr>
        <p:spPr>
          <a:xfrm>
            <a:off x="1371600" y="2285999"/>
            <a:ext cx="9601200" cy="4090737"/>
          </a:xfrm>
        </p:spPr>
        <p:txBody>
          <a:bodyPr>
            <a:normAutofit/>
          </a:bodyPr>
          <a:lstStyle/>
          <a:p>
            <a:pPr marL="923544" indent="-457200">
              <a:spcBef>
                <a:spcPts val="1400"/>
              </a:spcBef>
              <a:buClr>
                <a:srgbClr val="000000"/>
              </a:buClr>
              <a:buSzPct val="100000"/>
              <a:buFont typeface="+mj-lt"/>
              <a:buAutoNum type="arabicPeriod"/>
              <a:defRPr/>
            </a:pPr>
            <a:r>
              <a:rPr lang="en-US" sz="2800" dirty="0"/>
              <a:t>Practice using the technology.</a:t>
            </a:r>
          </a:p>
          <a:p>
            <a:pPr marL="923544" indent="-457200">
              <a:spcBef>
                <a:spcPts val="1400"/>
              </a:spcBef>
              <a:buClr>
                <a:srgbClr val="000000"/>
              </a:buClr>
              <a:buSzPct val="100000"/>
              <a:buFont typeface="+mj-lt"/>
              <a:buAutoNum type="arabicPeriod"/>
              <a:defRPr/>
            </a:pPr>
            <a:r>
              <a:rPr lang="en-US" sz="2800" dirty="0"/>
              <a:t>Arrange for tech support at each site.</a:t>
            </a:r>
          </a:p>
          <a:p>
            <a:pPr marL="923544" indent="-457200">
              <a:spcBef>
                <a:spcPts val="1400"/>
              </a:spcBef>
              <a:buClr>
                <a:srgbClr val="000000"/>
              </a:buClr>
              <a:buSzPct val="100000"/>
              <a:buFont typeface="+mj-lt"/>
              <a:buAutoNum type="arabicPeriod"/>
              <a:defRPr/>
            </a:pPr>
            <a:r>
              <a:rPr lang="en-US" sz="2800" dirty="0"/>
              <a:t>Organize the room to encourage participation. </a:t>
            </a:r>
          </a:p>
          <a:p>
            <a:pPr marL="923544" indent="-457200">
              <a:spcBef>
                <a:spcPts val="1400"/>
              </a:spcBef>
              <a:buClr>
                <a:srgbClr val="000000"/>
              </a:buClr>
              <a:buSzPct val="100000"/>
              <a:buFont typeface="+mj-lt"/>
              <a:buAutoNum type="arabicPeriod"/>
              <a:defRPr/>
            </a:pPr>
            <a:r>
              <a:rPr lang="en-US" sz="2800" dirty="0"/>
              <a:t>Make eye contact with the camera.</a:t>
            </a:r>
          </a:p>
          <a:p>
            <a:pPr marL="923544" indent="-457200">
              <a:spcBef>
                <a:spcPts val="1400"/>
              </a:spcBef>
              <a:buClr>
                <a:srgbClr val="000000"/>
              </a:buClr>
              <a:buSzPct val="100000"/>
              <a:buFont typeface="+mj-lt"/>
              <a:buAutoNum type="arabicPeriod"/>
              <a:defRPr/>
            </a:pPr>
            <a:r>
              <a:rPr lang="en-US" sz="2800" dirty="0"/>
              <a:t>Dress as you would for a face-to-face meeting. </a:t>
            </a:r>
          </a:p>
          <a:p>
            <a:pPr marL="923544" indent="-457200">
              <a:spcBef>
                <a:spcPts val="1400"/>
              </a:spcBef>
              <a:buClr>
                <a:srgbClr val="000000"/>
              </a:buClr>
              <a:buSzPct val="100000"/>
              <a:buFont typeface="+mj-lt"/>
              <a:buAutoNum type="arabicPeriod"/>
              <a:defRPr/>
            </a:pPr>
            <a:r>
              <a:rPr lang="en-US" sz="2800" dirty="0"/>
              <a:t>Minimize distracting noises and movements.</a:t>
            </a:r>
          </a:p>
        </p:txBody>
      </p:sp>
    </p:spTree>
    <p:extLst>
      <p:ext uri="{BB962C8B-B14F-4D97-AF65-F5344CB8AC3E}">
        <p14:creationId xmlns:p14="http://schemas.microsoft.com/office/powerpoint/2010/main" val="970010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6BC67-FEA1-8249-B3CD-1BE65F1DE231}"/>
              </a:ext>
            </a:extLst>
          </p:cNvPr>
          <p:cNvSpPr>
            <a:spLocks noGrp="1"/>
          </p:cNvSpPr>
          <p:nvPr>
            <p:ph type="title"/>
          </p:nvPr>
        </p:nvSpPr>
        <p:spPr>
          <a:xfrm>
            <a:off x="1371600" y="685800"/>
            <a:ext cx="10299032" cy="1485900"/>
          </a:xfrm>
        </p:spPr>
        <p:txBody>
          <a:bodyPr>
            <a:noAutofit/>
          </a:bodyPr>
          <a:lstStyle/>
          <a:p>
            <a:r>
              <a:rPr lang="en-US" altLang="en-US" b="1" dirty="0">
                <a:solidFill>
                  <a:schemeClr val="tx1"/>
                </a:solidFill>
                <a:ea typeface="SimSun" panose="02010600030101010101" pitchFamily="2" charset="-122"/>
              </a:rPr>
              <a:t>If you use your organization’s social media,</a:t>
            </a:r>
            <a:br>
              <a:rPr lang="en-US" altLang="en-US" b="1" dirty="0">
                <a:solidFill>
                  <a:schemeClr val="tx1"/>
                </a:solidFill>
                <a:ea typeface="SimSun" panose="02010600030101010101" pitchFamily="2" charset="-122"/>
              </a:rPr>
            </a:br>
            <a:r>
              <a:rPr lang="en-US" altLang="en-US" b="1" dirty="0">
                <a:solidFill>
                  <a:schemeClr val="tx1"/>
                </a:solidFill>
                <a:ea typeface="SimSun" panose="02010600030101010101" pitchFamily="2" charset="-122"/>
              </a:rPr>
              <a:t>maintain a professional online presence:</a:t>
            </a:r>
            <a:endParaRPr lang="en-US" b="1" dirty="0">
              <a:solidFill>
                <a:schemeClr val="tx1"/>
              </a:solidFill>
            </a:endParaRPr>
          </a:p>
        </p:txBody>
      </p:sp>
      <p:sp>
        <p:nvSpPr>
          <p:cNvPr id="3" name="Content Placeholder 2">
            <a:extLst>
              <a:ext uri="{FF2B5EF4-FFF2-40B4-BE49-F238E27FC236}">
                <a16:creationId xmlns:a16="http://schemas.microsoft.com/office/drawing/2014/main" id="{4962E5F0-89F2-FC46-BB7E-ECD319FE05CF}"/>
              </a:ext>
            </a:extLst>
          </p:cNvPr>
          <p:cNvSpPr>
            <a:spLocks noGrp="1"/>
          </p:cNvSpPr>
          <p:nvPr>
            <p:ph idx="1"/>
          </p:nvPr>
        </p:nvSpPr>
        <p:spPr/>
        <p:txBody>
          <a:bodyPr/>
          <a:lstStyle/>
          <a:p>
            <a:pPr>
              <a:spcBef>
                <a:spcPts val="1400"/>
              </a:spcBef>
              <a:buFont typeface="Arial" panose="020B0604020202020204" pitchFamily="34" charset="0"/>
              <a:buChar char="•"/>
            </a:pPr>
            <a:r>
              <a:rPr lang="en-US" altLang="en-US" sz="2800" dirty="0"/>
              <a:t>Don’t use </a:t>
            </a:r>
            <a:r>
              <a:rPr lang="en-US" altLang="en-US" sz="2800" dirty="0">
                <a:solidFill>
                  <a:schemeClr val="tx1"/>
                </a:solidFill>
              </a:rPr>
              <a:t>social media </a:t>
            </a:r>
            <a:r>
              <a:rPr lang="en-US" altLang="en-US" sz="2800" dirty="0"/>
              <a:t>for nonbusiness purposes.</a:t>
            </a:r>
          </a:p>
          <a:p>
            <a:pPr>
              <a:spcBef>
                <a:spcPts val="1400"/>
              </a:spcBef>
              <a:buFont typeface="Arial" panose="020B0604020202020204" pitchFamily="34" charset="0"/>
              <a:buChar char="•"/>
            </a:pPr>
            <a:r>
              <a:rPr lang="en-US" altLang="en-US" sz="2800" dirty="0"/>
              <a:t>Don’t divulge secure information. </a:t>
            </a:r>
          </a:p>
          <a:p>
            <a:pPr>
              <a:spcBef>
                <a:spcPts val="1400"/>
              </a:spcBef>
              <a:buFont typeface="Arial" panose="020B0604020202020204" pitchFamily="34" charset="0"/>
              <a:buChar char="•"/>
            </a:pPr>
            <a:r>
              <a:rPr lang="en-US" altLang="en-US" sz="2800" dirty="0"/>
              <a:t>Don’t divulge private information about anyone. </a:t>
            </a:r>
          </a:p>
          <a:p>
            <a:pPr>
              <a:spcBef>
                <a:spcPts val="1400"/>
              </a:spcBef>
              <a:buFont typeface="Arial" panose="020B0604020202020204" pitchFamily="34" charset="0"/>
              <a:buChar char="•"/>
            </a:pPr>
            <a:r>
              <a:rPr lang="en-US" altLang="en-US" sz="2800" dirty="0"/>
              <a:t>Don’t make racist or sexist comments or post pictures of people drinking. </a:t>
            </a:r>
          </a:p>
        </p:txBody>
      </p:sp>
    </p:spTree>
    <p:extLst>
      <p:ext uri="{BB962C8B-B14F-4D97-AF65-F5344CB8AC3E}">
        <p14:creationId xmlns:p14="http://schemas.microsoft.com/office/powerpoint/2010/main" val="39345613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3EED3-2249-4843-BED1-A07A5B4DBF59}"/>
              </a:ext>
            </a:extLst>
          </p:cNvPr>
          <p:cNvSpPr>
            <a:spLocks noGrp="1"/>
          </p:cNvSpPr>
          <p:nvPr>
            <p:ph type="title"/>
          </p:nvPr>
        </p:nvSpPr>
        <p:spPr/>
        <p:txBody>
          <a:bodyPr>
            <a:normAutofit/>
          </a:bodyPr>
          <a:lstStyle/>
          <a:p>
            <a:r>
              <a:rPr lang="en-US" altLang="en-US" b="1" dirty="0">
                <a:solidFill>
                  <a:schemeClr val="tx1"/>
                </a:solidFill>
                <a:ea typeface="SimSun" panose="02010600030101010101" pitchFamily="2" charset="-122"/>
              </a:rPr>
              <a:t>Consider five ways in which cultural differences can affect team behavior:</a:t>
            </a:r>
            <a:endParaRPr lang="en-US" b="1" dirty="0">
              <a:solidFill>
                <a:schemeClr val="tx1"/>
              </a:solidFill>
            </a:endParaRPr>
          </a:p>
        </p:txBody>
      </p:sp>
      <p:sp>
        <p:nvSpPr>
          <p:cNvPr id="3" name="Content Placeholder 2">
            <a:extLst>
              <a:ext uri="{FF2B5EF4-FFF2-40B4-BE49-F238E27FC236}">
                <a16:creationId xmlns:a16="http://schemas.microsoft.com/office/drawing/2014/main" id="{AD6CA4E7-228A-B541-9297-1E7C16149D7B}"/>
              </a:ext>
            </a:extLst>
          </p:cNvPr>
          <p:cNvSpPr>
            <a:spLocks noGrp="1"/>
          </p:cNvSpPr>
          <p:nvPr>
            <p:ph idx="1"/>
          </p:nvPr>
        </p:nvSpPr>
        <p:spPr>
          <a:xfrm>
            <a:off x="1371600" y="2285999"/>
            <a:ext cx="9601200" cy="4138863"/>
          </a:xfrm>
        </p:spPr>
        <p:txBody>
          <a:bodyPr>
            <a:normAutofit/>
          </a:bodyPr>
          <a:lstStyle/>
          <a:p>
            <a:pPr marL="514350" indent="-514350">
              <a:spcBef>
                <a:spcPts val="1400"/>
              </a:spcBef>
              <a:buFont typeface="+mj-lt"/>
              <a:buAutoNum type="arabicPeriod"/>
            </a:pPr>
            <a:r>
              <a:rPr lang="en-US" altLang="en-US" sz="2800" dirty="0"/>
              <a:t>People from other cultures might find it difficult to assert themselves in collaborative teams.</a:t>
            </a:r>
          </a:p>
          <a:p>
            <a:pPr marL="514350" indent="-514350">
              <a:spcBef>
                <a:spcPts val="1400"/>
              </a:spcBef>
              <a:buFont typeface="+mj-lt"/>
              <a:buAutoNum type="arabicPeriod"/>
            </a:pPr>
            <a:r>
              <a:rPr lang="en-US" altLang="en-US" sz="2800" dirty="0"/>
              <a:t>They might be unwilling to respond with a definite “no.”</a:t>
            </a:r>
          </a:p>
          <a:p>
            <a:pPr marL="514350" indent="-514350">
              <a:spcBef>
                <a:spcPts val="1400"/>
              </a:spcBef>
              <a:buFont typeface="+mj-lt"/>
              <a:buAutoNum type="arabicPeriod"/>
            </a:pPr>
            <a:r>
              <a:rPr lang="en-US" altLang="en-US" sz="2800" dirty="0"/>
              <a:t>They might be reluctant to admit when they are confused or to ask for clarification</a:t>
            </a:r>
            <a:r>
              <a:rPr lang="en-US" altLang="en-US" sz="2800" dirty="0">
                <a:solidFill>
                  <a:srgbClr val="FF0000"/>
                </a:solidFill>
              </a:rPr>
              <a:t>.</a:t>
            </a:r>
          </a:p>
          <a:p>
            <a:pPr marL="514350" indent="-514350">
              <a:spcBef>
                <a:spcPts val="1400"/>
              </a:spcBef>
              <a:buFont typeface="+mj-lt"/>
              <a:buAutoNum type="arabicPeriod"/>
            </a:pPr>
            <a:r>
              <a:rPr lang="en-US" altLang="en-US" sz="2800" dirty="0"/>
              <a:t>People from other cultures might avoid criticizing others.</a:t>
            </a:r>
          </a:p>
          <a:p>
            <a:pPr marL="514350" indent="-514350">
              <a:spcBef>
                <a:spcPts val="1400"/>
              </a:spcBef>
              <a:buFont typeface="+mj-lt"/>
              <a:buAutoNum type="arabicPeriod"/>
            </a:pPr>
            <a:r>
              <a:rPr lang="en-US" altLang="en-US" sz="2800" dirty="0"/>
              <a:t>They might avoid initiating new tasks or performing creatively.</a:t>
            </a:r>
          </a:p>
        </p:txBody>
      </p:sp>
    </p:spTree>
    <p:extLst>
      <p:ext uri="{BB962C8B-B14F-4D97-AF65-F5344CB8AC3E}">
        <p14:creationId xmlns:p14="http://schemas.microsoft.com/office/powerpoint/2010/main" val="22353282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70A2B-BDD2-F843-8D3C-CBC67784101C}"/>
              </a:ext>
            </a:extLst>
          </p:cNvPr>
          <p:cNvSpPr>
            <a:spLocks noGrp="1"/>
          </p:cNvSpPr>
          <p:nvPr>
            <p:ph type="title"/>
          </p:nvPr>
        </p:nvSpPr>
        <p:spPr/>
        <p:txBody>
          <a:bodyPr/>
          <a:lstStyle/>
          <a:p>
            <a:r>
              <a:rPr lang="en-US" b="1" dirty="0"/>
              <a:t>Discussion</a:t>
            </a:r>
          </a:p>
        </p:txBody>
      </p:sp>
      <p:sp>
        <p:nvSpPr>
          <p:cNvPr id="3" name="Content Placeholder 2">
            <a:extLst>
              <a:ext uri="{FF2B5EF4-FFF2-40B4-BE49-F238E27FC236}">
                <a16:creationId xmlns:a16="http://schemas.microsoft.com/office/drawing/2014/main" id="{9ECA1BF9-51E1-9848-A94F-2BA76CFDE90A}"/>
              </a:ext>
            </a:extLst>
          </p:cNvPr>
          <p:cNvSpPr>
            <a:spLocks noGrp="1"/>
          </p:cNvSpPr>
          <p:nvPr>
            <p:ph idx="1"/>
          </p:nvPr>
        </p:nvSpPr>
        <p:spPr/>
        <p:txBody>
          <a:bodyPr>
            <a:normAutofit/>
          </a:bodyPr>
          <a:lstStyle/>
          <a:p>
            <a:pPr>
              <a:buFont typeface="Arial" panose="020B0604020202020204" pitchFamily="34" charset="0"/>
              <a:buChar char="•"/>
            </a:pPr>
            <a:r>
              <a:rPr lang="en-US" sz="2800" dirty="0"/>
              <a:t>Have you ever had to work in a group on a writing project? </a:t>
            </a:r>
          </a:p>
          <a:p>
            <a:pPr>
              <a:buFont typeface="Arial" panose="020B0604020202020204" pitchFamily="34" charset="0"/>
              <a:buChar char="•"/>
            </a:pPr>
            <a:r>
              <a:rPr lang="en-US" sz="2800" dirty="0"/>
              <a:t>How did it go? </a:t>
            </a:r>
          </a:p>
          <a:p>
            <a:pPr>
              <a:buFont typeface="Arial" panose="020B0604020202020204" pitchFamily="34" charset="0"/>
              <a:buChar char="•"/>
            </a:pPr>
            <a:r>
              <a:rPr lang="en-US" sz="2800" dirty="0"/>
              <a:t>What were the positives and negatives of working in a group vs. working by yourself? </a:t>
            </a:r>
          </a:p>
          <a:p>
            <a:pPr>
              <a:buFont typeface="Arial" panose="020B0604020202020204" pitchFamily="34" charset="0"/>
              <a:buChar char="•"/>
            </a:pPr>
            <a:r>
              <a:rPr lang="en-US" sz="2800" dirty="0"/>
              <a:t>How can we improve on this idea of writing and editing collaboratively? </a:t>
            </a:r>
          </a:p>
        </p:txBody>
      </p:sp>
    </p:spTree>
    <p:extLst>
      <p:ext uri="{BB962C8B-B14F-4D97-AF65-F5344CB8AC3E}">
        <p14:creationId xmlns:p14="http://schemas.microsoft.com/office/powerpoint/2010/main" val="28992454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361D9-8AD2-E045-BB57-89F2FF7AC24E}"/>
              </a:ext>
            </a:extLst>
          </p:cNvPr>
          <p:cNvSpPr>
            <a:spLocks noGrp="1"/>
          </p:cNvSpPr>
          <p:nvPr>
            <p:ph type="ctrTitle"/>
          </p:nvPr>
        </p:nvSpPr>
        <p:spPr/>
        <p:txBody>
          <a:bodyPr/>
          <a:lstStyle/>
          <a:p>
            <a:r>
              <a:rPr lang="en-US" dirty="0"/>
              <a:t>Copy Editing</a:t>
            </a:r>
          </a:p>
        </p:txBody>
      </p:sp>
      <p:sp>
        <p:nvSpPr>
          <p:cNvPr id="3" name="Subtitle 2">
            <a:extLst>
              <a:ext uri="{FF2B5EF4-FFF2-40B4-BE49-F238E27FC236}">
                <a16:creationId xmlns:a16="http://schemas.microsoft.com/office/drawing/2014/main" id="{E12A33E0-0291-0842-8B21-659F579E5D46}"/>
              </a:ext>
            </a:extLst>
          </p:cNvPr>
          <p:cNvSpPr>
            <a:spLocks noGrp="1"/>
          </p:cNvSpPr>
          <p:nvPr>
            <p:ph type="subTitle" idx="1"/>
          </p:nvPr>
        </p:nvSpPr>
        <p:spPr/>
        <p:txBody>
          <a:bodyPr/>
          <a:lstStyle/>
          <a:p>
            <a:r>
              <a:rPr lang="en-US" dirty="0"/>
              <a:t>Content vs. Context</a:t>
            </a:r>
          </a:p>
        </p:txBody>
      </p:sp>
    </p:spTree>
    <p:extLst>
      <p:ext uri="{BB962C8B-B14F-4D97-AF65-F5344CB8AC3E}">
        <p14:creationId xmlns:p14="http://schemas.microsoft.com/office/powerpoint/2010/main" val="4746105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17327-7FDA-B14D-AA9B-DABC42B253BF}"/>
              </a:ext>
            </a:extLst>
          </p:cNvPr>
          <p:cNvSpPr>
            <a:spLocks noGrp="1"/>
          </p:cNvSpPr>
          <p:nvPr>
            <p:ph type="title"/>
          </p:nvPr>
        </p:nvSpPr>
        <p:spPr/>
        <p:txBody>
          <a:bodyPr>
            <a:normAutofit/>
          </a:bodyPr>
          <a:lstStyle/>
          <a:p>
            <a:r>
              <a:rPr lang="en-US" sz="6600" dirty="0"/>
              <a:t>Why can the editing process be so uncomfortable?</a:t>
            </a:r>
          </a:p>
        </p:txBody>
      </p:sp>
      <p:sp>
        <p:nvSpPr>
          <p:cNvPr id="3" name="Text Placeholder 2">
            <a:extLst>
              <a:ext uri="{FF2B5EF4-FFF2-40B4-BE49-F238E27FC236}">
                <a16:creationId xmlns:a16="http://schemas.microsoft.com/office/drawing/2014/main" id="{837FF5F6-1510-914E-9FFB-10E100690AE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1281584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1101065"/>
            <a:ext cx="7620000" cy="1143000"/>
          </a:xfrm>
        </p:spPr>
        <p:txBody>
          <a:bodyPr/>
          <a:lstStyle/>
          <a:p>
            <a:r>
              <a:rPr lang="en-US" dirty="0"/>
              <a:t>Working with Writers</a:t>
            </a:r>
          </a:p>
        </p:txBody>
      </p:sp>
      <p:sp>
        <p:nvSpPr>
          <p:cNvPr id="4" name="Content Placeholder 3"/>
          <p:cNvSpPr>
            <a:spLocks noGrp="1"/>
          </p:cNvSpPr>
          <p:nvPr>
            <p:ph sz="half" idx="2"/>
          </p:nvPr>
        </p:nvSpPr>
        <p:spPr>
          <a:xfrm>
            <a:off x="1295400" y="2493818"/>
            <a:ext cx="4718304" cy="3382049"/>
          </a:xfrm>
        </p:spPr>
        <p:txBody>
          <a:bodyPr>
            <a:normAutofit/>
          </a:bodyPr>
          <a:lstStyle/>
          <a:p>
            <a:r>
              <a:rPr lang="en-US" sz="2800" dirty="0">
                <a:latin typeface="+mj-lt"/>
              </a:rPr>
              <a:t>Editing is individual, </a:t>
            </a:r>
          </a:p>
          <a:p>
            <a:pPr marL="0" indent="0">
              <a:buNone/>
            </a:pPr>
            <a:r>
              <a:rPr lang="en-US" sz="2800" dirty="0">
                <a:latin typeface="+mj-lt"/>
              </a:rPr>
              <a:t>    but it’s not subjective. </a:t>
            </a:r>
          </a:p>
          <a:p>
            <a:r>
              <a:rPr lang="en-US" sz="2800" dirty="0">
                <a:latin typeface="+mj-lt"/>
              </a:rPr>
              <a:t>Editing is </a:t>
            </a:r>
            <a:r>
              <a:rPr lang="en-US" sz="2800" b="1" dirty="0">
                <a:latin typeface="+mj-lt"/>
              </a:rPr>
              <a:t>not </a:t>
            </a:r>
            <a:r>
              <a:rPr lang="en-US" sz="2800" dirty="0">
                <a:latin typeface="+mj-lt"/>
              </a:rPr>
              <a:t>personal. You are editing the copy, not the person. </a:t>
            </a:r>
          </a:p>
        </p:txBody>
      </p:sp>
      <p:sp>
        <p:nvSpPr>
          <p:cNvPr id="6" name="Content Placeholder 5"/>
          <p:cNvSpPr>
            <a:spLocks noGrp="1"/>
          </p:cNvSpPr>
          <p:nvPr>
            <p:ph sz="quarter" idx="4"/>
          </p:nvPr>
        </p:nvSpPr>
        <p:spPr>
          <a:xfrm>
            <a:off x="6021389" y="2493817"/>
            <a:ext cx="4285343" cy="3632345"/>
          </a:xfrm>
        </p:spPr>
        <p:txBody>
          <a:bodyPr>
            <a:noAutofit/>
          </a:bodyPr>
          <a:lstStyle/>
          <a:p>
            <a:r>
              <a:rPr lang="en-US" sz="2800" dirty="0">
                <a:latin typeface="+mj-lt"/>
              </a:rPr>
              <a:t>Writers may have an easier time saying out loud what they mean. </a:t>
            </a:r>
          </a:p>
          <a:p>
            <a:r>
              <a:rPr lang="en-US" sz="2800" dirty="0">
                <a:latin typeface="+mj-lt"/>
              </a:rPr>
              <a:t>Engage the writer in the editing process.</a:t>
            </a:r>
          </a:p>
          <a:p>
            <a:r>
              <a:rPr lang="en-US" sz="2800" dirty="0">
                <a:latin typeface="+mj-lt"/>
              </a:rPr>
              <a:t>It’s usually easier to do a SECOND READ with the writer at hand.</a:t>
            </a:r>
          </a:p>
        </p:txBody>
      </p:sp>
      <p:sp>
        <p:nvSpPr>
          <p:cNvPr id="7" name="Slide Number Placeholder 6"/>
          <p:cNvSpPr>
            <a:spLocks noGrp="1"/>
          </p:cNvSpPr>
          <p:nvPr>
            <p:ph type="sldNum" sz="quarter" idx="12"/>
          </p:nvPr>
        </p:nvSpPr>
        <p:spPr/>
        <p:txBody>
          <a:bodyPr/>
          <a:lstStyle/>
          <a:p>
            <a:fld id="{62A480E7-4E15-2D40-910B-12ACCD533253}" type="slidenum">
              <a:rPr lang="en-US" smtClean="0"/>
              <a:t>23</a:t>
            </a:fld>
            <a:endParaRPr lang="en-US"/>
          </a:p>
        </p:txBody>
      </p:sp>
    </p:spTree>
    <p:extLst>
      <p:ext uri="{BB962C8B-B14F-4D97-AF65-F5344CB8AC3E}">
        <p14:creationId xmlns:p14="http://schemas.microsoft.com/office/powerpoint/2010/main" val="37559853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846138"/>
            <a:ext cx="7620000" cy="1143000"/>
          </a:xfrm>
        </p:spPr>
        <p:txBody>
          <a:bodyPr>
            <a:normAutofit/>
          </a:bodyPr>
          <a:lstStyle/>
          <a:p>
            <a:r>
              <a:rPr lang="en-US" dirty="0"/>
              <a:t>Editing for Context</a:t>
            </a:r>
          </a:p>
        </p:txBody>
      </p:sp>
      <p:sp>
        <p:nvSpPr>
          <p:cNvPr id="3" name="Content Placeholder 2"/>
          <p:cNvSpPr>
            <a:spLocks noGrp="1"/>
          </p:cNvSpPr>
          <p:nvPr>
            <p:ph sz="half" idx="1"/>
          </p:nvPr>
        </p:nvSpPr>
        <p:spPr>
          <a:xfrm>
            <a:off x="1981200" y="2434441"/>
            <a:ext cx="3821282" cy="3942607"/>
          </a:xfrm>
        </p:spPr>
        <p:txBody>
          <a:bodyPr>
            <a:noAutofit/>
          </a:bodyPr>
          <a:lstStyle/>
          <a:p>
            <a:r>
              <a:rPr lang="en-US" sz="2800" dirty="0">
                <a:latin typeface="+mj-lt"/>
              </a:rPr>
              <a:t>Why this information, and why now?</a:t>
            </a:r>
          </a:p>
          <a:p>
            <a:pPr lvl="0"/>
            <a:r>
              <a:rPr lang="en-US" sz="2800" dirty="0">
                <a:latin typeface="+mj-lt"/>
              </a:rPr>
              <a:t>Who or what benefits? </a:t>
            </a:r>
          </a:p>
          <a:p>
            <a:pPr lvl="0"/>
            <a:r>
              <a:rPr lang="en-US" sz="2800" dirty="0">
                <a:latin typeface="+mj-lt"/>
              </a:rPr>
              <a:t>Who or what is harmed?</a:t>
            </a:r>
          </a:p>
          <a:p>
            <a:pPr lvl="0"/>
            <a:r>
              <a:rPr lang="en-US" sz="2800" dirty="0">
                <a:latin typeface="+mj-lt"/>
              </a:rPr>
              <a:t>Is it factual but still misleading?</a:t>
            </a:r>
          </a:p>
        </p:txBody>
      </p:sp>
      <p:sp>
        <p:nvSpPr>
          <p:cNvPr id="4" name="Content Placeholder 3"/>
          <p:cNvSpPr>
            <a:spLocks noGrp="1"/>
          </p:cNvSpPr>
          <p:nvPr>
            <p:ph sz="half" idx="2"/>
          </p:nvPr>
        </p:nvSpPr>
        <p:spPr>
          <a:xfrm>
            <a:off x="5802482" y="2434442"/>
            <a:ext cx="4176089" cy="3813958"/>
          </a:xfrm>
        </p:spPr>
        <p:txBody>
          <a:bodyPr>
            <a:normAutofit fontScale="92500" lnSpcReduction="10000"/>
          </a:bodyPr>
          <a:lstStyle/>
          <a:p>
            <a:pPr lvl="0"/>
            <a:r>
              <a:rPr lang="en-US" sz="2800" dirty="0">
                <a:latin typeface="+mj-lt"/>
              </a:rPr>
              <a:t>Are there any holes?</a:t>
            </a:r>
          </a:p>
          <a:p>
            <a:pPr lvl="0"/>
            <a:r>
              <a:rPr lang="en-US" sz="2800" dirty="0">
                <a:latin typeface="+mj-lt"/>
              </a:rPr>
              <a:t>Does it answer: who, what, where, when, how, how much, why and why care?</a:t>
            </a:r>
          </a:p>
          <a:p>
            <a:r>
              <a:rPr lang="en-US" sz="2800" dirty="0">
                <a:latin typeface="+mj-lt"/>
              </a:rPr>
              <a:t>Is there enough background?</a:t>
            </a:r>
          </a:p>
          <a:p>
            <a:r>
              <a:rPr lang="en-US" sz="2800" dirty="0">
                <a:latin typeface="+mj-lt"/>
              </a:rPr>
              <a:t>Do headlines and section headings make sense?</a:t>
            </a:r>
          </a:p>
          <a:p>
            <a:pPr marL="114300" indent="0">
              <a:buNone/>
            </a:pPr>
            <a:endParaRPr lang="en-US" dirty="0"/>
          </a:p>
        </p:txBody>
      </p:sp>
      <p:sp>
        <p:nvSpPr>
          <p:cNvPr id="5" name="Slide Number Placeholder 4"/>
          <p:cNvSpPr>
            <a:spLocks noGrp="1"/>
          </p:cNvSpPr>
          <p:nvPr>
            <p:ph type="sldNum" sz="quarter" idx="12"/>
          </p:nvPr>
        </p:nvSpPr>
        <p:spPr/>
        <p:txBody>
          <a:bodyPr/>
          <a:lstStyle/>
          <a:p>
            <a:fld id="{62A480E7-4E15-2D40-910B-12ACCD533253}" type="slidenum">
              <a:rPr lang="en-US" smtClean="0"/>
              <a:t>24</a:t>
            </a:fld>
            <a:endParaRPr lang="en-US"/>
          </a:p>
        </p:txBody>
      </p:sp>
    </p:spTree>
    <p:extLst>
      <p:ext uri="{BB962C8B-B14F-4D97-AF65-F5344CB8AC3E}">
        <p14:creationId xmlns:p14="http://schemas.microsoft.com/office/powerpoint/2010/main" val="12564227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846138"/>
            <a:ext cx="7620000" cy="1143000"/>
          </a:xfrm>
        </p:spPr>
        <p:txBody>
          <a:bodyPr/>
          <a:lstStyle/>
          <a:p>
            <a:r>
              <a:rPr lang="en-US" dirty="0"/>
              <a:t>Voices and Sources</a:t>
            </a:r>
          </a:p>
        </p:txBody>
      </p:sp>
      <p:sp>
        <p:nvSpPr>
          <p:cNvPr id="3" name="Content Placeholder 2"/>
          <p:cNvSpPr>
            <a:spLocks noGrp="1"/>
          </p:cNvSpPr>
          <p:nvPr>
            <p:ph sz="half" idx="1"/>
          </p:nvPr>
        </p:nvSpPr>
        <p:spPr>
          <a:xfrm>
            <a:off x="1981200" y="2155372"/>
            <a:ext cx="8773886" cy="4221678"/>
          </a:xfrm>
        </p:spPr>
        <p:txBody>
          <a:bodyPr>
            <a:normAutofit/>
          </a:bodyPr>
          <a:lstStyle/>
          <a:p>
            <a:pPr lvl="0"/>
            <a:r>
              <a:rPr lang="en-US" sz="2800" dirty="0">
                <a:latin typeface="+mj-lt"/>
              </a:rPr>
              <a:t>Where are you getting your data?</a:t>
            </a:r>
          </a:p>
          <a:p>
            <a:pPr lvl="1"/>
            <a:r>
              <a:rPr lang="en-US" sz="2800" dirty="0">
                <a:latin typeface="+mj-lt"/>
              </a:rPr>
              <a:t>Is it a credible source?</a:t>
            </a:r>
          </a:p>
          <a:p>
            <a:pPr lvl="1"/>
            <a:r>
              <a:rPr lang="en-US" sz="2800" dirty="0">
                <a:latin typeface="+mj-lt"/>
              </a:rPr>
              <a:t>How can you verify your sources?</a:t>
            </a:r>
          </a:p>
          <a:p>
            <a:pPr lvl="0"/>
            <a:r>
              <a:rPr lang="en-US" sz="2800" dirty="0">
                <a:latin typeface="+mj-lt"/>
              </a:rPr>
              <a:t>Are more voices needed for dimension and/or fairness?</a:t>
            </a:r>
          </a:p>
          <a:p>
            <a:pPr lvl="0"/>
            <a:r>
              <a:rPr lang="en-US" sz="2800" dirty="0">
                <a:latin typeface="+mj-lt"/>
              </a:rPr>
              <a:t>Is topic placed in context by including information from an outside or unbiased observer? </a:t>
            </a:r>
          </a:p>
          <a:p>
            <a:pPr lvl="1"/>
            <a:r>
              <a:rPr lang="en-US" sz="2800" dirty="0">
                <a:latin typeface="+mj-lt"/>
              </a:rPr>
              <a:t>Third-person source.</a:t>
            </a:r>
          </a:p>
        </p:txBody>
      </p:sp>
      <p:sp>
        <p:nvSpPr>
          <p:cNvPr id="4" name="Content Placeholder 3"/>
          <p:cNvSpPr>
            <a:spLocks noGrp="1"/>
          </p:cNvSpPr>
          <p:nvPr>
            <p:ph sz="half" idx="2"/>
          </p:nvPr>
        </p:nvSpPr>
        <p:spPr>
          <a:xfrm>
            <a:off x="10356340" y="2008190"/>
            <a:ext cx="3657600" cy="4590288"/>
          </a:xfrm>
        </p:spPr>
        <p:txBody>
          <a:bodyPr>
            <a:normAutofit/>
          </a:bodyPr>
          <a:lstStyle/>
          <a:p>
            <a:pPr marL="114300" indent="0">
              <a:buNone/>
            </a:pPr>
            <a:endParaRPr lang="en-US" dirty="0">
              <a:latin typeface="+mj-lt"/>
            </a:endParaRPr>
          </a:p>
          <a:p>
            <a:pPr lvl="0"/>
            <a:endParaRPr lang="en-US" dirty="0">
              <a:latin typeface="+mj-lt"/>
            </a:endParaRPr>
          </a:p>
          <a:p>
            <a:pPr marL="114300" indent="0">
              <a:buNone/>
            </a:pPr>
            <a:endParaRPr lang="en-US" dirty="0"/>
          </a:p>
        </p:txBody>
      </p:sp>
      <p:sp>
        <p:nvSpPr>
          <p:cNvPr id="5" name="Slide Number Placeholder 4"/>
          <p:cNvSpPr>
            <a:spLocks noGrp="1"/>
          </p:cNvSpPr>
          <p:nvPr>
            <p:ph type="sldNum" sz="quarter" idx="12"/>
          </p:nvPr>
        </p:nvSpPr>
        <p:spPr/>
        <p:txBody>
          <a:bodyPr/>
          <a:lstStyle/>
          <a:p>
            <a:fld id="{62A480E7-4E15-2D40-910B-12ACCD533253}" type="slidenum">
              <a:rPr lang="en-US" smtClean="0"/>
              <a:t>25</a:t>
            </a:fld>
            <a:endParaRPr lang="en-US"/>
          </a:p>
        </p:txBody>
      </p:sp>
    </p:spTree>
    <p:extLst>
      <p:ext uri="{BB962C8B-B14F-4D97-AF65-F5344CB8AC3E}">
        <p14:creationId xmlns:p14="http://schemas.microsoft.com/office/powerpoint/2010/main" val="28035058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846138"/>
            <a:ext cx="7620000" cy="1143000"/>
          </a:xfrm>
        </p:spPr>
        <p:txBody>
          <a:bodyPr/>
          <a:lstStyle/>
          <a:p>
            <a:r>
              <a:rPr lang="en-US" dirty="0"/>
              <a:t>Voices and Sources</a:t>
            </a:r>
          </a:p>
        </p:txBody>
      </p:sp>
      <p:sp>
        <p:nvSpPr>
          <p:cNvPr id="3" name="Content Placeholder 2"/>
          <p:cNvSpPr>
            <a:spLocks noGrp="1"/>
          </p:cNvSpPr>
          <p:nvPr>
            <p:ph sz="half" idx="1"/>
          </p:nvPr>
        </p:nvSpPr>
        <p:spPr>
          <a:xfrm>
            <a:off x="1981200" y="2242456"/>
            <a:ext cx="9087828" cy="4210929"/>
          </a:xfrm>
        </p:spPr>
        <p:txBody>
          <a:bodyPr>
            <a:normAutofit fontScale="92500" lnSpcReduction="10000"/>
          </a:bodyPr>
          <a:lstStyle/>
          <a:p>
            <a:pPr lvl="0"/>
            <a:r>
              <a:rPr lang="en-US" sz="2800" dirty="0"/>
              <a:t>Is there “another side” to the story or to the contentions of the main sources? </a:t>
            </a:r>
          </a:p>
          <a:p>
            <a:pPr lvl="0"/>
            <a:r>
              <a:rPr lang="en-US" sz="2800" dirty="0"/>
              <a:t>Is that other side, or sides, presented and is it given appropriate weight?</a:t>
            </a:r>
          </a:p>
          <a:p>
            <a:pPr lvl="0"/>
            <a:r>
              <a:rPr lang="en-US" sz="2800" dirty="0"/>
              <a:t>When an explicit or implicit accusation is raised, does the target have an opportunity to respond?</a:t>
            </a:r>
          </a:p>
          <a:p>
            <a:pPr lvl="0"/>
            <a:r>
              <a:rPr lang="en-US" sz="2800" dirty="0"/>
              <a:t>Are racial, sexual, religious or ethnic references relevant? Are they applied equally?</a:t>
            </a:r>
          </a:p>
          <a:p>
            <a:pPr lvl="0"/>
            <a:r>
              <a:rPr lang="en-US" sz="2800" dirty="0"/>
              <a:t>Are there too many quotes? Are there too many numbers?</a:t>
            </a:r>
          </a:p>
          <a:p>
            <a:pPr lvl="1"/>
            <a:r>
              <a:rPr lang="en-US" sz="2800" dirty="0"/>
              <a:t>Should they be paraphrased?</a:t>
            </a:r>
          </a:p>
          <a:p>
            <a:endParaRPr lang="en-US" dirty="0"/>
          </a:p>
        </p:txBody>
      </p:sp>
      <p:sp>
        <p:nvSpPr>
          <p:cNvPr id="5" name="Slide Number Placeholder 4"/>
          <p:cNvSpPr>
            <a:spLocks noGrp="1"/>
          </p:cNvSpPr>
          <p:nvPr>
            <p:ph type="sldNum" sz="quarter" idx="12"/>
          </p:nvPr>
        </p:nvSpPr>
        <p:spPr/>
        <p:txBody>
          <a:bodyPr/>
          <a:lstStyle/>
          <a:p>
            <a:fld id="{62A480E7-4E15-2D40-910B-12ACCD533253}" type="slidenum">
              <a:rPr lang="en-US" smtClean="0"/>
              <a:t>26</a:t>
            </a:fld>
            <a:endParaRPr lang="en-US"/>
          </a:p>
        </p:txBody>
      </p:sp>
    </p:spTree>
    <p:extLst>
      <p:ext uri="{BB962C8B-B14F-4D97-AF65-F5344CB8AC3E}">
        <p14:creationId xmlns:p14="http://schemas.microsoft.com/office/powerpoint/2010/main" val="29091141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199" y="964692"/>
            <a:ext cx="7620000" cy="1143000"/>
          </a:xfrm>
        </p:spPr>
        <p:txBody>
          <a:bodyPr/>
          <a:lstStyle/>
          <a:p>
            <a:r>
              <a:rPr lang="en-US" dirty="0"/>
              <a:t>Tone and Style</a:t>
            </a:r>
          </a:p>
        </p:txBody>
      </p:sp>
      <p:sp>
        <p:nvSpPr>
          <p:cNvPr id="3" name="Content Placeholder 2"/>
          <p:cNvSpPr>
            <a:spLocks noGrp="1"/>
          </p:cNvSpPr>
          <p:nvPr>
            <p:ph sz="half" idx="1"/>
          </p:nvPr>
        </p:nvSpPr>
        <p:spPr>
          <a:xfrm>
            <a:off x="1981199" y="2427514"/>
            <a:ext cx="8763001" cy="4267200"/>
          </a:xfrm>
        </p:spPr>
        <p:txBody>
          <a:bodyPr>
            <a:normAutofit/>
          </a:bodyPr>
          <a:lstStyle/>
          <a:p>
            <a:pPr lvl="0"/>
            <a:r>
              <a:rPr lang="en-US" sz="2800" dirty="0">
                <a:latin typeface="+mj-lt"/>
              </a:rPr>
              <a:t>Be short, familiar and specific.</a:t>
            </a:r>
          </a:p>
          <a:p>
            <a:pPr lvl="0"/>
            <a:r>
              <a:rPr lang="en-US" sz="2800" dirty="0">
                <a:latin typeface="+mj-lt"/>
              </a:rPr>
              <a:t>An attempt to sound intellectual by being wordy or using big words?</a:t>
            </a:r>
          </a:p>
          <a:p>
            <a:pPr lvl="0"/>
            <a:r>
              <a:rPr lang="en-US" sz="2800" dirty="0">
                <a:latin typeface="+mj-lt"/>
              </a:rPr>
              <a:t>Too much jargon or insider terms?</a:t>
            </a:r>
            <a:r>
              <a:rPr lang="en-US" sz="2800" b="1" dirty="0">
                <a:latin typeface="+mj-lt"/>
              </a:rPr>
              <a:t> </a:t>
            </a:r>
            <a:endParaRPr lang="en-US" sz="2800" dirty="0">
              <a:latin typeface="+mj-lt"/>
            </a:endParaRPr>
          </a:p>
          <a:p>
            <a:pPr lvl="0"/>
            <a:r>
              <a:rPr lang="en-US" sz="2800" dirty="0">
                <a:latin typeface="+mj-lt"/>
              </a:rPr>
              <a:t>Does the tone fit the subject matter?</a:t>
            </a:r>
            <a:r>
              <a:rPr lang="en-US" sz="2800" b="1" dirty="0">
                <a:latin typeface="+mj-lt"/>
              </a:rPr>
              <a:t> </a:t>
            </a:r>
          </a:p>
          <a:p>
            <a:pPr lvl="0"/>
            <a:r>
              <a:rPr lang="en-US" sz="2800" dirty="0">
                <a:latin typeface="+mj-lt"/>
              </a:rPr>
              <a:t>Is the tone consistent?</a:t>
            </a:r>
          </a:p>
        </p:txBody>
      </p:sp>
      <p:sp>
        <p:nvSpPr>
          <p:cNvPr id="4" name="Content Placeholder 3"/>
          <p:cNvSpPr>
            <a:spLocks noGrp="1"/>
          </p:cNvSpPr>
          <p:nvPr>
            <p:ph sz="half" idx="2"/>
          </p:nvPr>
        </p:nvSpPr>
        <p:spPr>
          <a:xfrm>
            <a:off x="8985610" y="1536192"/>
            <a:ext cx="615590" cy="3103432"/>
          </a:xfrm>
        </p:spPr>
        <p:txBody>
          <a:bodyPr>
            <a:normAutofit/>
          </a:bodyPr>
          <a:lstStyle/>
          <a:p>
            <a:endParaRPr lang="en-US" dirty="0"/>
          </a:p>
          <a:p>
            <a:pPr lvl="0"/>
            <a:endParaRPr lang="en-US" dirty="0"/>
          </a:p>
          <a:p>
            <a:endParaRPr lang="en-US" dirty="0"/>
          </a:p>
        </p:txBody>
      </p:sp>
      <p:sp>
        <p:nvSpPr>
          <p:cNvPr id="5" name="Slide Number Placeholder 4"/>
          <p:cNvSpPr>
            <a:spLocks noGrp="1"/>
          </p:cNvSpPr>
          <p:nvPr>
            <p:ph type="sldNum" sz="quarter" idx="12"/>
          </p:nvPr>
        </p:nvSpPr>
        <p:spPr/>
        <p:txBody>
          <a:bodyPr/>
          <a:lstStyle/>
          <a:p>
            <a:fld id="{62A480E7-4E15-2D40-910B-12ACCD533253}" type="slidenum">
              <a:rPr lang="en-US" smtClean="0"/>
              <a:t>27</a:t>
            </a:fld>
            <a:endParaRPr lang="en-US"/>
          </a:p>
        </p:txBody>
      </p:sp>
    </p:spTree>
    <p:extLst>
      <p:ext uri="{BB962C8B-B14F-4D97-AF65-F5344CB8AC3E}">
        <p14:creationId xmlns:p14="http://schemas.microsoft.com/office/powerpoint/2010/main" val="24659726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199" y="795916"/>
            <a:ext cx="7620000" cy="1143000"/>
          </a:xfrm>
        </p:spPr>
        <p:txBody>
          <a:bodyPr/>
          <a:lstStyle/>
          <a:p>
            <a:r>
              <a:rPr lang="en-US" dirty="0"/>
              <a:t>Details</a:t>
            </a:r>
          </a:p>
        </p:txBody>
      </p:sp>
      <p:sp>
        <p:nvSpPr>
          <p:cNvPr id="3" name="Content Placeholder 2"/>
          <p:cNvSpPr>
            <a:spLocks noGrp="1"/>
          </p:cNvSpPr>
          <p:nvPr>
            <p:ph sz="half" idx="1"/>
          </p:nvPr>
        </p:nvSpPr>
        <p:spPr>
          <a:xfrm>
            <a:off x="1981200" y="2446317"/>
            <a:ext cx="8294914" cy="3871874"/>
          </a:xfrm>
        </p:spPr>
        <p:txBody>
          <a:bodyPr>
            <a:normAutofit/>
          </a:bodyPr>
          <a:lstStyle/>
          <a:p>
            <a:pPr lvl="0"/>
            <a:r>
              <a:rPr lang="en-US" sz="2800" dirty="0">
                <a:latin typeface="+mj-lt"/>
              </a:rPr>
              <a:t>Grammar is crucial; style can be adapted.</a:t>
            </a:r>
          </a:p>
          <a:p>
            <a:pPr lvl="0"/>
            <a:r>
              <a:rPr lang="en-US" sz="2800" dirty="0">
                <a:latin typeface="+mj-lt"/>
              </a:rPr>
              <a:t>Too many adjectives because the nouns and verbs aren’t more more specific? </a:t>
            </a:r>
          </a:p>
          <a:p>
            <a:pPr lvl="0"/>
            <a:r>
              <a:rPr lang="en-US" sz="2800" dirty="0">
                <a:latin typeface="+mj-lt"/>
              </a:rPr>
              <a:t>Is background information inserted in the right sentences?</a:t>
            </a:r>
          </a:p>
          <a:p>
            <a:endParaRPr lang="en-US" dirty="0"/>
          </a:p>
        </p:txBody>
      </p:sp>
      <p:sp>
        <p:nvSpPr>
          <p:cNvPr id="4" name="Content Placeholder 3"/>
          <p:cNvSpPr>
            <a:spLocks noGrp="1"/>
          </p:cNvSpPr>
          <p:nvPr>
            <p:ph sz="half" idx="2"/>
          </p:nvPr>
        </p:nvSpPr>
        <p:spPr>
          <a:xfrm>
            <a:off x="8985610" y="1536192"/>
            <a:ext cx="615590" cy="3103432"/>
          </a:xfrm>
        </p:spPr>
        <p:txBody>
          <a:bodyPr>
            <a:normAutofit/>
          </a:bodyPr>
          <a:lstStyle/>
          <a:p>
            <a:endParaRPr lang="en-US" dirty="0"/>
          </a:p>
          <a:p>
            <a:pPr lvl="0"/>
            <a:endParaRPr lang="en-US" dirty="0"/>
          </a:p>
          <a:p>
            <a:endParaRPr lang="en-US" dirty="0"/>
          </a:p>
        </p:txBody>
      </p:sp>
      <p:sp>
        <p:nvSpPr>
          <p:cNvPr id="6" name="Slide Number Placeholder 5"/>
          <p:cNvSpPr>
            <a:spLocks noGrp="1"/>
          </p:cNvSpPr>
          <p:nvPr>
            <p:ph type="sldNum" sz="quarter" idx="12"/>
          </p:nvPr>
        </p:nvSpPr>
        <p:spPr/>
        <p:txBody>
          <a:bodyPr/>
          <a:lstStyle/>
          <a:p>
            <a:fld id="{62A480E7-4E15-2D40-910B-12ACCD533253}" type="slidenum">
              <a:rPr lang="en-US" smtClean="0"/>
              <a:t>28</a:t>
            </a:fld>
            <a:endParaRPr lang="en-US"/>
          </a:p>
        </p:txBody>
      </p:sp>
    </p:spTree>
    <p:extLst>
      <p:ext uri="{BB962C8B-B14F-4D97-AF65-F5344CB8AC3E}">
        <p14:creationId xmlns:p14="http://schemas.microsoft.com/office/powerpoint/2010/main" val="34057117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199" y="964692"/>
            <a:ext cx="7620000" cy="1143000"/>
          </a:xfrm>
        </p:spPr>
        <p:txBody>
          <a:bodyPr/>
          <a:lstStyle/>
          <a:p>
            <a:r>
              <a:rPr lang="en-US" dirty="0"/>
              <a:t>Proof-Reading</a:t>
            </a:r>
          </a:p>
        </p:txBody>
      </p:sp>
      <p:sp>
        <p:nvSpPr>
          <p:cNvPr id="3" name="Content Placeholder 2"/>
          <p:cNvSpPr>
            <a:spLocks noGrp="1"/>
          </p:cNvSpPr>
          <p:nvPr>
            <p:ph sz="half" idx="1"/>
          </p:nvPr>
        </p:nvSpPr>
        <p:spPr>
          <a:xfrm>
            <a:off x="1981199" y="2434442"/>
            <a:ext cx="8284030" cy="3918858"/>
          </a:xfrm>
        </p:spPr>
        <p:txBody>
          <a:bodyPr>
            <a:normAutofit/>
          </a:bodyPr>
          <a:lstStyle/>
          <a:p>
            <a:pPr lvl="0"/>
            <a:r>
              <a:rPr lang="en-US" sz="2800" dirty="0">
                <a:latin typeface="+mj-lt"/>
              </a:rPr>
              <a:t>Double-check proper names and claims of distinction (first, best, oldest, tallest).</a:t>
            </a:r>
          </a:p>
          <a:p>
            <a:pPr lvl="0"/>
            <a:r>
              <a:rPr lang="en-US" sz="2800" dirty="0">
                <a:latin typeface="+mj-lt"/>
              </a:rPr>
              <a:t>Does the math work? Is it “millions” or “billions”? Percentages figured correctly?</a:t>
            </a:r>
          </a:p>
          <a:p>
            <a:pPr lvl="0"/>
            <a:r>
              <a:rPr lang="en-US" sz="2800" dirty="0">
                <a:latin typeface="+mj-lt"/>
              </a:rPr>
              <a:t>Look for typos early and often: misspellings, missing or duplicated words.</a:t>
            </a:r>
          </a:p>
          <a:p>
            <a:r>
              <a:rPr lang="en-US" sz="2800" dirty="0">
                <a:latin typeface="+mj-lt"/>
              </a:rPr>
              <a:t>If you see something, mark it immediately. You may not remember it later. </a:t>
            </a:r>
          </a:p>
        </p:txBody>
      </p:sp>
      <p:sp>
        <p:nvSpPr>
          <p:cNvPr id="4" name="Content Placeholder 3"/>
          <p:cNvSpPr>
            <a:spLocks noGrp="1"/>
          </p:cNvSpPr>
          <p:nvPr>
            <p:ph sz="half" idx="2"/>
          </p:nvPr>
        </p:nvSpPr>
        <p:spPr>
          <a:xfrm>
            <a:off x="8985610" y="1536192"/>
            <a:ext cx="615590" cy="3103432"/>
          </a:xfrm>
        </p:spPr>
        <p:txBody>
          <a:bodyPr>
            <a:normAutofit/>
          </a:bodyPr>
          <a:lstStyle/>
          <a:p>
            <a:endParaRPr lang="en-US" dirty="0"/>
          </a:p>
          <a:p>
            <a:pPr lvl="0"/>
            <a:endParaRPr lang="en-US" dirty="0"/>
          </a:p>
          <a:p>
            <a:endParaRPr lang="en-US" dirty="0"/>
          </a:p>
        </p:txBody>
      </p:sp>
      <p:sp>
        <p:nvSpPr>
          <p:cNvPr id="5" name="Slide Number Placeholder 4"/>
          <p:cNvSpPr>
            <a:spLocks noGrp="1"/>
          </p:cNvSpPr>
          <p:nvPr>
            <p:ph type="sldNum" sz="quarter" idx="12"/>
          </p:nvPr>
        </p:nvSpPr>
        <p:spPr/>
        <p:txBody>
          <a:bodyPr/>
          <a:lstStyle/>
          <a:p>
            <a:fld id="{62A480E7-4E15-2D40-910B-12ACCD533253}" type="slidenum">
              <a:rPr lang="en-US" smtClean="0"/>
              <a:t>29</a:t>
            </a:fld>
            <a:endParaRPr lang="en-US"/>
          </a:p>
        </p:txBody>
      </p:sp>
    </p:spTree>
    <p:extLst>
      <p:ext uri="{BB962C8B-B14F-4D97-AF65-F5344CB8AC3E}">
        <p14:creationId xmlns:p14="http://schemas.microsoft.com/office/powerpoint/2010/main" val="8375832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03170-1876-CE4F-8912-B43AA280F72B}"/>
              </a:ext>
            </a:extLst>
          </p:cNvPr>
          <p:cNvSpPr>
            <a:spLocks noGrp="1"/>
          </p:cNvSpPr>
          <p:nvPr>
            <p:ph type="title"/>
          </p:nvPr>
        </p:nvSpPr>
        <p:spPr/>
        <p:txBody>
          <a:bodyPr/>
          <a:lstStyle/>
          <a:p>
            <a:r>
              <a:rPr lang="en-US" dirty="0"/>
              <a:t>Team Exercise: Group Editing</a:t>
            </a:r>
          </a:p>
        </p:txBody>
      </p:sp>
      <p:sp>
        <p:nvSpPr>
          <p:cNvPr id="3" name="Content Placeholder 2">
            <a:extLst>
              <a:ext uri="{FF2B5EF4-FFF2-40B4-BE49-F238E27FC236}">
                <a16:creationId xmlns:a16="http://schemas.microsoft.com/office/drawing/2014/main" id="{8EC7C11C-8051-BC4D-9A29-49379B19DCC2}"/>
              </a:ext>
            </a:extLst>
          </p:cNvPr>
          <p:cNvSpPr>
            <a:spLocks noGrp="1"/>
          </p:cNvSpPr>
          <p:nvPr>
            <p:ph idx="1"/>
          </p:nvPr>
        </p:nvSpPr>
        <p:spPr>
          <a:xfrm>
            <a:off x="1371600" y="2285999"/>
            <a:ext cx="9601200" cy="4463143"/>
          </a:xfrm>
        </p:spPr>
        <p:txBody>
          <a:bodyPr>
            <a:normAutofit fontScale="92500" lnSpcReduction="10000"/>
          </a:bodyPr>
          <a:lstStyle/>
          <a:p>
            <a:r>
              <a:rPr lang="en-US" sz="2800" dirty="0"/>
              <a:t>Your college or university wishes to update its website to include a section called “For Prospective International Students.” </a:t>
            </a:r>
          </a:p>
          <a:p>
            <a:r>
              <a:rPr lang="en-US" sz="2800" dirty="0"/>
              <a:t>Working with your “Edit &amp; Revise” partner, first determine whether your school’s website already has information of particular interest to prospective international students. </a:t>
            </a:r>
          </a:p>
          <a:p>
            <a:r>
              <a:rPr lang="en-US" sz="2800" dirty="0"/>
              <a:t>If it does, write a 2-page memo to your instructor describing and evaluating the information. Is it accurate? Comprehensive? Clear? Useful? What kind of information should be added to the site to make it more effective? </a:t>
            </a:r>
          </a:p>
          <a:p>
            <a:r>
              <a:rPr lang="en-US" sz="2800" dirty="0"/>
              <a:t>In your memo, include a list of edits that need to be made to the website’s content.</a:t>
            </a:r>
          </a:p>
        </p:txBody>
      </p:sp>
    </p:spTree>
    <p:extLst>
      <p:ext uri="{BB962C8B-B14F-4D97-AF65-F5344CB8AC3E}">
        <p14:creationId xmlns:p14="http://schemas.microsoft.com/office/powerpoint/2010/main" val="1351544295"/>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Crop</Template>
  <TotalTime>84</TotalTime>
  <Words>1228</Words>
  <Application>Microsoft Macintosh PowerPoint</Application>
  <PresentationFormat>Widescreen</PresentationFormat>
  <Paragraphs>162</Paragraphs>
  <Slides>30</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Calibri</vt:lpstr>
      <vt:lpstr>Franklin Gothic Book</vt:lpstr>
      <vt:lpstr>Times New Roman</vt:lpstr>
      <vt:lpstr>Crop</vt:lpstr>
      <vt:lpstr>Writing Collaboratively </vt:lpstr>
      <vt:lpstr>What comes to your mind when you hear “Group Work”?</vt:lpstr>
      <vt:lpstr>Collaboration has six advantages:</vt:lpstr>
      <vt:lpstr>Collaboration has six disadvantages:</vt:lpstr>
      <vt:lpstr>Follow these seven suggestions for managing your projects:</vt:lpstr>
      <vt:lpstr>Key aspects of conducting meetings:</vt:lpstr>
      <vt:lpstr>Follow these five steps to improve your effectiveness as a listener:</vt:lpstr>
      <vt:lpstr>There are eight tasks involved in  setting your team's agenda:</vt:lpstr>
      <vt:lpstr>Follow these four suggestions for conducting efficient meetings:</vt:lpstr>
      <vt:lpstr>Follow these seven suggestions for communicating diplomatically:</vt:lpstr>
      <vt:lpstr>Follow these three suggestions when critiquing a colleague’s work:</vt:lpstr>
      <vt:lpstr>PowerPoint Presentation</vt:lpstr>
      <vt:lpstr>Three powerful word-processor features can be useful in collaborative work:</vt:lpstr>
      <vt:lpstr>PowerPoint Presentation</vt:lpstr>
      <vt:lpstr>PowerPoint Presentation</vt:lpstr>
      <vt:lpstr>Besides word processors, three major technologies enable collaboration:</vt:lpstr>
      <vt:lpstr>Follow these six suggestions for participating in videoconferences:</vt:lpstr>
      <vt:lpstr>If you use your organization’s social media, maintain a professional online presence:</vt:lpstr>
      <vt:lpstr>Consider five ways in which cultural differences can affect team behavior:</vt:lpstr>
      <vt:lpstr>Discussion</vt:lpstr>
      <vt:lpstr>Copy Editing</vt:lpstr>
      <vt:lpstr>Why can the editing process be so uncomfortable?</vt:lpstr>
      <vt:lpstr>Working with Writers</vt:lpstr>
      <vt:lpstr>Editing for Context</vt:lpstr>
      <vt:lpstr>Voices and Sources</vt:lpstr>
      <vt:lpstr>Voices and Sources</vt:lpstr>
      <vt:lpstr>Tone and Style</vt:lpstr>
      <vt:lpstr>Details</vt:lpstr>
      <vt:lpstr>Proof-Reading</vt:lpstr>
      <vt:lpstr>Team Exercise: Group Editing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Writing Collaboratively </dc:title>
  <dc:creator>Hayden Coombs</dc:creator>
  <cp:lastModifiedBy>Hayden Coombs</cp:lastModifiedBy>
  <cp:revision>6</cp:revision>
  <dcterms:created xsi:type="dcterms:W3CDTF">2019-09-17T02:11:19Z</dcterms:created>
  <dcterms:modified xsi:type="dcterms:W3CDTF">2019-09-19T15:40:14Z</dcterms:modified>
</cp:coreProperties>
</file>