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7" r:id="rId3"/>
    <p:sldId id="257" r:id="rId4"/>
    <p:sldId id="259" r:id="rId5"/>
    <p:sldId id="260" r:id="rId6"/>
    <p:sldId id="258" r:id="rId7"/>
    <p:sldId id="262" r:id="rId8"/>
    <p:sldId id="266" r:id="rId9"/>
    <p:sldId id="263" r:id="rId10"/>
    <p:sldId id="264" r:id="rId11"/>
    <p:sldId id="265" r:id="rId12"/>
    <p:sldId id="268" r:id="rId13"/>
    <p:sldId id="26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59"/>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10/8/20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82E6E-2FC9-1642-ADD4-9D4136DB261E}"/>
              </a:ext>
            </a:extLst>
          </p:cNvPr>
          <p:cNvSpPr>
            <a:spLocks noGrp="1"/>
          </p:cNvSpPr>
          <p:nvPr>
            <p:ph type="ctrTitle"/>
          </p:nvPr>
        </p:nvSpPr>
        <p:spPr/>
        <p:txBody>
          <a:bodyPr/>
          <a:lstStyle/>
          <a:p>
            <a:r>
              <a:rPr lang="en-US" dirty="0"/>
              <a:t>Analyzing Your Audience</a:t>
            </a:r>
          </a:p>
        </p:txBody>
      </p:sp>
      <p:sp>
        <p:nvSpPr>
          <p:cNvPr id="3" name="Subtitle 2">
            <a:extLst>
              <a:ext uri="{FF2B5EF4-FFF2-40B4-BE49-F238E27FC236}">
                <a16:creationId xmlns:a16="http://schemas.microsoft.com/office/drawing/2014/main" id="{C83624ED-F30C-6C40-A9B6-894F43682FA6}"/>
              </a:ext>
            </a:extLst>
          </p:cNvPr>
          <p:cNvSpPr>
            <a:spLocks noGrp="1"/>
          </p:cNvSpPr>
          <p:nvPr>
            <p:ph type="subTitle" idx="1"/>
          </p:nvPr>
        </p:nvSpPr>
        <p:spPr/>
        <p:txBody>
          <a:bodyPr/>
          <a:lstStyle/>
          <a:p>
            <a:r>
              <a:rPr lang="en-US" dirty="0"/>
              <a:t>Writing for the Right People</a:t>
            </a:r>
            <a:br>
              <a:rPr lang="en-US" dirty="0"/>
            </a:br>
            <a:r>
              <a:rPr lang="en-US" dirty="0"/>
              <a:t>Ch. 4</a:t>
            </a:r>
          </a:p>
        </p:txBody>
      </p:sp>
    </p:spTree>
    <p:extLst>
      <p:ext uri="{BB962C8B-B14F-4D97-AF65-F5344CB8AC3E}">
        <p14:creationId xmlns:p14="http://schemas.microsoft.com/office/powerpoint/2010/main" val="8299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036AC2-F936-784D-9173-2C7E5ACCA716}"/>
              </a:ext>
            </a:extLst>
          </p:cNvPr>
          <p:cNvSpPr>
            <a:spLocks noGrp="1"/>
          </p:cNvSpPr>
          <p:nvPr>
            <p:ph idx="1"/>
          </p:nvPr>
        </p:nvSpPr>
        <p:spPr>
          <a:xfrm>
            <a:off x="677334" y="478971"/>
            <a:ext cx="8596668" cy="5976258"/>
          </a:xfrm>
        </p:spPr>
        <p:txBody>
          <a:bodyPr>
            <a:normAutofit/>
          </a:bodyPr>
          <a:lstStyle/>
          <a:p>
            <a:pPr marL="0" indent="0">
              <a:buNone/>
            </a:pPr>
            <a:r>
              <a:rPr lang="en-US" b="1" dirty="0"/>
              <a:t>The following passage is an advertisement for a translation service. Revise the passage to make it more appropriate for a multicultural audience. </a:t>
            </a:r>
          </a:p>
          <a:p>
            <a:pPr marL="0" indent="0">
              <a:buNone/>
            </a:pPr>
            <a:endParaRPr lang="en-US" b="1" dirty="0"/>
          </a:p>
          <a:p>
            <a:pPr marL="400050" lvl="1" indent="0">
              <a:buNone/>
            </a:pPr>
            <a:r>
              <a:rPr lang="en-US" sz="2400" dirty="0">
                <a:latin typeface="Marker Felt Thin" panose="02000400000000000000" pitchFamily="2" charset="77"/>
                <a:cs typeface="Kohinoor Telugu" panose="02000000000000000000" pitchFamily="2" charset="77"/>
              </a:rPr>
              <a:t>If your technical documents have to meet the needs of a global market but you find that most translation houses are swamped by the huge volume, fail to accommodate the various languages you require, or fail to make your deadlines, where do you turn?</a:t>
            </a:r>
          </a:p>
          <a:p>
            <a:pPr marL="400050" lvl="1" indent="0">
              <a:buNone/>
            </a:pPr>
            <a:r>
              <a:rPr lang="en-US" sz="2400" dirty="0">
                <a:latin typeface="Marker Felt Thin" panose="02000400000000000000" pitchFamily="2" charset="77"/>
                <a:cs typeface="Kohinoor Telugu" panose="02000000000000000000" pitchFamily="2" charset="77"/>
              </a:rPr>
              <a:t>Well, your search is over!!! Translations, Inc. provides comprehensive translations in addition to full-service documentation publishing. We utilize </a:t>
            </a:r>
            <a:r>
              <a:rPr lang="en-US" sz="2400" dirty="0" err="1">
                <a:latin typeface="Marker Felt Thin" panose="02000400000000000000" pitchFamily="2" charset="77"/>
                <a:cs typeface="Kohinoor Telugu" panose="02000000000000000000" pitchFamily="2" charset="77"/>
              </a:rPr>
              <a:t>ultrasophisticated</a:t>
            </a:r>
            <a:r>
              <a:rPr lang="en-US" sz="2400" dirty="0">
                <a:latin typeface="Marker Felt Thin" panose="02000400000000000000" pitchFamily="2" charset="77"/>
                <a:cs typeface="Kohinoor Telugu" panose="02000000000000000000" pitchFamily="2" charset="77"/>
              </a:rPr>
              <a:t> translation programs that can translate a page in a blink of an eye. Then our crack linguists comb each document to give it that personalized touch.</a:t>
            </a:r>
          </a:p>
          <a:p>
            <a:pPr marL="400050" lvl="1" indent="0">
              <a:buNone/>
            </a:pPr>
            <a:r>
              <a:rPr lang="en-US" sz="2400" dirty="0">
                <a:latin typeface="Marker Felt Thin" panose="02000400000000000000" pitchFamily="2" charset="77"/>
                <a:cs typeface="Kohinoor Telugu" panose="02000000000000000000" pitchFamily="2" charset="77"/>
              </a:rPr>
              <a:t>No job too large! No schedule too tight! Give us a call today!</a:t>
            </a:r>
          </a:p>
        </p:txBody>
      </p:sp>
    </p:spTree>
    <p:extLst>
      <p:ext uri="{BB962C8B-B14F-4D97-AF65-F5344CB8AC3E}">
        <p14:creationId xmlns:p14="http://schemas.microsoft.com/office/powerpoint/2010/main" val="1910226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D8156-C09C-CC41-9619-DA7B897CFE97}"/>
              </a:ext>
            </a:extLst>
          </p:cNvPr>
          <p:cNvSpPr>
            <a:spLocks noGrp="1"/>
          </p:cNvSpPr>
          <p:nvPr>
            <p:ph type="title"/>
          </p:nvPr>
        </p:nvSpPr>
        <p:spPr/>
        <p:txBody>
          <a:bodyPr/>
          <a:lstStyle/>
          <a:p>
            <a:r>
              <a:rPr lang="en-US" dirty="0"/>
              <a:t>Understanding Audience and Purpose</a:t>
            </a:r>
          </a:p>
        </p:txBody>
      </p:sp>
      <p:sp>
        <p:nvSpPr>
          <p:cNvPr id="3" name="Content Placeholder 2">
            <a:extLst>
              <a:ext uri="{FF2B5EF4-FFF2-40B4-BE49-F238E27FC236}">
                <a16:creationId xmlns:a16="http://schemas.microsoft.com/office/drawing/2014/main" id="{61B38861-4E8D-1C4B-91D7-2CF82CC29B9D}"/>
              </a:ext>
            </a:extLst>
          </p:cNvPr>
          <p:cNvSpPr>
            <a:spLocks noGrp="1"/>
          </p:cNvSpPr>
          <p:nvPr>
            <p:ph idx="1"/>
          </p:nvPr>
        </p:nvSpPr>
        <p:spPr/>
        <p:txBody>
          <a:bodyPr>
            <a:normAutofit/>
          </a:bodyPr>
          <a:lstStyle/>
          <a:p>
            <a:r>
              <a:rPr lang="en-US" sz="2400" dirty="0"/>
              <a:t>Who’s expectations should you consider when doing an assignment?</a:t>
            </a:r>
          </a:p>
          <a:p>
            <a:endParaRPr lang="en-US" sz="2400" dirty="0"/>
          </a:p>
          <a:p>
            <a:r>
              <a:rPr lang="en-US" sz="2400" dirty="0"/>
              <a:t>Who’s expectations should you consider when doing the edit and revise assignment?</a:t>
            </a:r>
          </a:p>
          <a:p>
            <a:pPr lvl="1"/>
            <a:r>
              <a:rPr lang="en-US" sz="2000" dirty="0"/>
              <a:t>What (or who) else should you consider?</a:t>
            </a:r>
          </a:p>
        </p:txBody>
      </p:sp>
    </p:spTree>
    <p:extLst>
      <p:ext uri="{BB962C8B-B14F-4D97-AF65-F5344CB8AC3E}">
        <p14:creationId xmlns:p14="http://schemas.microsoft.com/office/powerpoint/2010/main" val="3880215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D8156-C09C-CC41-9619-DA7B897CFE97}"/>
              </a:ext>
            </a:extLst>
          </p:cNvPr>
          <p:cNvSpPr>
            <a:spLocks noGrp="1"/>
          </p:cNvSpPr>
          <p:nvPr>
            <p:ph type="title"/>
          </p:nvPr>
        </p:nvSpPr>
        <p:spPr/>
        <p:txBody>
          <a:bodyPr/>
          <a:lstStyle/>
          <a:p>
            <a:r>
              <a:rPr lang="en-US" dirty="0"/>
              <a:t>Understanding Audience and Purpose</a:t>
            </a:r>
          </a:p>
        </p:txBody>
      </p:sp>
      <p:sp>
        <p:nvSpPr>
          <p:cNvPr id="3" name="Content Placeholder 2">
            <a:extLst>
              <a:ext uri="{FF2B5EF4-FFF2-40B4-BE49-F238E27FC236}">
                <a16:creationId xmlns:a16="http://schemas.microsoft.com/office/drawing/2014/main" id="{61B38861-4E8D-1C4B-91D7-2CF82CC29B9D}"/>
              </a:ext>
            </a:extLst>
          </p:cNvPr>
          <p:cNvSpPr>
            <a:spLocks noGrp="1"/>
          </p:cNvSpPr>
          <p:nvPr>
            <p:ph idx="1"/>
          </p:nvPr>
        </p:nvSpPr>
        <p:spPr/>
        <p:txBody>
          <a:bodyPr>
            <a:normAutofit/>
          </a:bodyPr>
          <a:lstStyle/>
          <a:p>
            <a:r>
              <a:rPr lang="en-US" sz="2400" dirty="0"/>
              <a:t>Analyzing an audience means thinking about who your audience is, what they already know about your subject, how they feel about it, and how they are going to use the information you present.</a:t>
            </a:r>
          </a:p>
          <a:p>
            <a:endParaRPr lang="en-US" sz="2400" dirty="0"/>
          </a:p>
          <a:p>
            <a:r>
              <a:rPr lang="en-US" sz="2400" dirty="0"/>
              <a:t>You analyze your audience as you plan your document so that it appeals to their interests and needs, is easy for them to understand, and motivates them to pay attention to your message and consider your recommendations.</a:t>
            </a:r>
          </a:p>
        </p:txBody>
      </p:sp>
    </p:spTree>
    <p:extLst>
      <p:ext uri="{BB962C8B-B14F-4D97-AF65-F5344CB8AC3E}">
        <p14:creationId xmlns:p14="http://schemas.microsoft.com/office/powerpoint/2010/main" val="204603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D8156-C09C-CC41-9619-DA7B897CFE97}"/>
              </a:ext>
            </a:extLst>
          </p:cNvPr>
          <p:cNvSpPr>
            <a:spLocks noGrp="1"/>
          </p:cNvSpPr>
          <p:nvPr>
            <p:ph type="title"/>
          </p:nvPr>
        </p:nvSpPr>
        <p:spPr/>
        <p:txBody>
          <a:bodyPr/>
          <a:lstStyle/>
          <a:p>
            <a:r>
              <a:rPr lang="en-US" dirty="0"/>
              <a:t>Understanding Audience and Purpose</a:t>
            </a:r>
          </a:p>
        </p:txBody>
      </p:sp>
      <p:sp>
        <p:nvSpPr>
          <p:cNvPr id="3" name="Content Placeholder 2">
            <a:extLst>
              <a:ext uri="{FF2B5EF4-FFF2-40B4-BE49-F238E27FC236}">
                <a16:creationId xmlns:a16="http://schemas.microsoft.com/office/drawing/2014/main" id="{61B38861-4E8D-1C4B-91D7-2CF82CC29B9D}"/>
              </a:ext>
            </a:extLst>
          </p:cNvPr>
          <p:cNvSpPr>
            <a:spLocks noGrp="1"/>
          </p:cNvSpPr>
          <p:nvPr>
            <p:ph idx="1"/>
          </p:nvPr>
        </p:nvSpPr>
        <p:spPr>
          <a:xfrm>
            <a:off x="677334" y="2160589"/>
            <a:ext cx="8596668" cy="4523240"/>
          </a:xfrm>
        </p:spPr>
        <p:txBody>
          <a:bodyPr>
            <a:normAutofit/>
          </a:bodyPr>
          <a:lstStyle/>
          <a:p>
            <a:r>
              <a:rPr lang="en-US" sz="2000" dirty="0"/>
              <a:t>The word </a:t>
            </a:r>
            <a:r>
              <a:rPr lang="en-US" sz="2000" b="1" i="1" u="sng" dirty="0"/>
              <a:t>purpose</a:t>
            </a:r>
            <a:r>
              <a:rPr lang="en-US" sz="2000" dirty="0"/>
              <a:t> refers to what you want to accomplish with the document you are producing.</a:t>
            </a:r>
          </a:p>
          <a:p>
            <a:endParaRPr lang="en-US" sz="2000" dirty="0"/>
          </a:p>
          <a:p>
            <a:r>
              <a:rPr lang="en-US" sz="2000" dirty="0"/>
              <a:t>Most often, your purpose is to explain to your audience </a:t>
            </a:r>
            <a:r>
              <a:rPr lang="en-US" sz="2000" u="sng" dirty="0"/>
              <a:t>how something occurs </a:t>
            </a:r>
            <a:r>
              <a:rPr lang="en-US" sz="2000" dirty="0"/>
              <a:t>(how regenerative braking systems work in hybrid cars), </a:t>
            </a:r>
            <a:r>
              <a:rPr lang="en-US" sz="2000" u="sng" dirty="0"/>
              <a:t>how to carry out a task </a:t>
            </a:r>
            <a:r>
              <a:rPr lang="en-US" sz="2000" dirty="0"/>
              <a:t>(how to set up a Skype connection), or </a:t>
            </a:r>
            <a:r>
              <a:rPr lang="en-US" sz="2000" u="sng" dirty="0"/>
              <a:t>why some situation is either good or bad</a:t>
            </a:r>
            <a:r>
              <a:rPr lang="en-US" sz="2000" dirty="0"/>
              <a:t> (why the new county guidelines for water use will help or hurt your company). </a:t>
            </a:r>
          </a:p>
          <a:p>
            <a:endParaRPr lang="en-US" sz="2000" dirty="0"/>
          </a:p>
          <a:p>
            <a:r>
              <a:rPr lang="en-US" sz="2000" dirty="0"/>
              <a:t>When your purpose is to explain why a situation is either good or bad, you are trying to reinforce or change the audience’s attitudes toward the situation and perhaps urge them to take action.</a:t>
            </a:r>
          </a:p>
        </p:txBody>
      </p:sp>
    </p:spTree>
    <p:extLst>
      <p:ext uri="{BB962C8B-B14F-4D97-AF65-F5344CB8AC3E}">
        <p14:creationId xmlns:p14="http://schemas.microsoft.com/office/powerpoint/2010/main" val="3269363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B5759-063A-3242-8272-5BD574BB322B}"/>
              </a:ext>
            </a:extLst>
          </p:cNvPr>
          <p:cNvSpPr>
            <a:spLocks noGrp="1"/>
          </p:cNvSpPr>
          <p:nvPr>
            <p:ph type="title"/>
          </p:nvPr>
        </p:nvSpPr>
        <p:spPr>
          <a:xfrm>
            <a:off x="676746" y="609600"/>
            <a:ext cx="3729076" cy="1320800"/>
          </a:xfrm>
        </p:spPr>
        <p:txBody>
          <a:bodyPr anchor="ctr">
            <a:normAutofit/>
          </a:bodyPr>
          <a:lstStyle/>
          <a:p>
            <a:pPr>
              <a:lnSpc>
                <a:spcPct val="90000"/>
              </a:lnSpc>
            </a:pPr>
            <a:r>
              <a:rPr lang="en-US" sz="2800"/>
              <a:t>Utilizing an Audience Profile Sheet</a:t>
            </a:r>
          </a:p>
        </p:txBody>
      </p:sp>
      <p:sp>
        <p:nvSpPr>
          <p:cNvPr id="9" name="Content Placeholder 8">
            <a:extLst>
              <a:ext uri="{FF2B5EF4-FFF2-40B4-BE49-F238E27FC236}">
                <a16:creationId xmlns:a16="http://schemas.microsoft.com/office/drawing/2014/main" id="{0F079E4A-022C-4BF7-8BC0-87BDC9CB0A3D}"/>
              </a:ext>
            </a:extLst>
          </p:cNvPr>
          <p:cNvSpPr>
            <a:spLocks noGrp="1"/>
          </p:cNvSpPr>
          <p:nvPr>
            <p:ph idx="1"/>
          </p:nvPr>
        </p:nvSpPr>
        <p:spPr>
          <a:xfrm>
            <a:off x="685167" y="2160589"/>
            <a:ext cx="3720916" cy="4240211"/>
          </a:xfrm>
        </p:spPr>
        <p:txBody>
          <a:bodyPr>
            <a:normAutofit lnSpcReduction="10000"/>
          </a:bodyPr>
          <a:lstStyle/>
          <a:p>
            <a:r>
              <a:rPr lang="en-US" dirty="0"/>
              <a:t>It is your job to effectively analyze what your client’s needs and target audience’s needs are.</a:t>
            </a:r>
          </a:p>
          <a:p>
            <a:pPr lvl="1"/>
            <a:r>
              <a:rPr lang="en-US" dirty="0"/>
              <a:t>What do you know?</a:t>
            </a:r>
          </a:p>
          <a:p>
            <a:pPr lvl="1"/>
            <a:r>
              <a:rPr lang="en-US" dirty="0"/>
              <a:t>Do you need to conduct an interview?</a:t>
            </a:r>
          </a:p>
          <a:p>
            <a:pPr lvl="1"/>
            <a:r>
              <a:rPr lang="en-US" dirty="0"/>
              <a:t>Where can you go for research?</a:t>
            </a:r>
          </a:p>
          <a:p>
            <a:pPr lvl="1"/>
            <a:r>
              <a:rPr lang="en-US" dirty="0"/>
              <a:t>Have they produced and posted any documents on social media?</a:t>
            </a:r>
          </a:p>
          <a:p>
            <a:pPr lvl="1"/>
            <a:r>
              <a:rPr lang="en-US" dirty="0"/>
              <a:t>How can you analyze their social media data? What does it tell you?</a:t>
            </a:r>
          </a:p>
        </p:txBody>
      </p:sp>
      <p:pic>
        <p:nvPicPr>
          <p:cNvPr id="5" name="Content Placeholder 4" descr="A screenshot of a social media post&#10;&#10;Description automatically generated">
            <a:extLst>
              <a:ext uri="{FF2B5EF4-FFF2-40B4-BE49-F238E27FC236}">
                <a16:creationId xmlns:a16="http://schemas.microsoft.com/office/drawing/2014/main" id="{25253275-B972-9543-ADC0-072902BA362F}"/>
              </a:ext>
            </a:extLst>
          </p:cNvPr>
          <p:cNvPicPr>
            <a:picLocks noChangeAspect="1"/>
          </p:cNvPicPr>
          <p:nvPr/>
        </p:nvPicPr>
        <p:blipFill>
          <a:blip r:embed="rId2"/>
          <a:stretch>
            <a:fillRect/>
          </a:stretch>
        </p:blipFill>
        <p:spPr>
          <a:xfrm>
            <a:off x="4666736" y="2654"/>
            <a:ext cx="6238366" cy="6855346"/>
          </a:xfrm>
          <a:prstGeom prst="rect">
            <a:avLst/>
          </a:prstGeom>
        </p:spPr>
      </p:pic>
    </p:spTree>
    <p:extLst>
      <p:ext uri="{BB962C8B-B14F-4D97-AF65-F5344CB8AC3E}">
        <p14:creationId xmlns:p14="http://schemas.microsoft.com/office/powerpoint/2010/main" val="2925224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7D9D2-451E-C248-A839-BDFB44544C18}"/>
              </a:ext>
            </a:extLst>
          </p:cNvPr>
          <p:cNvSpPr>
            <a:spLocks noGrp="1"/>
          </p:cNvSpPr>
          <p:nvPr>
            <p:ph type="title"/>
          </p:nvPr>
        </p:nvSpPr>
        <p:spPr/>
        <p:txBody>
          <a:bodyPr>
            <a:normAutofit/>
          </a:bodyPr>
          <a:lstStyle/>
          <a:p>
            <a:r>
              <a:rPr lang="en-US" dirty="0"/>
              <a:t>Determining the Defining</a:t>
            </a:r>
            <a:br>
              <a:rPr lang="en-US" dirty="0"/>
            </a:br>
            <a:r>
              <a:rPr lang="en-US" dirty="0"/>
              <a:t>Characteristics of Your Audience</a:t>
            </a:r>
          </a:p>
        </p:txBody>
      </p:sp>
      <p:sp>
        <p:nvSpPr>
          <p:cNvPr id="3" name="Content Placeholder 2">
            <a:extLst>
              <a:ext uri="{FF2B5EF4-FFF2-40B4-BE49-F238E27FC236}">
                <a16:creationId xmlns:a16="http://schemas.microsoft.com/office/drawing/2014/main" id="{80041664-F00C-0249-85D8-F68E285CE5DC}"/>
              </a:ext>
            </a:extLst>
          </p:cNvPr>
          <p:cNvSpPr>
            <a:spLocks noGrp="1"/>
          </p:cNvSpPr>
          <p:nvPr>
            <p:ph idx="1"/>
          </p:nvPr>
        </p:nvSpPr>
        <p:spPr/>
        <p:txBody>
          <a:bodyPr>
            <a:normAutofit/>
          </a:bodyPr>
          <a:lstStyle/>
          <a:p>
            <a:pPr marL="0" indent="0">
              <a:buNone/>
            </a:pPr>
            <a:r>
              <a:rPr lang="en-US" sz="2400" b="1" dirty="0"/>
              <a:t>You can effective define major characteristics of our audience by responding to the following questions:</a:t>
            </a:r>
          </a:p>
          <a:p>
            <a:pPr>
              <a:buFont typeface="+mj-lt"/>
              <a:buAutoNum type="arabicPeriod"/>
            </a:pPr>
            <a:r>
              <a:rPr lang="en-US" sz="2400" dirty="0"/>
              <a:t>Who are your readers?</a:t>
            </a:r>
          </a:p>
          <a:p>
            <a:pPr>
              <a:buFont typeface="+mj-lt"/>
              <a:buAutoNum type="arabicPeriod"/>
            </a:pPr>
            <a:r>
              <a:rPr lang="en-US" sz="2400" dirty="0"/>
              <a:t>Why is your audience reading your document?</a:t>
            </a:r>
          </a:p>
          <a:p>
            <a:pPr>
              <a:buFont typeface="+mj-lt"/>
              <a:buAutoNum type="arabicPeriod"/>
            </a:pPr>
            <a:r>
              <a:rPr lang="en-US" sz="2400" dirty="0"/>
              <a:t>What are your readers’ attitudes and expectations?</a:t>
            </a:r>
          </a:p>
          <a:p>
            <a:pPr>
              <a:buFont typeface="+mj-lt"/>
              <a:buAutoNum type="arabicPeriod"/>
            </a:pPr>
            <a:r>
              <a:rPr lang="en-US" sz="2400" dirty="0"/>
              <a:t>How will your readers use your document?</a:t>
            </a:r>
          </a:p>
        </p:txBody>
      </p:sp>
      <p:pic>
        <p:nvPicPr>
          <p:cNvPr id="5" name="Picture 4" descr="A screenshot of a cell phone&#10;&#10;Description automatically generated">
            <a:extLst>
              <a:ext uri="{FF2B5EF4-FFF2-40B4-BE49-F238E27FC236}">
                <a16:creationId xmlns:a16="http://schemas.microsoft.com/office/drawing/2014/main" id="{B0362852-3F67-9042-8F3A-948EFC6E8EBA}"/>
              </a:ext>
            </a:extLst>
          </p:cNvPr>
          <p:cNvPicPr>
            <a:picLocks noChangeAspect="1"/>
          </p:cNvPicPr>
          <p:nvPr/>
        </p:nvPicPr>
        <p:blipFill>
          <a:blip r:embed="rId2"/>
          <a:stretch>
            <a:fillRect/>
          </a:stretch>
        </p:blipFill>
        <p:spPr>
          <a:xfrm>
            <a:off x="8919926" y="358488"/>
            <a:ext cx="2451010" cy="2841171"/>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CCFB703-E78C-A448-A5A0-5B10E236A266}"/>
              </a:ext>
            </a:extLst>
          </p:cNvPr>
          <p:cNvPicPr>
            <a:picLocks noChangeAspect="1"/>
          </p:cNvPicPr>
          <p:nvPr/>
        </p:nvPicPr>
        <p:blipFill>
          <a:blip r:embed="rId3"/>
          <a:stretch>
            <a:fillRect/>
          </a:stretch>
        </p:blipFill>
        <p:spPr>
          <a:xfrm>
            <a:off x="8919925" y="3658342"/>
            <a:ext cx="2451011" cy="2841703"/>
          </a:xfrm>
          <a:prstGeom prst="rect">
            <a:avLst/>
          </a:prstGeom>
        </p:spPr>
      </p:pic>
    </p:spTree>
    <p:extLst>
      <p:ext uri="{BB962C8B-B14F-4D97-AF65-F5344CB8AC3E}">
        <p14:creationId xmlns:p14="http://schemas.microsoft.com/office/powerpoint/2010/main" val="3851043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7D9D2-451E-C248-A839-BDFB44544C18}"/>
              </a:ext>
            </a:extLst>
          </p:cNvPr>
          <p:cNvSpPr>
            <a:spLocks noGrp="1"/>
          </p:cNvSpPr>
          <p:nvPr>
            <p:ph type="title"/>
          </p:nvPr>
        </p:nvSpPr>
        <p:spPr/>
        <p:txBody>
          <a:bodyPr>
            <a:normAutofit/>
          </a:bodyPr>
          <a:lstStyle/>
          <a:p>
            <a:r>
              <a:rPr lang="en-US" dirty="0"/>
              <a:t>Determining the Defining</a:t>
            </a:r>
            <a:br>
              <a:rPr lang="en-US" dirty="0"/>
            </a:br>
            <a:r>
              <a:rPr lang="en-US" dirty="0"/>
              <a:t>Characteristics of Your Audience</a:t>
            </a:r>
          </a:p>
        </p:txBody>
      </p:sp>
      <p:sp>
        <p:nvSpPr>
          <p:cNvPr id="3" name="Content Placeholder 2">
            <a:extLst>
              <a:ext uri="{FF2B5EF4-FFF2-40B4-BE49-F238E27FC236}">
                <a16:creationId xmlns:a16="http://schemas.microsoft.com/office/drawing/2014/main" id="{80041664-F00C-0249-85D8-F68E285CE5DC}"/>
              </a:ext>
            </a:extLst>
          </p:cNvPr>
          <p:cNvSpPr>
            <a:spLocks noGrp="1"/>
          </p:cNvSpPr>
          <p:nvPr>
            <p:ph idx="1"/>
          </p:nvPr>
        </p:nvSpPr>
        <p:spPr/>
        <p:txBody>
          <a:bodyPr>
            <a:normAutofit fontScale="92500" lnSpcReduction="10000"/>
          </a:bodyPr>
          <a:lstStyle/>
          <a:p>
            <a:pPr marL="0" indent="0">
              <a:buNone/>
            </a:pPr>
            <a:r>
              <a:rPr lang="en-US" sz="2400" b="1" dirty="0"/>
              <a:t>Who are your readers?</a:t>
            </a:r>
            <a:br>
              <a:rPr lang="en-US" sz="2400" b="1" dirty="0"/>
            </a:br>
            <a:endParaRPr lang="en-US" sz="2400" b="1" dirty="0"/>
          </a:p>
          <a:p>
            <a:r>
              <a:rPr lang="en-US" sz="2400" dirty="0"/>
              <a:t>Educational background?</a:t>
            </a:r>
          </a:p>
          <a:p>
            <a:r>
              <a:rPr lang="en-US" sz="2400" dirty="0"/>
              <a:t>Cultural characteristics?</a:t>
            </a:r>
          </a:p>
          <a:p>
            <a:r>
              <a:rPr lang="en-US" sz="2400" dirty="0"/>
              <a:t>Professional experience and areas of competence?</a:t>
            </a:r>
          </a:p>
          <a:p>
            <a:r>
              <a:rPr lang="en-US" sz="2400" dirty="0"/>
              <a:t>Personal characteristics (any physiological or psychological impairments)?</a:t>
            </a:r>
          </a:p>
          <a:p>
            <a:r>
              <a:rPr lang="en-US" sz="2400" dirty="0"/>
              <a:t>Job responsibility and how your document will that person accomplish it?</a:t>
            </a:r>
          </a:p>
          <a:p>
            <a:r>
              <a:rPr lang="en-US" sz="2400" dirty="0"/>
              <a:t>Reading, speaking, listening preferences?</a:t>
            </a:r>
          </a:p>
        </p:txBody>
      </p:sp>
    </p:spTree>
    <p:extLst>
      <p:ext uri="{BB962C8B-B14F-4D97-AF65-F5344CB8AC3E}">
        <p14:creationId xmlns:p14="http://schemas.microsoft.com/office/powerpoint/2010/main" val="1764444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7D9D2-451E-C248-A839-BDFB44544C18}"/>
              </a:ext>
            </a:extLst>
          </p:cNvPr>
          <p:cNvSpPr>
            <a:spLocks noGrp="1"/>
          </p:cNvSpPr>
          <p:nvPr>
            <p:ph type="title"/>
          </p:nvPr>
        </p:nvSpPr>
        <p:spPr/>
        <p:txBody>
          <a:bodyPr>
            <a:normAutofit/>
          </a:bodyPr>
          <a:lstStyle/>
          <a:p>
            <a:r>
              <a:rPr lang="en-US" dirty="0"/>
              <a:t>Determining the Defining</a:t>
            </a:r>
            <a:br>
              <a:rPr lang="en-US" dirty="0"/>
            </a:br>
            <a:r>
              <a:rPr lang="en-US" dirty="0"/>
              <a:t>Characteristics of Your Audience</a:t>
            </a:r>
          </a:p>
        </p:txBody>
      </p:sp>
      <p:sp>
        <p:nvSpPr>
          <p:cNvPr id="3" name="Content Placeholder 2">
            <a:extLst>
              <a:ext uri="{FF2B5EF4-FFF2-40B4-BE49-F238E27FC236}">
                <a16:creationId xmlns:a16="http://schemas.microsoft.com/office/drawing/2014/main" id="{80041664-F00C-0249-85D8-F68E285CE5DC}"/>
              </a:ext>
            </a:extLst>
          </p:cNvPr>
          <p:cNvSpPr>
            <a:spLocks noGrp="1"/>
          </p:cNvSpPr>
          <p:nvPr>
            <p:ph idx="1"/>
          </p:nvPr>
        </p:nvSpPr>
        <p:spPr>
          <a:xfrm>
            <a:off x="677334" y="2160589"/>
            <a:ext cx="8596668" cy="4294640"/>
          </a:xfrm>
        </p:spPr>
        <p:txBody>
          <a:bodyPr>
            <a:normAutofit fontScale="92500" lnSpcReduction="10000"/>
          </a:bodyPr>
          <a:lstStyle/>
          <a:p>
            <a:pPr marL="0" indent="0">
              <a:buNone/>
            </a:pPr>
            <a:r>
              <a:rPr lang="en-US" sz="2400" b="1" dirty="0"/>
              <a:t>Why is your audience reading your document?</a:t>
            </a:r>
          </a:p>
          <a:p>
            <a:endParaRPr lang="en-US" sz="2400" dirty="0"/>
          </a:p>
          <a:p>
            <a:r>
              <a:rPr lang="en-US" sz="2400" dirty="0"/>
              <a:t>Primary audience: People to whom the communication is directed.</a:t>
            </a:r>
          </a:p>
          <a:p>
            <a:endParaRPr lang="en-US" sz="2400" dirty="0"/>
          </a:p>
          <a:p>
            <a:r>
              <a:rPr lang="en-US" sz="2400" dirty="0"/>
              <a:t>Secondary audience: People who will not directly act on or respond to the document, but who need to be aware of it.</a:t>
            </a:r>
          </a:p>
          <a:p>
            <a:endParaRPr lang="en-US" sz="2400" dirty="0"/>
          </a:p>
          <a:p>
            <a:r>
              <a:rPr lang="en-US" sz="2400" dirty="0"/>
              <a:t>Tertiary audience: People who might take an interest in the document, such as government officials, general public, and/or interest groups.</a:t>
            </a:r>
          </a:p>
        </p:txBody>
      </p:sp>
    </p:spTree>
    <p:extLst>
      <p:ext uri="{BB962C8B-B14F-4D97-AF65-F5344CB8AC3E}">
        <p14:creationId xmlns:p14="http://schemas.microsoft.com/office/powerpoint/2010/main" val="1757116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7D9D2-451E-C248-A839-BDFB44544C18}"/>
              </a:ext>
            </a:extLst>
          </p:cNvPr>
          <p:cNvSpPr>
            <a:spLocks noGrp="1"/>
          </p:cNvSpPr>
          <p:nvPr>
            <p:ph type="title"/>
          </p:nvPr>
        </p:nvSpPr>
        <p:spPr/>
        <p:txBody>
          <a:bodyPr>
            <a:normAutofit/>
          </a:bodyPr>
          <a:lstStyle/>
          <a:p>
            <a:r>
              <a:rPr lang="en-US" dirty="0"/>
              <a:t>Determining the Defining</a:t>
            </a:r>
            <a:br>
              <a:rPr lang="en-US" dirty="0"/>
            </a:br>
            <a:r>
              <a:rPr lang="en-US" dirty="0"/>
              <a:t>Characteristics of Your Audience</a:t>
            </a:r>
          </a:p>
        </p:txBody>
      </p:sp>
      <p:sp>
        <p:nvSpPr>
          <p:cNvPr id="3" name="Content Placeholder 2">
            <a:extLst>
              <a:ext uri="{FF2B5EF4-FFF2-40B4-BE49-F238E27FC236}">
                <a16:creationId xmlns:a16="http://schemas.microsoft.com/office/drawing/2014/main" id="{80041664-F00C-0249-85D8-F68E285CE5DC}"/>
              </a:ext>
            </a:extLst>
          </p:cNvPr>
          <p:cNvSpPr>
            <a:spLocks noGrp="1"/>
          </p:cNvSpPr>
          <p:nvPr>
            <p:ph idx="1"/>
          </p:nvPr>
        </p:nvSpPr>
        <p:spPr>
          <a:xfrm>
            <a:off x="677334" y="2160589"/>
            <a:ext cx="8596668" cy="4240211"/>
          </a:xfrm>
        </p:spPr>
        <p:txBody>
          <a:bodyPr>
            <a:normAutofit fontScale="92500" lnSpcReduction="10000"/>
          </a:bodyPr>
          <a:lstStyle/>
          <a:p>
            <a:pPr marL="0" indent="0">
              <a:buNone/>
            </a:pPr>
            <a:r>
              <a:rPr lang="en-US" sz="2400" b="1" dirty="0"/>
              <a:t>What are your readers’ attitudes and expectations?</a:t>
            </a:r>
          </a:p>
          <a:p>
            <a:endParaRPr lang="en-US" sz="2400" dirty="0"/>
          </a:p>
          <a:p>
            <a:r>
              <a:rPr lang="en-US" sz="2400" dirty="0"/>
              <a:t>You: If a reader’s animosity toward you is irrational or unrelated to the current project, try discussing other, less-volatile projects or some shared interest.</a:t>
            </a:r>
          </a:p>
          <a:p>
            <a:endParaRPr lang="en-US" sz="2400" dirty="0"/>
          </a:p>
          <a:p>
            <a:r>
              <a:rPr lang="en-US" sz="2400" dirty="0"/>
              <a:t>Subject: If possible, gauge your primary readers’ attitudes beforehand.</a:t>
            </a:r>
          </a:p>
          <a:p>
            <a:endParaRPr lang="en-US" sz="2400" dirty="0"/>
          </a:p>
          <a:p>
            <a:r>
              <a:rPr lang="en-US" sz="2400" dirty="0"/>
              <a:t>Document: Including scope, organizational pattern, amount of detail, and application.</a:t>
            </a:r>
          </a:p>
          <a:p>
            <a:endParaRPr lang="en-US" dirty="0"/>
          </a:p>
        </p:txBody>
      </p:sp>
    </p:spTree>
    <p:extLst>
      <p:ext uri="{BB962C8B-B14F-4D97-AF65-F5344CB8AC3E}">
        <p14:creationId xmlns:p14="http://schemas.microsoft.com/office/powerpoint/2010/main" val="858997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7D9D2-451E-C248-A839-BDFB44544C18}"/>
              </a:ext>
            </a:extLst>
          </p:cNvPr>
          <p:cNvSpPr>
            <a:spLocks noGrp="1"/>
          </p:cNvSpPr>
          <p:nvPr>
            <p:ph type="title"/>
          </p:nvPr>
        </p:nvSpPr>
        <p:spPr/>
        <p:txBody>
          <a:bodyPr>
            <a:normAutofit/>
          </a:bodyPr>
          <a:lstStyle/>
          <a:p>
            <a:r>
              <a:rPr lang="en-US" dirty="0"/>
              <a:t>Determining the Defining</a:t>
            </a:r>
            <a:br>
              <a:rPr lang="en-US" dirty="0"/>
            </a:br>
            <a:r>
              <a:rPr lang="en-US" dirty="0"/>
              <a:t>Characteristics of Your Audience</a:t>
            </a:r>
          </a:p>
        </p:txBody>
      </p:sp>
      <p:sp>
        <p:nvSpPr>
          <p:cNvPr id="3" name="Content Placeholder 2">
            <a:extLst>
              <a:ext uri="{FF2B5EF4-FFF2-40B4-BE49-F238E27FC236}">
                <a16:creationId xmlns:a16="http://schemas.microsoft.com/office/drawing/2014/main" id="{80041664-F00C-0249-85D8-F68E285CE5DC}"/>
              </a:ext>
            </a:extLst>
          </p:cNvPr>
          <p:cNvSpPr>
            <a:spLocks noGrp="1"/>
          </p:cNvSpPr>
          <p:nvPr>
            <p:ph idx="1"/>
          </p:nvPr>
        </p:nvSpPr>
        <p:spPr>
          <a:xfrm>
            <a:off x="677334" y="2160589"/>
            <a:ext cx="9291614" cy="4545011"/>
          </a:xfrm>
        </p:spPr>
        <p:txBody>
          <a:bodyPr>
            <a:normAutofit lnSpcReduction="10000"/>
          </a:bodyPr>
          <a:lstStyle/>
          <a:p>
            <a:pPr marL="0" indent="0">
              <a:buNone/>
            </a:pPr>
            <a:r>
              <a:rPr lang="en-US" sz="2000" b="1" dirty="0"/>
              <a:t>How will your readers use your document?</a:t>
            </a:r>
          </a:p>
          <a:p>
            <a:pPr marL="0" indent="0">
              <a:buNone/>
            </a:pPr>
            <a:endParaRPr lang="en-US" sz="2000" dirty="0"/>
          </a:p>
          <a:p>
            <a:r>
              <a:rPr lang="en-US" sz="2000" dirty="0"/>
              <a:t>The way your reader will read your document. Will he or she file it, skim it, study it carefully, modify it, try to implement its recommendations, use it to perform a test, or use it as a source document?</a:t>
            </a:r>
          </a:p>
          <a:p>
            <a:r>
              <a:rPr lang="en-US" sz="2000" dirty="0"/>
              <a:t>The physical environment in which your reader will read your document, including light levels and exposure to the elements.</a:t>
            </a:r>
          </a:p>
          <a:p>
            <a:r>
              <a:rPr lang="en-US" sz="2000" dirty="0"/>
              <a:t>Your reader’s reading skill. Consider whether you should be writing at all and at what level, or whether you should use another medium, such as a video, an oral presentation, or a podcast.</a:t>
            </a:r>
          </a:p>
          <a:p>
            <a:r>
              <a:rPr lang="en-US" sz="2000" dirty="0"/>
              <a:t>The digital platforms on which your reader will read your document. How can you design the document so that it is easy to access—easy to get to, to see, to navigate, and to use—in these environments?</a:t>
            </a:r>
          </a:p>
          <a:p>
            <a:endParaRPr lang="en-US" dirty="0"/>
          </a:p>
        </p:txBody>
      </p:sp>
    </p:spTree>
    <p:extLst>
      <p:ext uri="{BB962C8B-B14F-4D97-AF65-F5344CB8AC3E}">
        <p14:creationId xmlns:p14="http://schemas.microsoft.com/office/powerpoint/2010/main" val="464234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67039-3075-4948-89CD-4E8C6BF5C3B2}"/>
              </a:ext>
            </a:extLst>
          </p:cNvPr>
          <p:cNvSpPr>
            <a:spLocks noGrp="1"/>
          </p:cNvSpPr>
          <p:nvPr>
            <p:ph type="title"/>
          </p:nvPr>
        </p:nvSpPr>
        <p:spPr/>
        <p:txBody>
          <a:bodyPr/>
          <a:lstStyle/>
          <a:p>
            <a:r>
              <a:rPr lang="en-US" dirty="0"/>
              <a:t>Audience Analysis Questions</a:t>
            </a:r>
          </a:p>
        </p:txBody>
      </p:sp>
      <p:sp>
        <p:nvSpPr>
          <p:cNvPr id="3" name="Content Placeholder 2">
            <a:extLst>
              <a:ext uri="{FF2B5EF4-FFF2-40B4-BE49-F238E27FC236}">
                <a16:creationId xmlns:a16="http://schemas.microsoft.com/office/drawing/2014/main" id="{5A0F14AF-19D3-2446-8600-5D625DB86089}"/>
              </a:ext>
            </a:extLst>
          </p:cNvPr>
          <p:cNvSpPr>
            <a:spLocks noGrp="1"/>
          </p:cNvSpPr>
          <p:nvPr>
            <p:ph idx="1"/>
          </p:nvPr>
        </p:nvSpPr>
        <p:spPr>
          <a:xfrm>
            <a:off x="677333" y="1461052"/>
            <a:ext cx="11040901" cy="5396947"/>
          </a:xfrm>
        </p:spPr>
        <p:txBody>
          <a:bodyPr>
            <a:normAutofit fontScale="92500"/>
          </a:bodyPr>
          <a:lstStyle/>
          <a:p>
            <a:pPr marL="0" indent="0">
              <a:buNone/>
            </a:pPr>
            <a:r>
              <a:rPr lang="en-US" b="1" dirty="0"/>
              <a:t>Identity and Needs</a:t>
            </a:r>
            <a:endParaRPr lang="en-US" dirty="0"/>
          </a:p>
          <a:p>
            <a:pPr marL="0" indent="0">
              <a:buNone/>
            </a:pPr>
            <a:r>
              <a:rPr lang="en-US" dirty="0"/>
              <a:t>1. Who is my primary audience? Who else will read the document?</a:t>
            </a:r>
            <a:br>
              <a:rPr lang="en-US" dirty="0"/>
            </a:br>
            <a:r>
              <a:rPr lang="en-US" dirty="0"/>
              <a:t>2. What is my relationship to this audience?</a:t>
            </a:r>
            <a:br>
              <a:rPr lang="en-US" dirty="0"/>
            </a:br>
            <a:r>
              <a:rPr lang="en-US" dirty="0"/>
              <a:t>3. How will my document be used (to solve a problem, make a decision, perform a task, answer a question)?</a:t>
            </a:r>
            <a:br>
              <a:rPr lang="en-US" dirty="0"/>
            </a:br>
            <a:r>
              <a:rPr lang="en-US" dirty="0"/>
              <a:t>4. How much is my audience likely to already know about this topic?</a:t>
            </a:r>
            <a:br>
              <a:rPr lang="en-US" dirty="0"/>
            </a:br>
            <a:r>
              <a:rPr lang="en-US" dirty="0"/>
              <a:t>5. What main questions are most users likely to have?</a:t>
            </a:r>
          </a:p>
          <a:p>
            <a:pPr marL="0" indent="0">
              <a:buNone/>
            </a:pPr>
            <a:r>
              <a:rPr lang="en-US" b="1" dirty="0"/>
              <a:t>Audience and Personality</a:t>
            </a:r>
            <a:endParaRPr lang="en-US" dirty="0"/>
          </a:p>
          <a:p>
            <a:pPr marL="0" indent="0">
              <a:buNone/>
            </a:pPr>
            <a:r>
              <a:rPr lang="en-US" dirty="0"/>
              <a:t>6. What attitudes or misconceptions are the audience likely to have toward the topic?</a:t>
            </a:r>
            <a:br>
              <a:rPr lang="en-US" dirty="0"/>
            </a:br>
            <a:r>
              <a:rPr lang="en-US" dirty="0"/>
              <a:t>7. How receptive to new ideas in this organization?</a:t>
            </a:r>
            <a:br>
              <a:rPr lang="en-US" dirty="0"/>
            </a:br>
            <a:r>
              <a:rPr lang="en-US" dirty="0"/>
              <a:t>8. Who will be most affected by this document?</a:t>
            </a:r>
            <a:br>
              <a:rPr lang="en-US" dirty="0"/>
            </a:br>
            <a:r>
              <a:rPr lang="en-US" dirty="0"/>
              <a:t>9. What reaction to this document can I expect?</a:t>
            </a:r>
            <a:br>
              <a:rPr lang="en-US" dirty="0"/>
            </a:br>
            <a:r>
              <a:rPr lang="en-US" dirty="0"/>
              <a:t>10. Do I risk alienating anyone?</a:t>
            </a:r>
          </a:p>
          <a:p>
            <a:pPr marL="0" indent="0">
              <a:buNone/>
            </a:pPr>
            <a:r>
              <a:rPr lang="en-US" b="1" dirty="0"/>
              <a:t>Expectations About the Document</a:t>
            </a:r>
            <a:endParaRPr lang="en-US" dirty="0"/>
          </a:p>
          <a:p>
            <a:pPr marL="0" indent="0">
              <a:buNone/>
            </a:pPr>
            <a:r>
              <a:rPr lang="en-US" dirty="0"/>
              <a:t>11. Has this document been requested or am I initiating it?</a:t>
            </a:r>
            <a:br>
              <a:rPr lang="en-US" dirty="0"/>
            </a:br>
            <a:r>
              <a:rPr lang="en-US" dirty="0"/>
              <a:t>12. How will the cultural context shape the audience's expectations?</a:t>
            </a:r>
            <a:br>
              <a:rPr lang="en-US" dirty="0"/>
            </a:br>
            <a:r>
              <a:rPr lang="en-US" dirty="0"/>
              <a:t>13. What length will the audience expect and tolerate (spell it out or keep it short and sweet)?</a:t>
            </a:r>
            <a:br>
              <a:rPr lang="en-US" dirty="0"/>
            </a:br>
            <a:r>
              <a:rPr lang="en-US" dirty="0"/>
              <a:t>14. For this audience, what kinds of details will be most important (conclusions, a summary, cost factors, etc.)?</a:t>
            </a:r>
            <a:br>
              <a:rPr lang="en-US" dirty="0"/>
            </a:br>
            <a:r>
              <a:rPr lang="en-US" dirty="0"/>
              <a:t>15. What is this document's intended effect on its audience?</a:t>
            </a:r>
          </a:p>
          <a:p>
            <a:endParaRPr lang="en-US" dirty="0"/>
          </a:p>
        </p:txBody>
      </p:sp>
    </p:spTree>
    <p:extLst>
      <p:ext uri="{BB962C8B-B14F-4D97-AF65-F5344CB8AC3E}">
        <p14:creationId xmlns:p14="http://schemas.microsoft.com/office/powerpoint/2010/main" val="2953308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A6B29-982D-3B40-BD20-92EAAC88557E}"/>
              </a:ext>
            </a:extLst>
          </p:cNvPr>
          <p:cNvSpPr>
            <a:spLocks noGrp="1"/>
          </p:cNvSpPr>
          <p:nvPr>
            <p:ph type="title"/>
          </p:nvPr>
        </p:nvSpPr>
        <p:spPr/>
        <p:txBody>
          <a:bodyPr/>
          <a:lstStyle/>
          <a:p>
            <a:r>
              <a:rPr lang="en-US" dirty="0"/>
              <a:t>Revise Advertisement: Audience Profile Sheet</a:t>
            </a:r>
          </a:p>
        </p:txBody>
      </p:sp>
      <p:sp>
        <p:nvSpPr>
          <p:cNvPr id="3" name="Content Placeholder 2">
            <a:extLst>
              <a:ext uri="{FF2B5EF4-FFF2-40B4-BE49-F238E27FC236}">
                <a16:creationId xmlns:a16="http://schemas.microsoft.com/office/drawing/2014/main" id="{0AA49461-3179-E442-8DE7-6A9D91E56BD7}"/>
              </a:ext>
            </a:extLst>
          </p:cNvPr>
          <p:cNvSpPr>
            <a:spLocks noGrp="1"/>
          </p:cNvSpPr>
          <p:nvPr>
            <p:ph idx="1"/>
          </p:nvPr>
        </p:nvSpPr>
        <p:spPr/>
        <p:txBody>
          <a:bodyPr>
            <a:normAutofit/>
          </a:bodyPr>
          <a:lstStyle/>
          <a:p>
            <a:r>
              <a:rPr lang="en-US" sz="2400" dirty="0"/>
              <a:t>Using the statement from the beginning of this lecture, answer the 15 audience analysis questions to the best of your ability and turn them in on canvas.</a:t>
            </a:r>
          </a:p>
          <a:p>
            <a:r>
              <a:rPr lang="en-US" sz="2400" dirty="0"/>
              <a:t>After you have completed your analysis, then revise the passage to make it more appropriate for a multicultural audience.</a:t>
            </a:r>
          </a:p>
        </p:txBody>
      </p:sp>
    </p:spTree>
    <p:extLst>
      <p:ext uri="{BB962C8B-B14F-4D97-AF65-F5344CB8AC3E}">
        <p14:creationId xmlns:p14="http://schemas.microsoft.com/office/powerpoint/2010/main" val="427866832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50</TotalTime>
  <Words>1187</Words>
  <Application>Microsoft Macintosh PowerPoint</Application>
  <PresentationFormat>Widescreen</PresentationFormat>
  <Paragraphs>76</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Marker Felt Thin</vt:lpstr>
      <vt:lpstr>Trebuchet MS</vt:lpstr>
      <vt:lpstr>Wingdings 3</vt:lpstr>
      <vt:lpstr>Facet</vt:lpstr>
      <vt:lpstr>Analyzing Your Audience</vt:lpstr>
      <vt:lpstr>PowerPoint Presentation</vt:lpstr>
      <vt:lpstr>Understanding Audience and Purpose</vt:lpstr>
      <vt:lpstr>Understanding Audience and Purpose</vt:lpstr>
      <vt:lpstr>Understanding Audience and Purpose</vt:lpstr>
      <vt:lpstr>Utilizing an Audience Profile Sheet</vt:lpstr>
      <vt:lpstr>Determining the Defining Characteristics of Your Audience</vt:lpstr>
      <vt:lpstr>Determining the Defining Characteristics of Your Audience</vt:lpstr>
      <vt:lpstr>Determining the Defining Characteristics of Your Audience</vt:lpstr>
      <vt:lpstr>Determining the Defining Characteristics of Your Audience</vt:lpstr>
      <vt:lpstr>Determining the Defining Characteristics of Your Audience</vt:lpstr>
      <vt:lpstr>Audience Analysis Questions</vt:lpstr>
      <vt:lpstr>Revise Advertisement: Audience Profile Sheet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Analyzing Your Audience</dc:title>
  <dc:creator>Hayden Coombs</dc:creator>
  <cp:lastModifiedBy>Hayden Coombs</cp:lastModifiedBy>
  <cp:revision>6</cp:revision>
  <dcterms:created xsi:type="dcterms:W3CDTF">2019-09-24T15:01:58Z</dcterms:created>
  <dcterms:modified xsi:type="dcterms:W3CDTF">2020-10-08T14:42:51Z</dcterms:modified>
</cp:coreProperties>
</file>