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4659"/>
  </p:normalViewPr>
  <p:slideViewPr>
    <p:cSldViewPr snapToGrid="0" snapToObjects="1">
      <p:cViewPr varScale="1">
        <p:scale>
          <a:sx n="117" d="100"/>
          <a:sy n="117" d="100"/>
        </p:scale>
        <p:origin x="36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10/10/19</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10/10/19</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10/10/19</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10/10/19</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10/10/19</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3FFDE-FC8A-4F45-95FF-4D245CD1F04B}"/>
              </a:ext>
            </a:extLst>
          </p:cNvPr>
          <p:cNvSpPr>
            <a:spLocks noGrp="1"/>
          </p:cNvSpPr>
          <p:nvPr>
            <p:ph type="ctrTitle"/>
          </p:nvPr>
        </p:nvSpPr>
        <p:spPr/>
        <p:txBody>
          <a:bodyPr/>
          <a:lstStyle/>
          <a:p>
            <a:r>
              <a:rPr lang="en-US" dirty="0"/>
              <a:t>Chapter 6</a:t>
            </a:r>
          </a:p>
        </p:txBody>
      </p:sp>
      <p:sp>
        <p:nvSpPr>
          <p:cNvPr id="3" name="Subtitle 2">
            <a:extLst>
              <a:ext uri="{FF2B5EF4-FFF2-40B4-BE49-F238E27FC236}">
                <a16:creationId xmlns:a16="http://schemas.microsoft.com/office/drawing/2014/main" id="{A3897F8C-9688-7748-A6E5-66133E61F5F9}"/>
              </a:ext>
            </a:extLst>
          </p:cNvPr>
          <p:cNvSpPr>
            <a:spLocks noGrp="1"/>
          </p:cNvSpPr>
          <p:nvPr>
            <p:ph type="subTitle" idx="1"/>
          </p:nvPr>
        </p:nvSpPr>
        <p:spPr/>
        <p:txBody>
          <a:bodyPr/>
          <a:lstStyle/>
          <a:p>
            <a:r>
              <a:rPr lang="en-US" dirty="0"/>
              <a:t>Language, Grammar, and syntax in the workplace </a:t>
            </a:r>
          </a:p>
        </p:txBody>
      </p:sp>
    </p:spTree>
    <p:extLst>
      <p:ext uri="{BB962C8B-B14F-4D97-AF65-F5344CB8AC3E}">
        <p14:creationId xmlns:p14="http://schemas.microsoft.com/office/powerpoint/2010/main" val="3473697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Language is Symbolic</a:t>
            </a:r>
          </a:p>
        </p:txBody>
      </p:sp>
      <p:sp>
        <p:nvSpPr>
          <p:cNvPr id="3" name="Content Placeholder 2"/>
          <p:cNvSpPr>
            <a:spLocks noGrp="1"/>
          </p:cNvSpPr>
          <p:nvPr>
            <p:ph idx="1"/>
          </p:nvPr>
        </p:nvSpPr>
        <p:spPr/>
        <p:txBody>
          <a:bodyPr>
            <a:normAutofit fontScale="92500" lnSpcReduction="10000"/>
          </a:bodyPr>
          <a:lstStyle/>
          <a:p>
            <a:r>
              <a:rPr lang="en-US" sz="2800" dirty="0"/>
              <a:t>There is only an arbitrary connection between words and ideas or things to which they refer.</a:t>
            </a:r>
          </a:p>
          <a:p>
            <a:endParaRPr lang="en-US" sz="2800" dirty="0"/>
          </a:p>
          <a:p>
            <a:r>
              <a:rPr lang="en-US" sz="2800" dirty="0"/>
              <a:t>The natural world:</a:t>
            </a:r>
          </a:p>
          <a:p>
            <a:pPr lvl="1"/>
            <a:r>
              <a:rPr lang="en-US" sz="2400" dirty="0"/>
              <a:t>Smoke means something is burning</a:t>
            </a:r>
          </a:p>
          <a:p>
            <a:pPr lvl="1"/>
            <a:r>
              <a:rPr lang="en-US" sz="2400" dirty="0"/>
              <a:t>A fever means you are ill</a:t>
            </a:r>
          </a:p>
          <a:p>
            <a:pPr lvl="1"/>
            <a:endParaRPr lang="en-US" sz="2400" dirty="0"/>
          </a:p>
          <a:p>
            <a:r>
              <a:rPr lang="en-US" sz="2800" dirty="0"/>
              <a:t>Language operates the same way.</a:t>
            </a:r>
          </a:p>
        </p:txBody>
      </p:sp>
    </p:spTree>
    <p:extLst>
      <p:ext uri="{BB962C8B-B14F-4D97-AF65-F5344CB8AC3E}">
        <p14:creationId xmlns:p14="http://schemas.microsoft.com/office/powerpoint/2010/main" val="1825800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6281" y="365760"/>
            <a:ext cx="10189027" cy="1325562"/>
          </a:xfrm>
        </p:spPr>
        <p:txBody>
          <a:bodyPr/>
          <a:lstStyle/>
          <a:p>
            <a:r>
              <a:rPr lang="en-US" dirty="0"/>
              <a:t>Understanding and Misunderstandings</a:t>
            </a:r>
          </a:p>
        </p:txBody>
      </p:sp>
      <p:sp>
        <p:nvSpPr>
          <p:cNvPr id="3" name="Content Placeholder 2"/>
          <p:cNvSpPr>
            <a:spLocks noGrp="1"/>
          </p:cNvSpPr>
          <p:nvPr>
            <p:ph idx="1"/>
          </p:nvPr>
        </p:nvSpPr>
        <p:spPr>
          <a:xfrm>
            <a:off x="1261872" y="1828800"/>
            <a:ext cx="8595360" cy="4809506"/>
          </a:xfrm>
        </p:spPr>
        <p:txBody>
          <a:bodyPr>
            <a:normAutofit lnSpcReduction="10000"/>
          </a:bodyPr>
          <a:lstStyle/>
          <a:p>
            <a:r>
              <a:rPr lang="en-US" sz="2400" b="1" dirty="0"/>
              <a:t>Semantic rules: </a:t>
            </a:r>
            <a:r>
              <a:rPr lang="en-US" sz="2400" dirty="0"/>
              <a:t>the ways in which users of a language assign meaning to a linguistic symbol.</a:t>
            </a:r>
          </a:p>
          <a:p>
            <a:pPr lvl="1"/>
            <a:r>
              <a:rPr lang="en-US" sz="2000" dirty="0"/>
              <a:t>Usually a word, but can be noises.</a:t>
            </a:r>
          </a:p>
          <a:p>
            <a:pPr lvl="1"/>
            <a:r>
              <a:rPr lang="en-US" sz="2000" dirty="0"/>
              <a:t>Ride a bike, read a book.</a:t>
            </a:r>
          </a:p>
          <a:p>
            <a:pPr lvl="1"/>
            <a:r>
              <a:rPr lang="en-US" sz="2000" dirty="0"/>
              <a:t>How would we communicate without semantic rules?</a:t>
            </a:r>
          </a:p>
          <a:p>
            <a:pPr lvl="1"/>
            <a:endParaRPr lang="en-US" sz="2000" dirty="0"/>
          </a:p>
          <a:p>
            <a:r>
              <a:rPr lang="en-US" sz="2400" b="1" dirty="0"/>
              <a:t>Equivocation: </a:t>
            </a:r>
            <a:r>
              <a:rPr lang="en-US" sz="2400" dirty="0"/>
              <a:t>statements have more than one commonly accepted definition.</a:t>
            </a:r>
          </a:p>
          <a:p>
            <a:pPr lvl="1"/>
            <a:r>
              <a:rPr lang="en-US" sz="2000" dirty="0"/>
              <a:t>Cultural impacts</a:t>
            </a:r>
          </a:p>
          <a:p>
            <a:pPr lvl="2"/>
            <a:r>
              <a:rPr lang="en-US" sz="1800" dirty="0"/>
              <a:t>Shooting</a:t>
            </a:r>
          </a:p>
          <a:p>
            <a:pPr lvl="2"/>
            <a:r>
              <a:rPr lang="en-US" sz="1800" dirty="0"/>
              <a:t>Proposal- “It’s too small.”</a:t>
            </a:r>
          </a:p>
          <a:p>
            <a:pPr lvl="2"/>
            <a:r>
              <a:rPr lang="en-US" sz="1800" dirty="0"/>
              <a:t>News headlines often struggle with this principle </a:t>
            </a:r>
          </a:p>
        </p:txBody>
      </p:sp>
    </p:spTree>
    <p:extLst>
      <p:ext uri="{BB962C8B-B14F-4D97-AF65-F5344CB8AC3E}">
        <p14:creationId xmlns:p14="http://schemas.microsoft.com/office/powerpoint/2010/main" val="544937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951" y="87699"/>
            <a:ext cx="4881606" cy="3298571"/>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4465" y="2351645"/>
            <a:ext cx="6096000" cy="436245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95" y="2813100"/>
            <a:ext cx="3739979" cy="3724396"/>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9965" y="248122"/>
            <a:ext cx="4445000" cy="1943100"/>
          </a:xfrm>
          <a:prstGeom prst="rect">
            <a:avLst/>
          </a:prstGeom>
        </p:spPr>
      </p:pic>
    </p:spTree>
    <p:extLst>
      <p:ext uri="{BB962C8B-B14F-4D97-AF65-F5344CB8AC3E}">
        <p14:creationId xmlns:p14="http://schemas.microsoft.com/office/powerpoint/2010/main" val="1162048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Understanding and Misunderstandings</a:t>
            </a:r>
          </a:p>
        </p:txBody>
      </p:sp>
      <p:sp>
        <p:nvSpPr>
          <p:cNvPr id="3" name="Content Placeholder 2"/>
          <p:cNvSpPr>
            <a:spLocks noGrp="1"/>
          </p:cNvSpPr>
          <p:nvPr>
            <p:ph idx="1"/>
          </p:nvPr>
        </p:nvSpPr>
        <p:spPr>
          <a:xfrm>
            <a:off x="1261872" y="1872342"/>
            <a:ext cx="9242842" cy="4985657"/>
          </a:xfrm>
        </p:spPr>
        <p:txBody>
          <a:bodyPr>
            <a:normAutofit fontScale="85000" lnSpcReduction="10000"/>
          </a:bodyPr>
          <a:lstStyle/>
          <a:p>
            <a:r>
              <a:rPr lang="en-US" b="1" dirty="0"/>
              <a:t>Relative Language: </a:t>
            </a:r>
            <a:r>
              <a:rPr lang="en-US" dirty="0"/>
              <a:t>words gain their respective meanings by comparison.</a:t>
            </a:r>
          </a:p>
          <a:p>
            <a:pPr lvl="1"/>
            <a:r>
              <a:rPr lang="en-US" dirty="0"/>
              <a:t>Did you attend a big high school or a small high school?</a:t>
            </a:r>
          </a:p>
          <a:p>
            <a:pPr lvl="1"/>
            <a:r>
              <a:rPr lang="en-US" dirty="0"/>
              <a:t>Is Cedar City a big town?</a:t>
            </a:r>
          </a:p>
          <a:p>
            <a:pPr lvl="1"/>
            <a:r>
              <a:rPr lang="en-US" dirty="0"/>
              <a:t>Am I tall or short?</a:t>
            </a:r>
          </a:p>
          <a:p>
            <a:pPr lvl="1"/>
            <a:r>
              <a:rPr lang="en-US" dirty="0"/>
              <a:t>“I’ll be home soon.”</a:t>
            </a:r>
          </a:p>
          <a:p>
            <a:pPr lvl="1"/>
            <a:endParaRPr lang="en-US" dirty="0"/>
          </a:p>
          <a:p>
            <a:r>
              <a:rPr lang="en-US" b="1" dirty="0"/>
              <a:t>Static Evaluation: </a:t>
            </a:r>
            <a:r>
              <a:rPr lang="en-US" dirty="0"/>
              <a:t>Statements that lead to the mistaken assumption that things are consistent and unchanging.</a:t>
            </a:r>
          </a:p>
          <a:p>
            <a:pPr lvl="1"/>
            <a:r>
              <a:rPr lang="en-US" dirty="0"/>
              <a:t>Robert is loud.</a:t>
            </a:r>
          </a:p>
          <a:p>
            <a:pPr lvl="1"/>
            <a:r>
              <a:rPr lang="en-US" dirty="0"/>
              <a:t>Alexandra is quiet.</a:t>
            </a:r>
          </a:p>
          <a:p>
            <a:pPr lvl="1"/>
            <a:r>
              <a:rPr lang="en-US" dirty="0"/>
              <a:t>People change more often than they stay the same.</a:t>
            </a:r>
          </a:p>
          <a:p>
            <a:pPr lvl="1"/>
            <a:r>
              <a:rPr lang="en-US" dirty="0"/>
              <a:t>“You’re a professor now?”</a:t>
            </a:r>
          </a:p>
          <a:p>
            <a:pPr lvl="1"/>
            <a:endParaRPr lang="en-US" dirty="0"/>
          </a:p>
          <a:p>
            <a:r>
              <a:rPr lang="en-US" b="1" dirty="0"/>
              <a:t>Abstraction: </a:t>
            </a:r>
            <a:r>
              <a:rPr lang="en-US" dirty="0"/>
              <a:t>Vague language that can be interpreted in multiple ways.</a:t>
            </a:r>
          </a:p>
          <a:p>
            <a:pPr lvl="1"/>
            <a:r>
              <a:rPr lang="en-US" dirty="0"/>
              <a:t>“You need to have a better attitude about this class” vs “You need to complain less about the chapter captures.”</a:t>
            </a:r>
          </a:p>
          <a:p>
            <a:pPr lvl="1"/>
            <a:r>
              <a:rPr lang="en-US" dirty="0"/>
              <a:t>Can cause people to speak in generalities: “Athletes are the worst.”</a:t>
            </a:r>
          </a:p>
        </p:txBody>
      </p:sp>
    </p:spTree>
    <p:extLst>
      <p:ext uri="{BB962C8B-B14F-4D97-AF65-F5344CB8AC3E}">
        <p14:creationId xmlns:p14="http://schemas.microsoft.com/office/powerpoint/2010/main" val="1723578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ConteNT</a:t>
            </a:r>
            <a:r>
              <a:rPr lang="en-US" dirty="0"/>
              <a:t>: Understanding Structure</a:t>
            </a:r>
          </a:p>
        </p:txBody>
      </p:sp>
      <p:sp>
        <p:nvSpPr>
          <p:cNvPr id="3" name="Content Placeholder 2"/>
          <p:cNvSpPr>
            <a:spLocks noGrp="1"/>
          </p:cNvSpPr>
          <p:nvPr>
            <p:ph idx="1"/>
          </p:nvPr>
        </p:nvSpPr>
        <p:spPr>
          <a:xfrm>
            <a:off x="581191" y="1751171"/>
            <a:ext cx="11029615" cy="584475"/>
          </a:xfrm>
        </p:spPr>
        <p:txBody>
          <a:bodyPr/>
          <a:lstStyle/>
          <a:p>
            <a:r>
              <a:rPr lang="en-US" dirty="0"/>
              <a:t>Syntactic rules govern the grammar of language. Syntax.</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5040" y="2253720"/>
            <a:ext cx="6302680" cy="4537269"/>
          </a:xfrm>
          <a:prstGeom prst="rect">
            <a:avLst/>
          </a:prstGeom>
        </p:spPr>
      </p:pic>
    </p:spTree>
    <p:extLst>
      <p:ext uri="{BB962C8B-B14F-4D97-AF65-F5344CB8AC3E}">
        <p14:creationId xmlns:p14="http://schemas.microsoft.com/office/powerpoint/2010/main" val="2216803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Context: Understanding Structure</a:t>
            </a:r>
          </a:p>
        </p:txBody>
      </p:sp>
      <p:sp>
        <p:nvSpPr>
          <p:cNvPr id="3" name="Content Placeholder 2"/>
          <p:cNvSpPr>
            <a:spLocks noGrp="1"/>
          </p:cNvSpPr>
          <p:nvPr>
            <p:ph idx="1"/>
          </p:nvPr>
        </p:nvSpPr>
        <p:spPr>
          <a:xfrm>
            <a:off x="581192" y="1844541"/>
            <a:ext cx="11029615" cy="1013800"/>
          </a:xfrm>
        </p:spPr>
        <p:txBody>
          <a:bodyPr/>
          <a:lstStyle/>
          <a:p>
            <a:r>
              <a:rPr lang="en-US" dirty="0"/>
              <a:t>Pragmatic rules govern the way speech works in everyday interactions.</a:t>
            </a:r>
          </a:p>
          <a:p>
            <a:pPr lvl="1"/>
            <a:r>
              <a:rPr lang="en-US" dirty="0"/>
              <a:t>How we interpret messages in a given context.</a:t>
            </a:r>
          </a:p>
          <a:p>
            <a:pPr lvl="1"/>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3027" y="2610105"/>
            <a:ext cx="6751736" cy="4247895"/>
          </a:xfrm>
          <a:prstGeom prst="rect">
            <a:avLst/>
          </a:prstGeom>
        </p:spPr>
      </p:pic>
    </p:spTree>
    <p:extLst>
      <p:ext uri="{BB962C8B-B14F-4D97-AF65-F5344CB8AC3E}">
        <p14:creationId xmlns:p14="http://schemas.microsoft.com/office/powerpoint/2010/main" val="3945599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Impact of Language</a:t>
            </a:r>
          </a:p>
        </p:txBody>
      </p:sp>
      <p:sp>
        <p:nvSpPr>
          <p:cNvPr id="3" name="Content Placeholder 2"/>
          <p:cNvSpPr>
            <a:spLocks noGrp="1"/>
          </p:cNvSpPr>
          <p:nvPr>
            <p:ph idx="1"/>
          </p:nvPr>
        </p:nvSpPr>
        <p:spPr>
          <a:xfrm>
            <a:off x="581191" y="1828800"/>
            <a:ext cx="11029615" cy="4872446"/>
          </a:xfrm>
        </p:spPr>
        <p:txBody>
          <a:bodyPr>
            <a:normAutofit/>
          </a:bodyPr>
          <a:lstStyle/>
          <a:p>
            <a:r>
              <a:rPr lang="en-US" sz="2000" b="1" dirty="0"/>
              <a:t>Affiliation</a:t>
            </a:r>
          </a:p>
          <a:p>
            <a:pPr lvl="1"/>
            <a:r>
              <a:rPr lang="en-US" sz="1800" dirty="0"/>
              <a:t>Speech can build and demonstrate solidarity with others.</a:t>
            </a:r>
          </a:p>
          <a:p>
            <a:pPr lvl="1"/>
            <a:r>
              <a:rPr lang="en-US" sz="1800" dirty="0"/>
              <a:t>Convergence: The process of adapting one’s speech style to match others.</a:t>
            </a:r>
          </a:p>
          <a:p>
            <a:pPr lvl="1"/>
            <a:r>
              <a:rPr lang="en-US" sz="1800" dirty="0"/>
              <a:t>Divergence: Speaking in a way that emphasizes one’s differences from others.</a:t>
            </a:r>
          </a:p>
          <a:p>
            <a:pPr lvl="1"/>
            <a:endParaRPr lang="en-US" sz="1800" dirty="0"/>
          </a:p>
          <a:p>
            <a:pPr lvl="1"/>
            <a:endParaRPr lang="en-US" sz="1800" dirty="0"/>
          </a:p>
          <a:p>
            <a:pPr lvl="1"/>
            <a:endParaRPr lang="en-US" sz="1800" dirty="0"/>
          </a:p>
          <a:p>
            <a:pPr lvl="1"/>
            <a:endParaRPr lang="en-US" sz="1800" dirty="0"/>
          </a:p>
        </p:txBody>
      </p:sp>
    </p:spTree>
    <p:extLst>
      <p:ext uri="{BB962C8B-B14F-4D97-AF65-F5344CB8AC3E}">
        <p14:creationId xmlns:p14="http://schemas.microsoft.com/office/powerpoint/2010/main" val="2304552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Impact of Language</a:t>
            </a:r>
          </a:p>
        </p:txBody>
      </p:sp>
      <p:sp>
        <p:nvSpPr>
          <p:cNvPr id="3" name="Content Placeholder 2"/>
          <p:cNvSpPr>
            <a:spLocks noGrp="1"/>
          </p:cNvSpPr>
          <p:nvPr>
            <p:ph idx="1"/>
          </p:nvPr>
        </p:nvSpPr>
        <p:spPr>
          <a:xfrm>
            <a:off x="581193" y="1715956"/>
            <a:ext cx="11029615" cy="2429799"/>
          </a:xfrm>
        </p:spPr>
        <p:txBody>
          <a:bodyPr/>
          <a:lstStyle/>
          <a:p>
            <a:r>
              <a:rPr lang="en-US" sz="2000" dirty="0"/>
              <a:t>Power</a:t>
            </a:r>
          </a:p>
          <a:p>
            <a:pPr lvl="1"/>
            <a:r>
              <a:rPr lang="en-US" dirty="0"/>
              <a:t>Language patterns can add to or detract from a speaker’s power to influence others.</a:t>
            </a:r>
          </a:p>
          <a:p>
            <a:pPr lvl="1"/>
            <a:r>
              <a:rPr lang="en-US" dirty="0"/>
              <a:t>There is a cultural standard here as well.</a:t>
            </a:r>
          </a:p>
          <a:p>
            <a:pPr lvl="1"/>
            <a:r>
              <a:rPr lang="en-US" dirty="0"/>
              <a:t>Powerful and polite speech working together is the most effective combination. </a:t>
            </a:r>
          </a:p>
          <a:p>
            <a:pPr lvl="1"/>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192" y="4145755"/>
            <a:ext cx="10631384" cy="2286319"/>
          </a:xfrm>
          <a:prstGeom prst="rect">
            <a:avLst/>
          </a:prstGeom>
        </p:spPr>
      </p:pic>
    </p:spTree>
    <p:extLst>
      <p:ext uri="{BB962C8B-B14F-4D97-AF65-F5344CB8AC3E}">
        <p14:creationId xmlns:p14="http://schemas.microsoft.com/office/powerpoint/2010/main" val="2528433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Impact of Language</a:t>
            </a:r>
          </a:p>
        </p:txBody>
      </p:sp>
      <p:sp>
        <p:nvSpPr>
          <p:cNvPr id="3" name="Content Placeholder 2"/>
          <p:cNvSpPr>
            <a:spLocks noGrp="1"/>
          </p:cNvSpPr>
          <p:nvPr>
            <p:ph idx="1"/>
          </p:nvPr>
        </p:nvSpPr>
        <p:spPr>
          <a:xfrm>
            <a:off x="581191" y="1828800"/>
            <a:ext cx="11029615" cy="4803820"/>
          </a:xfrm>
        </p:spPr>
        <p:txBody>
          <a:bodyPr>
            <a:normAutofit/>
          </a:bodyPr>
          <a:lstStyle/>
          <a:p>
            <a:r>
              <a:rPr lang="en-US" sz="2400" dirty="0"/>
              <a:t>Emotive Language</a:t>
            </a:r>
          </a:p>
          <a:p>
            <a:pPr lvl="1"/>
            <a:r>
              <a:rPr lang="en-US" sz="2000" dirty="0"/>
              <a:t>Seems to describe something, but actually announces the speakers attitude toward it.</a:t>
            </a:r>
          </a:p>
          <a:p>
            <a:pPr lvl="2"/>
            <a:r>
              <a:rPr lang="en-US" sz="1800" u="sng" dirty="0"/>
              <a:t>If you approve, you say… </a:t>
            </a:r>
            <a:r>
              <a:rPr lang="en-US" sz="1800" dirty="0"/>
              <a:t>		</a:t>
            </a:r>
            <a:r>
              <a:rPr lang="en-US" sz="1800" u="sng" dirty="0"/>
              <a:t>If you disapprove, you say…</a:t>
            </a:r>
            <a:r>
              <a:rPr lang="en-US" sz="1800" dirty="0"/>
              <a:t>	</a:t>
            </a:r>
            <a:br>
              <a:rPr lang="en-US" sz="1800" u="sng" dirty="0"/>
            </a:br>
            <a:r>
              <a:rPr lang="en-US" sz="1800" dirty="0"/>
              <a:t>Thrifty						Cheap</a:t>
            </a:r>
            <a:br>
              <a:rPr lang="en-US" sz="1800" dirty="0"/>
            </a:br>
            <a:r>
              <a:rPr lang="en-US" sz="1800" dirty="0"/>
              <a:t>Vintage						Old</a:t>
            </a:r>
            <a:br>
              <a:rPr lang="en-US" sz="1800" dirty="0"/>
            </a:br>
            <a:r>
              <a:rPr lang="en-US" sz="1800" dirty="0"/>
              <a:t>Cautious						Cowardly</a:t>
            </a:r>
          </a:p>
          <a:p>
            <a:pPr lvl="2"/>
            <a:endParaRPr lang="en-US" dirty="0"/>
          </a:p>
          <a:p>
            <a:pPr lvl="2"/>
            <a:endParaRPr lang="en-US" dirty="0"/>
          </a:p>
          <a:p>
            <a:pPr lvl="2"/>
            <a:endParaRPr lang="en-US" dirty="0"/>
          </a:p>
        </p:txBody>
      </p:sp>
    </p:spTree>
    <p:extLst>
      <p:ext uri="{BB962C8B-B14F-4D97-AF65-F5344CB8AC3E}">
        <p14:creationId xmlns:p14="http://schemas.microsoft.com/office/powerpoint/2010/main" val="1472454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Language of Responsibility</a:t>
            </a:r>
          </a:p>
        </p:txBody>
      </p:sp>
      <p:sp>
        <p:nvSpPr>
          <p:cNvPr id="3" name="Content Placeholder 2"/>
          <p:cNvSpPr>
            <a:spLocks noGrp="1"/>
          </p:cNvSpPr>
          <p:nvPr>
            <p:ph idx="1"/>
          </p:nvPr>
        </p:nvSpPr>
        <p:spPr>
          <a:xfrm>
            <a:off x="581192" y="1959429"/>
            <a:ext cx="11029615" cy="4898571"/>
          </a:xfrm>
        </p:spPr>
        <p:txBody>
          <a:bodyPr>
            <a:normAutofit/>
          </a:bodyPr>
          <a:lstStyle/>
          <a:p>
            <a:r>
              <a:rPr lang="en-US" dirty="0"/>
              <a:t>“It” Statements: allow communicators to avoid responsibility for ownership of a message.</a:t>
            </a:r>
          </a:p>
          <a:p>
            <a:pPr lvl="1"/>
            <a:r>
              <a:rPr lang="en-US" dirty="0"/>
              <a:t>Notice the difference:</a:t>
            </a:r>
          </a:p>
          <a:p>
            <a:pPr lvl="2"/>
            <a:r>
              <a:rPr lang="en-US" dirty="0"/>
              <a:t>“It bothers me when you don’t show up for class” vs “I’m worried when you don’t show up…”</a:t>
            </a:r>
          </a:p>
          <a:p>
            <a:pPr lvl="2"/>
            <a:r>
              <a:rPr lang="en-US" dirty="0"/>
              <a:t>“It’s nice to see you” vs “I’m glad to see you”</a:t>
            </a:r>
          </a:p>
          <a:p>
            <a:pPr lvl="1"/>
            <a:endParaRPr lang="en-US" dirty="0"/>
          </a:p>
          <a:p>
            <a:r>
              <a:rPr lang="en-US" dirty="0"/>
              <a:t>“But” Statements: when the word ‘but’ cancels out the thought that precedes it.</a:t>
            </a:r>
          </a:p>
          <a:p>
            <a:pPr lvl="1"/>
            <a:r>
              <a:rPr lang="en-US" dirty="0"/>
              <a:t>“You’re really a great person, but I think we should see other people.”</a:t>
            </a:r>
          </a:p>
          <a:p>
            <a:pPr lvl="1"/>
            <a:r>
              <a:rPr lang="en-US" dirty="0"/>
              <a:t>“You’ve done good work for us, but we’re going to have to let you go.”</a:t>
            </a:r>
          </a:p>
          <a:p>
            <a:pPr lvl="1"/>
            <a:endParaRPr lang="en-US" dirty="0"/>
          </a:p>
          <a:p>
            <a:r>
              <a:rPr lang="en-US" dirty="0"/>
              <a:t>Questions: often used as a way to avoid making a declaration</a:t>
            </a:r>
          </a:p>
          <a:p>
            <a:pPr lvl="1"/>
            <a:r>
              <a:rPr lang="en-US" dirty="0"/>
              <a:t>“What are we having for dinner?” could mean, “I don’t want to cook.”</a:t>
            </a:r>
          </a:p>
          <a:p>
            <a:pPr lvl="1"/>
            <a:r>
              <a:rPr lang="en-US" dirty="0"/>
              <a:t>“How many textbooks are assigned in that class?” could mean, “I’m afraid to get into a class with too much reading.”</a:t>
            </a:r>
          </a:p>
          <a:p>
            <a:pPr lvl="1"/>
            <a:endParaRPr lang="en-US" dirty="0"/>
          </a:p>
        </p:txBody>
      </p:sp>
    </p:spTree>
    <p:extLst>
      <p:ext uri="{BB962C8B-B14F-4D97-AF65-F5344CB8AC3E}">
        <p14:creationId xmlns:p14="http://schemas.microsoft.com/office/powerpoint/2010/main" val="3255508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Language of Responsibility</a:t>
            </a:r>
          </a:p>
        </p:txBody>
      </p:sp>
      <p:sp>
        <p:nvSpPr>
          <p:cNvPr id="3" name="Content Placeholder 2"/>
          <p:cNvSpPr>
            <a:spLocks noGrp="1"/>
          </p:cNvSpPr>
          <p:nvPr>
            <p:ph idx="1"/>
          </p:nvPr>
        </p:nvSpPr>
        <p:spPr/>
        <p:txBody>
          <a:bodyPr>
            <a:normAutofit fontScale="92500" lnSpcReduction="10000"/>
          </a:bodyPr>
          <a:lstStyle/>
          <a:p>
            <a:r>
              <a:rPr lang="en-US" sz="2400" dirty="0"/>
              <a:t>“I” and “You” Language</a:t>
            </a:r>
          </a:p>
          <a:p>
            <a:pPr lvl="1"/>
            <a:r>
              <a:rPr lang="en-US" sz="2000" dirty="0"/>
              <a:t>“I” statements accept responsibility for a message.</a:t>
            </a:r>
          </a:p>
          <a:p>
            <a:pPr lvl="2"/>
            <a:r>
              <a:rPr lang="en-US" sz="1800" dirty="0"/>
              <a:t>“I don’t want to be responsible for all of the cleaning in the apartment.”</a:t>
            </a:r>
          </a:p>
          <a:p>
            <a:pPr lvl="1"/>
            <a:r>
              <a:rPr lang="en-US" sz="2000" dirty="0"/>
              <a:t>“You” statements express judgment.</a:t>
            </a:r>
          </a:p>
          <a:p>
            <a:pPr lvl="2"/>
            <a:r>
              <a:rPr lang="en-US" sz="1800" dirty="0"/>
              <a:t>“You left this place a mess!”</a:t>
            </a:r>
          </a:p>
          <a:p>
            <a:pPr lvl="2"/>
            <a:endParaRPr lang="en-US" sz="1800" dirty="0"/>
          </a:p>
          <a:p>
            <a:r>
              <a:rPr lang="en-US" sz="2400" dirty="0"/>
              <a:t>“We” Language</a:t>
            </a:r>
          </a:p>
          <a:p>
            <a:pPr lvl="1"/>
            <a:r>
              <a:rPr lang="en-US" sz="2000" dirty="0"/>
              <a:t>“We” implies that an issue is the concern and responsibility of both communicators.</a:t>
            </a:r>
          </a:p>
          <a:p>
            <a:pPr lvl="2"/>
            <a:r>
              <a:rPr lang="en-US" sz="1800" dirty="0"/>
              <a:t>“We aren’t doing a very good job of keeping the place clean, are we?”</a:t>
            </a:r>
          </a:p>
          <a:p>
            <a:pPr lvl="2"/>
            <a:endParaRPr lang="en-US" dirty="0"/>
          </a:p>
          <a:p>
            <a:endParaRPr lang="en-US" dirty="0"/>
          </a:p>
        </p:txBody>
      </p:sp>
    </p:spTree>
    <p:extLst>
      <p:ext uri="{BB962C8B-B14F-4D97-AF65-F5344CB8AC3E}">
        <p14:creationId xmlns:p14="http://schemas.microsoft.com/office/powerpoint/2010/main" val="12801746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8E556-1390-3344-899D-AC35218C55F9}"/>
              </a:ext>
            </a:extLst>
          </p:cNvPr>
          <p:cNvSpPr>
            <a:spLocks noGrp="1"/>
          </p:cNvSpPr>
          <p:nvPr>
            <p:ph type="title"/>
          </p:nvPr>
        </p:nvSpPr>
        <p:spPr/>
        <p:txBody>
          <a:bodyPr/>
          <a:lstStyle/>
          <a:p>
            <a:r>
              <a:rPr lang="en-US" dirty="0"/>
              <a:t>Most Common Workplace errors</a:t>
            </a:r>
          </a:p>
        </p:txBody>
      </p:sp>
      <p:sp>
        <p:nvSpPr>
          <p:cNvPr id="3" name="Content Placeholder 2">
            <a:extLst>
              <a:ext uri="{FF2B5EF4-FFF2-40B4-BE49-F238E27FC236}">
                <a16:creationId xmlns:a16="http://schemas.microsoft.com/office/drawing/2014/main" id="{0AED0CD1-0FF9-0A45-A175-810760E80833}"/>
              </a:ext>
            </a:extLst>
          </p:cNvPr>
          <p:cNvSpPr>
            <a:spLocks noGrp="1"/>
          </p:cNvSpPr>
          <p:nvPr>
            <p:ph idx="1"/>
          </p:nvPr>
        </p:nvSpPr>
        <p:spPr/>
        <p:txBody>
          <a:bodyPr>
            <a:normAutofit lnSpcReduction="10000"/>
          </a:bodyPr>
          <a:lstStyle/>
          <a:p>
            <a:r>
              <a:rPr lang="en-US" dirty="0"/>
              <a:t>Sentence fragments.</a:t>
            </a:r>
          </a:p>
          <a:p>
            <a:r>
              <a:rPr lang="en-US" dirty="0"/>
              <a:t>Comma splices.</a:t>
            </a:r>
          </a:p>
          <a:p>
            <a:r>
              <a:rPr lang="en-US" dirty="0"/>
              <a:t>Run-on sentences.</a:t>
            </a:r>
          </a:p>
          <a:p>
            <a:r>
              <a:rPr lang="en-US" dirty="0"/>
              <a:t>Ambiguous pronoun references.</a:t>
            </a:r>
          </a:p>
          <a:p>
            <a:r>
              <a:rPr lang="en-US" dirty="0"/>
              <a:t>Comparing items clearly.</a:t>
            </a:r>
          </a:p>
          <a:p>
            <a:r>
              <a:rPr lang="en-US" dirty="0"/>
              <a:t>Using adjectives clearly.</a:t>
            </a:r>
          </a:p>
          <a:p>
            <a:r>
              <a:rPr lang="en-US" dirty="0"/>
              <a:t>Maintaining subject-verb agreement.</a:t>
            </a:r>
          </a:p>
          <a:p>
            <a:r>
              <a:rPr lang="en-US" dirty="0"/>
              <a:t>Maintaining pronoun-antecedent agreement.</a:t>
            </a:r>
          </a:p>
          <a:p>
            <a:r>
              <a:rPr lang="en-US" dirty="0"/>
              <a:t>Using tenses correctly.</a:t>
            </a:r>
          </a:p>
          <a:p>
            <a:endParaRPr lang="en-US" dirty="0"/>
          </a:p>
        </p:txBody>
      </p:sp>
    </p:spTree>
    <p:extLst>
      <p:ext uri="{BB962C8B-B14F-4D97-AF65-F5344CB8AC3E}">
        <p14:creationId xmlns:p14="http://schemas.microsoft.com/office/powerpoint/2010/main" val="304347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8E556-1390-3344-899D-AC35218C55F9}"/>
              </a:ext>
            </a:extLst>
          </p:cNvPr>
          <p:cNvSpPr>
            <a:spLocks noGrp="1"/>
          </p:cNvSpPr>
          <p:nvPr>
            <p:ph type="title"/>
          </p:nvPr>
        </p:nvSpPr>
        <p:spPr/>
        <p:txBody>
          <a:bodyPr/>
          <a:lstStyle/>
          <a:p>
            <a:r>
              <a:rPr lang="en-US" dirty="0"/>
              <a:t>Most Common Workplace errors</a:t>
            </a:r>
          </a:p>
        </p:txBody>
      </p:sp>
      <p:sp>
        <p:nvSpPr>
          <p:cNvPr id="3" name="Content Placeholder 2">
            <a:extLst>
              <a:ext uri="{FF2B5EF4-FFF2-40B4-BE49-F238E27FC236}">
                <a16:creationId xmlns:a16="http://schemas.microsoft.com/office/drawing/2014/main" id="{0AED0CD1-0FF9-0A45-A175-810760E80833}"/>
              </a:ext>
            </a:extLst>
          </p:cNvPr>
          <p:cNvSpPr>
            <a:spLocks noGrp="1"/>
          </p:cNvSpPr>
          <p:nvPr>
            <p:ph idx="1"/>
          </p:nvPr>
        </p:nvSpPr>
        <p:spPr>
          <a:xfrm>
            <a:off x="581192" y="2180496"/>
            <a:ext cx="11029615" cy="1868990"/>
          </a:xfrm>
        </p:spPr>
        <p:txBody>
          <a:bodyPr>
            <a:normAutofit/>
          </a:bodyPr>
          <a:lstStyle/>
          <a:p>
            <a:pPr marL="0" indent="0">
              <a:buNone/>
            </a:pPr>
            <a:r>
              <a:rPr lang="en-US" b="1" dirty="0"/>
              <a:t>Sentence fragments</a:t>
            </a:r>
          </a:p>
          <a:p>
            <a:r>
              <a:rPr lang="en-US" dirty="0"/>
              <a:t>A sentence fragment is an incomplete sentence. </a:t>
            </a:r>
          </a:p>
          <a:p>
            <a:r>
              <a:rPr lang="en-US" dirty="0"/>
              <a:t>A sentence fragment occurs when a sentence is missing either a verb or an independent clause.</a:t>
            </a:r>
          </a:p>
          <a:p>
            <a:endParaRPr lang="en-US" dirty="0"/>
          </a:p>
          <a:p>
            <a:endParaRPr lang="en-US" dirty="0"/>
          </a:p>
          <a:p>
            <a:pPr lvl="1"/>
            <a:endParaRPr lang="en-US" dirty="0"/>
          </a:p>
        </p:txBody>
      </p:sp>
      <p:pic>
        <p:nvPicPr>
          <p:cNvPr id="5" name="Picture 4" descr="A picture containing indoor, bird&#10;&#10;Description automatically generated">
            <a:extLst>
              <a:ext uri="{FF2B5EF4-FFF2-40B4-BE49-F238E27FC236}">
                <a16:creationId xmlns:a16="http://schemas.microsoft.com/office/drawing/2014/main" id="{C15F4328-512A-114F-9C6E-829050C238DC}"/>
              </a:ext>
            </a:extLst>
          </p:cNvPr>
          <p:cNvPicPr>
            <a:picLocks noChangeAspect="1"/>
          </p:cNvPicPr>
          <p:nvPr/>
        </p:nvPicPr>
        <p:blipFill>
          <a:blip r:embed="rId2"/>
          <a:stretch>
            <a:fillRect/>
          </a:stretch>
        </p:blipFill>
        <p:spPr>
          <a:xfrm>
            <a:off x="0" y="3360783"/>
            <a:ext cx="5943600" cy="205740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9868264F-01E1-664C-BBC2-FDF82147A545}"/>
              </a:ext>
            </a:extLst>
          </p:cNvPr>
          <p:cNvPicPr>
            <a:picLocks noChangeAspect="1"/>
          </p:cNvPicPr>
          <p:nvPr/>
        </p:nvPicPr>
        <p:blipFill>
          <a:blip r:embed="rId3"/>
          <a:stretch>
            <a:fillRect/>
          </a:stretch>
        </p:blipFill>
        <p:spPr>
          <a:xfrm>
            <a:off x="5943600" y="3360783"/>
            <a:ext cx="6248400" cy="2971800"/>
          </a:xfrm>
          <a:prstGeom prst="rect">
            <a:avLst/>
          </a:prstGeom>
        </p:spPr>
      </p:pic>
    </p:spTree>
    <p:extLst>
      <p:ext uri="{BB962C8B-B14F-4D97-AF65-F5344CB8AC3E}">
        <p14:creationId xmlns:p14="http://schemas.microsoft.com/office/powerpoint/2010/main" val="9409015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8E556-1390-3344-899D-AC35218C55F9}"/>
              </a:ext>
            </a:extLst>
          </p:cNvPr>
          <p:cNvSpPr>
            <a:spLocks noGrp="1"/>
          </p:cNvSpPr>
          <p:nvPr>
            <p:ph type="title"/>
          </p:nvPr>
        </p:nvSpPr>
        <p:spPr/>
        <p:txBody>
          <a:bodyPr/>
          <a:lstStyle/>
          <a:p>
            <a:r>
              <a:rPr lang="en-US" dirty="0"/>
              <a:t>Most Common Workplace errors</a:t>
            </a:r>
          </a:p>
        </p:txBody>
      </p:sp>
      <p:sp>
        <p:nvSpPr>
          <p:cNvPr id="3" name="Content Placeholder 2">
            <a:extLst>
              <a:ext uri="{FF2B5EF4-FFF2-40B4-BE49-F238E27FC236}">
                <a16:creationId xmlns:a16="http://schemas.microsoft.com/office/drawing/2014/main" id="{0AED0CD1-0FF9-0A45-A175-810760E80833}"/>
              </a:ext>
            </a:extLst>
          </p:cNvPr>
          <p:cNvSpPr>
            <a:spLocks noGrp="1"/>
          </p:cNvSpPr>
          <p:nvPr>
            <p:ph idx="1"/>
          </p:nvPr>
        </p:nvSpPr>
        <p:spPr>
          <a:xfrm>
            <a:off x="581192" y="2180497"/>
            <a:ext cx="5948196" cy="3805966"/>
          </a:xfrm>
        </p:spPr>
        <p:txBody>
          <a:bodyPr>
            <a:normAutofit/>
          </a:bodyPr>
          <a:lstStyle/>
          <a:p>
            <a:pPr marL="0" indent="0">
              <a:buNone/>
            </a:pPr>
            <a:r>
              <a:rPr lang="en-US" b="1" dirty="0"/>
              <a:t>Comma splices</a:t>
            </a:r>
          </a:p>
          <a:p>
            <a:r>
              <a:rPr lang="en-US" dirty="0"/>
              <a:t>A comma splice is an error that occurs when two independent clauses are joined, or spliced together, by a comma.</a:t>
            </a:r>
          </a:p>
        </p:txBody>
      </p:sp>
      <p:pic>
        <p:nvPicPr>
          <p:cNvPr id="5" name="Picture 4" descr="A screenshot of a cell phone&#10;&#10;Description automatically generated">
            <a:extLst>
              <a:ext uri="{FF2B5EF4-FFF2-40B4-BE49-F238E27FC236}">
                <a16:creationId xmlns:a16="http://schemas.microsoft.com/office/drawing/2014/main" id="{9E6C54A1-044E-9E40-9254-279C33F4CCE6}"/>
              </a:ext>
            </a:extLst>
          </p:cNvPr>
          <p:cNvPicPr>
            <a:picLocks noChangeAspect="1"/>
          </p:cNvPicPr>
          <p:nvPr/>
        </p:nvPicPr>
        <p:blipFill>
          <a:blip r:embed="rId2"/>
          <a:stretch>
            <a:fillRect/>
          </a:stretch>
        </p:blipFill>
        <p:spPr>
          <a:xfrm>
            <a:off x="6791326" y="1675694"/>
            <a:ext cx="5400673" cy="5080705"/>
          </a:xfrm>
          <a:prstGeom prst="rect">
            <a:avLst/>
          </a:prstGeom>
        </p:spPr>
      </p:pic>
    </p:spTree>
    <p:extLst>
      <p:ext uri="{BB962C8B-B14F-4D97-AF65-F5344CB8AC3E}">
        <p14:creationId xmlns:p14="http://schemas.microsoft.com/office/powerpoint/2010/main" val="3899320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8E556-1390-3344-899D-AC35218C55F9}"/>
              </a:ext>
            </a:extLst>
          </p:cNvPr>
          <p:cNvSpPr>
            <a:spLocks noGrp="1"/>
          </p:cNvSpPr>
          <p:nvPr>
            <p:ph type="title"/>
          </p:nvPr>
        </p:nvSpPr>
        <p:spPr/>
        <p:txBody>
          <a:bodyPr/>
          <a:lstStyle/>
          <a:p>
            <a:r>
              <a:rPr lang="en-US" dirty="0"/>
              <a:t>Most Common Workplace errors</a:t>
            </a:r>
          </a:p>
        </p:txBody>
      </p:sp>
      <p:sp>
        <p:nvSpPr>
          <p:cNvPr id="3" name="Content Placeholder 2">
            <a:extLst>
              <a:ext uri="{FF2B5EF4-FFF2-40B4-BE49-F238E27FC236}">
                <a16:creationId xmlns:a16="http://schemas.microsoft.com/office/drawing/2014/main" id="{0AED0CD1-0FF9-0A45-A175-810760E80833}"/>
              </a:ext>
            </a:extLst>
          </p:cNvPr>
          <p:cNvSpPr>
            <a:spLocks noGrp="1"/>
          </p:cNvSpPr>
          <p:nvPr>
            <p:ph idx="1"/>
          </p:nvPr>
        </p:nvSpPr>
        <p:spPr>
          <a:xfrm>
            <a:off x="581193" y="2014538"/>
            <a:ext cx="5514807" cy="2357437"/>
          </a:xfrm>
        </p:spPr>
        <p:txBody>
          <a:bodyPr>
            <a:normAutofit/>
          </a:bodyPr>
          <a:lstStyle/>
          <a:p>
            <a:pPr marL="0" indent="0">
              <a:buNone/>
            </a:pPr>
            <a:r>
              <a:rPr lang="en-US" b="1" dirty="0"/>
              <a:t>Run-on sentences</a:t>
            </a:r>
          </a:p>
          <a:p>
            <a:r>
              <a:rPr lang="en-US" dirty="0"/>
              <a:t>In a run-on sentence (sometimes called a fused sentence), two independent clauses appear together with no punctuation between them.</a:t>
            </a:r>
          </a:p>
          <a:p>
            <a:endParaRPr lang="en-US" dirty="0"/>
          </a:p>
        </p:txBody>
      </p:sp>
      <p:pic>
        <p:nvPicPr>
          <p:cNvPr id="5" name="Picture 4" descr="A screenshot of a cell phone&#10;&#10;Description automatically generated">
            <a:extLst>
              <a:ext uri="{FF2B5EF4-FFF2-40B4-BE49-F238E27FC236}">
                <a16:creationId xmlns:a16="http://schemas.microsoft.com/office/drawing/2014/main" id="{B6DE39F1-29CA-9A4A-A0FC-102A8697783D}"/>
              </a:ext>
            </a:extLst>
          </p:cNvPr>
          <p:cNvPicPr>
            <a:picLocks noChangeAspect="1"/>
          </p:cNvPicPr>
          <p:nvPr/>
        </p:nvPicPr>
        <p:blipFill>
          <a:blip r:embed="rId2"/>
          <a:stretch>
            <a:fillRect/>
          </a:stretch>
        </p:blipFill>
        <p:spPr>
          <a:xfrm>
            <a:off x="290597" y="4044950"/>
            <a:ext cx="5805404" cy="185420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A63DC0AB-2F4C-5F49-BB22-07459EB6E1A0}"/>
              </a:ext>
            </a:extLst>
          </p:cNvPr>
          <p:cNvPicPr>
            <a:picLocks noChangeAspect="1"/>
          </p:cNvPicPr>
          <p:nvPr/>
        </p:nvPicPr>
        <p:blipFill>
          <a:blip r:embed="rId3"/>
          <a:stretch>
            <a:fillRect/>
          </a:stretch>
        </p:blipFill>
        <p:spPr>
          <a:xfrm>
            <a:off x="6386596" y="2813050"/>
            <a:ext cx="5805404" cy="2806700"/>
          </a:xfrm>
          <a:prstGeom prst="rect">
            <a:avLst/>
          </a:prstGeom>
        </p:spPr>
      </p:pic>
    </p:spTree>
    <p:extLst>
      <p:ext uri="{BB962C8B-B14F-4D97-AF65-F5344CB8AC3E}">
        <p14:creationId xmlns:p14="http://schemas.microsoft.com/office/powerpoint/2010/main" val="989253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8E556-1390-3344-899D-AC35218C55F9}"/>
              </a:ext>
            </a:extLst>
          </p:cNvPr>
          <p:cNvSpPr>
            <a:spLocks noGrp="1"/>
          </p:cNvSpPr>
          <p:nvPr>
            <p:ph type="title"/>
          </p:nvPr>
        </p:nvSpPr>
        <p:spPr/>
        <p:txBody>
          <a:bodyPr/>
          <a:lstStyle/>
          <a:p>
            <a:r>
              <a:rPr lang="en-US" dirty="0"/>
              <a:t>Most Common Workplace errors</a:t>
            </a:r>
          </a:p>
        </p:txBody>
      </p:sp>
      <p:sp>
        <p:nvSpPr>
          <p:cNvPr id="3" name="Content Placeholder 2">
            <a:extLst>
              <a:ext uri="{FF2B5EF4-FFF2-40B4-BE49-F238E27FC236}">
                <a16:creationId xmlns:a16="http://schemas.microsoft.com/office/drawing/2014/main" id="{0AED0CD1-0FF9-0A45-A175-810760E80833}"/>
              </a:ext>
            </a:extLst>
          </p:cNvPr>
          <p:cNvSpPr>
            <a:spLocks noGrp="1"/>
          </p:cNvSpPr>
          <p:nvPr>
            <p:ph idx="1"/>
          </p:nvPr>
        </p:nvSpPr>
        <p:spPr>
          <a:xfrm>
            <a:off x="581193" y="1868718"/>
            <a:ext cx="5351521" cy="656768"/>
          </a:xfrm>
        </p:spPr>
        <p:txBody>
          <a:bodyPr>
            <a:normAutofit fontScale="47500" lnSpcReduction="20000"/>
          </a:bodyPr>
          <a:lstStyle/>
          <a:p>
            <a:pPr marL="0" indent="0">
              <a:buNone/>
            </a:pPr>
            <a:r>
              <a:rPr lang="en-US" sz="2000" b="1" dirty="0"/>
              <a:t>Ambiguous pronoun references</a:t>
            </a:r>
          </a:p>
          <a:p>
            <a:r>
              <a:rPr lang="en-US" sz="2000" dirty="0"/>
              <a:t>Pronouns must refer clearly to their antecedents—the words or phrases they replace.</a:t>
            </a:r>
          </a:p>
          <a:p>
            <a:endParaRPr lang="en-US" dirty="0"/>
          </a:p>
        </p:txBody>
      </p:sp>
      <p:pic>
        <p:nvPicPr>
          <p:cNvPr id="5" name="Picture 4" descr="A screenshot of a cell phone&#10;&#10;Description automatically generated">
            <a:extLst>
              <a:ext uri="{FF2B5EF4-FFF2-40B4-BE49-F238E27FC236}">
                <a16:creationId xmlns:a16="http://schemas.microsoft.com/office/drawing/2014/main" id="{C01EC5D4-4713-C549-B94E-5AF271AAF7DD}"/>
              </a:ext>
            </a:extLst>
          </p:cNvPr>
          <p:cNvPicPr>
            <a:picLocks noChangeAspect="1"/>
          </p:cNvPicPr>
          <p:nvPr/>
        </p:nvPicPr>
        <p:blipFill>
          <a:blip r:embed="rId2"/>
          <a:stretch>
            <a:fillRect/>
          </a:stretch>
        </p:blipFill>
        <p:spPr>
          <a:xfrm>
            <a:off x="5826288" y="4152900"/>
            <a:ext cx="6365709" cy="2705100"/>
          </a:xfrm>
          <a:prstGeom prst="rect">
            <a:avLst/>
          </a:prstGeom>
        </p:spPr>
      </p:pic>
      <p:pic>
        <p:nvPicPr>
          <p:cNvPr id="7" name="Picture 6" descr="A picture containing table&#10;&#10;Description automatically generated">
            <a:extLst>
              <a:ext uri="{FF2B5EF4-FFF2-40B4-BE49-F238E27FC236}">
                <a16:creationId xmlns:a16="http://schemas.microsoft.com/office/drawing/2014/main" id="{704ADEC9-D6EB-AD47-8CE1-180654DCB762}"/>
              </a:ext>
            </a:extLst>
          </p:cNvPr>
          <p:cNvPicPr>
            <a:picLocks noChangeAspect="1"/>
          </p:cNvPicPr>
          <p:nvPr/>
        </p:nvPicPr>
        <p:blipFill>
          <a:blip r:embed="rId3"/>
          <a:stretch>
            <a:fillRect/>
          </a:stretch>
        </p:blipFill>
        <p:spPr>
          <a:xfrm>
            <a:off x="5932714" y="1815196"/>
            <a:ext cx="6259286" cy="2311400"/>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B167BDBC-A781-744F-9BF5-4819101FA468}"/>
              </a:ext>
            </a:extLst>
          </p:cNvPr>
          <p:cNvPicPr>
            <a:picLocks noChangeAspect="1"/>
          </p:cNvPicPr>
          <p:nvPr/>
        </p:nvPicPr>
        <p:blipFill>
          <a:blip r:embed="rId4"/>
          <a:stretch>
            <a:fillRect/>
          </a:stretch>
        </p:blipFill>
        <p:spPr>
          <a:xfrm>
            <a:off x="250371" y="4126596"/>
            <a:ext cx="5245100" cy="2616200"/>
          </a:xfrm>
          <a:prstGeom prst="rect">
            <a:avLst/>
          </a:prstGeom>
        </p:spPr>
      </p:pic>
      <p:pic>
        <p:nvPicPr>
          <p:cNvPr id="11" name="Picture 10" descr="A picture containing indoor, table&#10;&#10;Description automatically generated">
            <a:extLst>
              <a:ext uri="{FF2B5EF4-FFF2-40B4-BE49-F238E27FC236}">
                <a16:creationId xmlns:a16="http://schemas.microsoft.com/office/drawing/2014/main" id="{C79D5951-8FBD-924B-952E-4D8B4B057DC8}"/>
              </a:ext>
            </a:extLst>
          </p:cNvPr>
          <p:cNvPicPr>
            <a:picLocks noChangeAspect="1"/>
          </p:cNvPicPr>
          <p:nvPr/>
        </p:nvPicPr>
        <p:blipFill>
          <a:blip r:embed="rId5"/>
          <a:stretch>
            <a:fillRect/>
          </a:stretch>
        </p:blipFill>
        <p:spPr>
          <a:xfrm>
            <a:off x="250371" y="2437134"/>
            <a:ext cx="5245100" cy="1536700"/>
          </a:xfrm>
          <a:prstGeom prst="rect">
            <a:avLst/>
          </a:prstGeom>
        </p:spPr>
      </p:pic>
    </p:spTree>
    <p:extLst>
      <p:ext uri="{BB962C8B-B14F-4D97-AF65-F5344CB8AC3E}">
        <p14:creationId xmlns:p14="http://schemas.microsoft.com/office/powerpoint/2010/main" val="272802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8E556-1390-3344-899D-AC35218C55F9}"/>
              </a:ext>
            </a:extLst>
          </p:cNvPr>
          <p:cNvSpPr>
            <a:spLocks noGrp="1"/>
          </p:cNvSpPr>
          <p:nvPr>
            <p:ph type="title"/>
          </p:nvPr>
        </p:nvSpPr>
        <p:spPr/>
        <p:txBody>
          <a:bodyPr/>
          <a:lstStyle/>
          <a:p>
            <a:r>
              <a:rPr lang="en-US" dirty="0"/>
              <a:t>Most Common Workplace errors</a:t>
            </a:r>
          </a:p>
        </p:txBody>
      </p:sp>
      <p:sp>
        <p:nvSpPr>
          <p:cNvPr id="3" name="Content Placeholder 2">
            <a:extLst>
              <a:ext uri="{FF2B5EF4-FFF2-40B4-BE49-F238E27FC236}">
                <a16:creationId xmlns:a16="http://schemas.microsoft.com/office/drawing/2014/main" id="{0AED0CD1-0FF9-0A45-A175-810760E80833}"/>
              </a:ext>
            </a:extLst>
          </p:cNvPr>
          <p:cNvSpPr>
            <a:spLocks noGrp="1"/>
          </p:cNvSpPr>
          <p:nvPr>
            <p:ph idx="1"/>
          </p:nvPr>
        </p:nvSpPr>
        <p:spPr>
          <a:xfrm>
            <a:off x="581192" y="2180496"/>
            <a:ext cx="11029615" cy="1433561"/>
          </a:xfrm>
        </p:spPr>
        <p:txBody>
          <a:bodyPr>
            <a:normAutofit lnSpcReduction="10000"/>
          </a:bodyPr>
          <a:lstStyle/>
          <a:p>
            <a:pPr marL="0" indent="0">
              <a:buNone/>
            </a:pPr>
            <a:r>
              <a:rPr lang="en-US" b="1" dirty="0"/>
              <a:t>Comparing items clearly.</a:t>
            </a:r>
          </a:p>
          <a:p>
            <a:r>
              <a:rPr lang="en-US" dirty="0"/>
              <a:t>When comparing or contrasting items, make sure your sentence communicates their relationship clearly. </a:t>
            </a:r>
          </a:p>
          <a:p>
            <a:r>
              <a:rPr lang="en-US" dirty="0"/>
              <a:t>A simple comparison between two items usually causes no problems: “The X3000 has more storage than the X2500.”</a:t>
            </a:r>
          </a:p>
        </p:txBody>
      </p:sp>
      <p:pic>
        <p:nvPicPr>
          <p:cNvPr id="5" name="Picture 4" descr="A picture containing bird&#10;&#10;Description automatically generated">
            <a:extLst>
              <a:ext uri="{FF2B5EF4-FFF2-40B4-BE49-F238E27FC236}">
                <a16:creationId xmlns:a16="http://schemas.microsoft.com/office/drawing/2014/main" id="{AC2322C1-7063-3B49-ACCE-82E9974261CD}"/>
              </a:ext>
            </a:extLst>
          </p:cNvPr>
          <p:cNvPicPr>
            <a:picLocks noChangeAspect="1"/>
          </p:cNvPicPr>
          <p:nvPr/>
        </p:nvPicPr>
        <p:blipFill>
          <a:blip r:embed="rId2"/>
          <a:stretch>
            <a:fillRect/>
          </a:stretch>
        </p:blipFill>
        <p:spPr>
          <a:xfrm>
            <a:off x="1917700" y="5557130"/>
            <a:ext cx="6794500" cy="87630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5B995CFD-131D-CE40-84F9-4844719B1CDB}"/>
              </a:ext>
            </a:extLst>
          </p:cNvPr>
          <p:cNvPicPr>
            <a:picLocks noChangeAspect="1"/>
          </p:cNvPicPr>
          <p:nvPr/>
        </p:nvPicPr>
        <p:blipFill>
          <a:blip r:embed="rId3"/>
          <a:stretch>
            <a:fillRect/>
          </a:stretch>
        </p:blipFill>
        <p:spPr>
          <a:xfrm>
            <a:off x="1955800" y="3877650"/>
            <a:ext cx="6756400" cy="1130300"/>
          </a:xfrm>
          <a:prstGeom prst="rect">
            <a:avLst/>
          </a:prstGeom>
        </p:spPr>
      </p:pic>
    </p:spTree>
    <p:extLst>
      <p:ext uri="{BB962C8B-B14F-4D97-AF65-F5344CB8AC3E}">
        <p14:creationId xmlns:p14="http://schemas.microsoft.com/office/powerpoint/2010/main" val="1947379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8E556-1390-3344-899D-AC35218C55F9}"/>
              </a:ext>
            </a:extLst>
          </p:cNvPr>
          <p:cNvSpPr>
            <a:spLocks noGrp="1"/>
          </p:cNvSpPr>
          <p:nvPr>
            <p:ph type="title"/>
          </p:nvPr>
        </p:nvSpPr>
        <p:spPr/>
        <p:txBody>
          <a:bodyPr/>
          <a:lstStyle/>
          <a:p>
            <a:r>
              <a:rPr lang="en-US" dirty="0"/>
              <a:t>Most Common Workplace errors</a:t>
            </a:r>
          </a:p>
        </p:txBody>
      </p:sp>
      <p:sp>
        <p:nvSpPr>
          <p:cNvPr id="3" name="Content Placeholder 2">
            <a:extLst>
              <a:ext uri="{FF2B5EF4-FFF2-40B4-BE49-F238E27FC236}">
                <a16:creationId xmlns:a16="http://schemas.microsoft.com/office/drawing/2014/main" id="{0AED0CD1-0FF9-0A45-A175-810760E80833}"/>
              </a:ext>
            </a:extLst>
          </p:cNvPr>
          <p:cNvSpPr>
            <a:spLocks noGrp="1"/>
          </p:cNvSpPr>
          <p:nvPr>
            <p:ph idx="1"/>
          </p:nvPr>
        </p:nvSpPr>
        <p:spPr>
          <a:xfrm>
            <a:off x="581192" y="2180497"/>
            <a:ext cx="11029615" cy="1877154"/>
          </a:xfrm>
        </p:spPr>
        <p:txBody>
          <a:bodyPr>
            <a:normAutofit/>
          </a:bodyPr>
          <a:lstStyle/>
          <a:p>
            <a:pPr marL="0" indent="0">
              <a:buNone/>
            </a:pPr>
            <a:r>
              <a:rPr lang="en-US" b="1" dirty="0"/>
              <a:t>Using adjectives clearly</a:t>
            </a:r>
          </a:p>
          <a:p>
            <a:r>
              <a:rPr lang="en-US" dirty="0"/>
              <a:t>In general, adjectives are placed before the nouns that they modify: the plastic washer. </a:t>
            </a:r>
          </a:p>
          <a:p>
            <a:r>
              <a:rPr lang="en-US" dirty="0"/>
              <a:t>In technical communication, however, writers often need to use clusters of adjectives.</a:t>
            </a:r>
          </a:p>
          <a:p>
            <a:endParaRPr lang="en-US" dirty="0"/>
          </a:p>
        </p:txBody>
      </p:sp>
      <p:pic>
        <p:nvPicPr>
          <p:cNvPr id="5" name="Picture 4" descr="A screenshot of a cell phone&#10;&#10;Description automatically generated">
            <a:extLst>
              <a:ext uri="{FF2B5EF4-FFF2-40B4-BE49-F238E27FC236}">
                <a16:creationId xmlns:a16="http://schemas.microsoft.com/office/drawing/2014/main" id="{614A7683-7B8A-5444-BB73-DAA3FD964A79}"/>
              </a:ext>
            </a:extLst>
          </p:cNvPr>
          <p:cNvPicPr>
            <a:picLocks noChangeAspect="1"/>
          </p:cNvPicPr>
          <p:nvPr/>
        </p:nvPicPr>
        <p:blipFill>
          <a:blip r:embed="rId2"/>
          <a:stretch>
            <a:fillRect/>
          </a:stretch>
        </p:blipFill>
        <p:spPr>
          <a:xfrm>
            <a:off x="2571749" y="3977548"/>
            <a:ext cx="7048500" cy="2768600"/>
          </a:xfrm>
          <a:prstGeom prst="rect">
            <a:avLst/>
          </a:prstGeom>
        </p:spPr>
      </p:pic>
    </p:spTree>
    <p:extLst>
      <p:ext uri="{BB962C8B-B14F-4D97-AF65-F5344CB8AC3E}">
        <p14:creationId xmlns:p14="http://schemas.microsoft.com/office/powerpoint/2010/main" val="517163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8E556-1390-3344-899D-AC35218C55F9}"/>
              </a:ext>
            </a:extLst>
          </p:cNvPr>
          <p:cNvSpPr>
            <a:spLocks noGrp="1"/>
          </p:cNvSpPr>
          <p:nvPr>
            <p:ph type="title"/>
          </p:nvPr>
        </p:nvSpPr>
        <p:spPr/>
        <p:txBody>
          <a:bodyPr/>
          <a:lstStyle/>
          <a:p>
            <a:r>
              <a:rPr lang="en-US" dirty="0"/>
              <a:t>Most Common Workplace errors</a:t>
            </a:r>
          </a:p>
        </p:txBody>
      </p:sp>
      <p:sp>
        <p:nvSpPr>
          <p:cNvPr id="3" name="Content Placeholder 2">
            <a:extLst>
              <a:ext uri="{FF2B5EF4-FFF2-40B4-BE49-F238E27FC236}">
                <a16:creationId xmlns:a16="http://schemas.microsoft.com/office/drawing/2014/main" id="{0AED0CD1-0FF9-0A45-A175-810760E80833}"/>
              </a:ext>
            </a:extLst>
          </p:cNvPr>
          <p:cNvSpPr>
            <a:spLocks noGrp="1"/>
          </p:cNvSpPr>
          <p:nvPr>
            <p:ph idx="1"/>
          </p:nvPr>
        </p:nvSpPr>
        <p:spPr>
          <a:xfrm>
            <a:off x="581192" y="2180496"/>
            <a:ext cx="11029615" cy="2077179"/>
          </a:xfrm>
        </p:spPr>
        <p:txBody>
          <a:bodyPr>
            <a:normAutofit/>
          </a:bodyPr>
          <a:lstStyle/>
          <a:p>
            <a:pPr marL="0" indent="0">
              <a:buNone/>
            </a:pPr>
            <a:r>
              <a:rPr lang="en-US" b="1" dirty="0"/>
              <a:t>Maintaining subject-verb agreement</a:t>
            </a:r>
          </a:p>
          <a:p>
            <a:r>
              <a:rPr lang="en-US" dirty="0"/>
              <a:t>The subject and verb of a sentence must agree in number, even when a prepositional phrase comes between them. The object of the preposition might be plural in a singular sentence.</a:t>
            </a:r>
          </a:p>
          <a:p>
            <a:endParaRPr lang="en-US" dirty="0"/>
          </a:p>
          <a:p>
            <a:endParaRPr lang="en-US" dirty="0"/>
          </a:p>
        </p:txBody>
      </p:sp>
      <p:pic>
        <p:nvPicPr>
          <p:cNvPr id="5" name="Picture 4" descr="A picture containing table&#10;&#10;Description automatically generated">
            <a:extLst>
              <a:ext uri="{FF2B5EF4-FFF2-40B4-BE49-F238E27FC236}">
                <a16:creationId xmlns:a16="http://schemas.microsoft.com/office/drawing/2014/main" id="{0CD03A29-2084-0E48-98F2-436AEFD75A68}"/>
              </a:ext>
            </a:extLst>
          </p:cNvPr>
          <p:cNvPicPr>
            <a:picLocks noChangeAspect="1"/>
          </p:cNvPicPr>
          <p:nvPr/>
        </p:nvPicPr>
        <p:blipFill>
          <a:blip r:embed="rId2"/>
          <a:stretch>
            <a:fillRect/>
          </a:stretch>
        </p:blipFill>
        <p:spPr>
          <a:xfrm>
            <a:off x="1836737" y="3684719"/>
            <a:ext cx="9411859" cy="2568575"/>
          </a:xfrm>
          <a:prstGeom prst="rect">
            <a:avLst/>
          </a:prstGeom>
        </p:spPr>
      </p:pic>
    </p:spTree>
    <p:extLst>
      <p:ext uri="{BB962C8B-B14F-4D97-AF65-F5344CB8AC3E}">
        <p14:creationId xmlns:p14="http://schemas.microsoft.com/office/powerpoint/2010/main" val="782225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8E556-1390-3344-899D-AC35218C55F9}"/>
              </a:ext>
            </a:extLst>
          </p:cNvPr>
          <p:cNvSpPr>
            <a:spLocks noGrp="1"/>
          </p:cNvSpPr>
          <p:nvPr>
            <p:ph type="title"/>
          </p:nvPr>
        </p:nvSpPr>
        <p:spPr/>
        <p:txBody>
          <a:bodyPr/>
          <a:lstStyle/>
          <a:p>
            <a:r>
              <a:rPr lang="en-US" dirty="0"/>
              <a:t>Most Common Workplace errors</a:t>
            </a:r>
          </a:p>
        </p:txBody>
      </p:sp>
      <p:sp>
        <p:nvSpPr>
          <p:cNvPr id="3" name="Content Placeholder 2">
            <a:extLst>
              <a:ext uri="{FF2B5EF4-FFF2-40B4-BE49-F238E27FC236}">
                <a16:creationId xmlns:a16="http://schemas.microsoft.com/office/drawing/2014/main" id="{0AED0CD1-0FF9-0A45-A175-810760E80833}"/>
              </a:ext>
            </a:extLst>
          </p:cNvPr>
          <p:cNvSpPr>
            <a:spLocks noGrp="1"/>
          </p:cNvSpPr>
          <p:nvPr>
            <p:ph idx="1"/>
          </p:nvPr>
        </p:nvSpPr>
        <p:spPr>
          <a:xfrm>
            <a:off x="581192" y="1715957"/>
            <a:ext cx="11029615" cy="1884494"/>
          </a:xfrm>
        </p:spPr>
        <p:txBody>
          <a:bodyPr>
            <a:normAutofit/>
          </a:bodyPr>
          <a:lstStyle/>
          <a:p>
            <a:pPr marL="0" indent="0">
              <a:buNone/>
            </a:pPr>
            <a:r>
              <a:rPr lang="en-US" b="1" dirty="0"/>
              <a:t>Maintaining pronoun-antecedent agreement</a:t>
            </a:r>
          </a:p>
          <a:p>
            <a:r>
              <a:rPr lang="en-US" dirty="0"/>
              <a:t>A pronoun and its antecedent (the word or phrase being replaced by the pronoun) must agree in number. </a:t>
            </a:r>
          </a:p>
          <a:p>
            <a:r>
              <a:rPr lang="en-US" dirty="0"/>
              <a:t>Often an error occurs when the antecedent is a collective noun—one that can be interpreted as either singular or plural, depending on its usage.</a:t>
            </a:r>
          </a:p>
        </p:txBody>
      </p:sp>
      <p:pic>
        <p:nvPicPr>
          <p:cNvPr id="5" name="Picture 4" descr="A screenshot of a cell phone&#10;&#10;Description automatically generated">
            <a:extLst>
              <a:ext uri="{FF2B5EF4-FFF2-40B4-BE49-F238E27FC236}">
                <a16:creationId xmlns:a16="http://schemas.microsoft.com/office/drawing/2014/main" id="{62514931-7642-3B47-8F5E-4DCEB1EFC17C}"/>
              </a:ext>
            </a:extLst>
          </p:cNvPr>
          <p:cNvPicPr>
            <a:picLocks noChangeAspect="1"/>
          </p:cNvPicPr>
          <p:nvPr/>
        </p:nvPicPr>
        <p:blipFill>
          <a:blip r:embed="rId2"/>
          <a:stretch>
            <a:fillRect/>
          </a:stretch>
        </p:blipFill>
        <p:spPr>
          <a:xfrm>
            <a:off x="2559049" y="3352800"/>
            <a:ext cx="7073900" cy="3505200"/>
          </a:xfrm>
          <a:prstGeom prst="rect">
            <a:avLst/>
          </a:prstGeom>
        </p:spPr>
      </p:pic>
    </p:spTree>
    <p:extLst>
      <p:ext uri="{BB962C8B-B14F-4D97-AF65-F5344CB8AC3E}">
        <p14:creationId xmlns:p14="http://schemas.microsoft.com/office/powerpoint/2010/main" val="3270395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8E556-1390-3344-899D-AC35218C55F9}"/>
              </a:ext>
            </a:extLst>
          </p:cNvPr>
          <p:cNvSpPr>
            <a:spLocks noGrp="1"/>
          </p:cNvSpPr>
          <p:nvPr>
            <p:ph type="title"/>
          </p:nvPr>
        </p:nvSpPr>
        <p:spPr/>
        <p:txBody>
          <a:bodyPr/>
          <a:lstStyle/>
          <a:p>
            <a:r>
              <a:rPr lang="en-US" dirty="0"/>
              <a:t>Most Common Workplace errors</a:t>
            </a:r>
          </a:p>
        </p:txBody>
      </p:sp>
      <p:sp>
        <p:nvSpPr>
          <p:cNvPr id="3" name="Content Placeholder 2">
            <a:extLst>
              <a:ext uri="{FF2B5EF4-FFF2-40B4-BE49-F238E27FC236}">
                <a16:creationId xmlns:a16="http://schemas.microsoft.com/office/drawing/2014/main" id="{0AED0CD1-0FF9-0A45-A175-810760E80833}"/>
              </a:ext>
            </a:extLst>
          </p:cNvPr>
          <p:cNvSpPr>
            <a:spLocks noGrp="1"/>
          </p:cNvSpPr>
          <p:nvPr>
            <p:ph idx="1"/>
          </p:nvPr>
        </p:nvSpPr>
        <p:spPr>
          <a:xfrm>
            <a:off x="581192" y="2515279"/>
            <a:ext cx="4590884" cy="3136717"/>
          </a:xfrm>
        </p:spPr>
        <p:txBody>
          <a:bodyPr>
            <a:normAutofit/>
          </a:bodyPr>
          <a:lstStyle/>
          <a:p>
            <a:pPr marL="0" indent="0">
              <a:buNone/>
            </a:pPr>
            <a:r>
              <a:rPr lang="en-US" b="1" dirty="0"/>
              <a:t>Using tenses correctly</a:t>
            </a:r>
          </a:p>
          <a:p>
            <a:r>
              <a:rPr lang="en-US" dirty="0"/>
              <a:t>Two verb tenses are commonly used in technical communication: the present tense and the past perfect tense. </a:t>
            </a:r>
          </a:p>
          <a:p>
            <a:r>
              <a:rPr lang="en-US" dirty="0"/>
              <a:t>It is important to understand the specific purpose of each.</a:t>
            </a:r>
          </a:p>
          <a:p>
            <a:endParaRPr lang="en-US" dirty="0"/>
          </a:p>
          <a:p>
            <a:endParaRPr lang="en-US" dirty="0"/>
          </a:p>
        </p:txBody>
      </p:sp>
      <p:pic>
        <p:nvPicPr>
          <p:cNvPr id="5" name="Picture 4" descr="A picture containing table, bird&#10;&#10;Description automatically generated">
            <a:extLst>
              <a:ext uri="{FF2B5EF4-FFF2-40B4-BE49-F238E27FC236}">
                <a16:creationId xmlns:a16="http://schemas.microsoft.com/office/drawing/2014/main" id="{446C28B2-674B-C94D-BE1A-1495389F7C5F}"/>
              </a:ext>
            </a:extLst>
          </p:cNvPr>
          <p:cNvPicPr>
            <a:picLocks noChangeAspect="1"/>
          </p:cNvPicPr>
          <p:nvPr/>
        </p:nvPicPr>
        <p:blipFill>
          <a:blip r:embed="rId2"/>
          <a:stretch>
            <a:fillRect/>
          </a:stretch>
        </p:blipFill>
        <p:spPr>
          <a:xfrm>
            <a:off x="5167313" y="2106795"/>
            <a:ext cx="6972300" cy="2527300"/>
          </a:xfrm>
          <a:prstGeom prst="rect">
            <a:avLst/>
          </a:prstGeom>
        </p:spPr>
      </p:pic>
      <p:pic>
        <p:nvPicPr>
          <p:cNvPr id="7" name="Picture 6" descr="A picture containing indoor, table, bird&#10;&#10;Description automatically generated">
            <a:extLst>
              <a:ext uri="{FF2B5EF4-FFF2-40B4-BE49-F238E27FC236}">
                <a16:creationId xmlns:a16="http://schemas.microsoft.com/office/drawing/2014/main" id="{BDFAE759-787C-B848-88E7-CF78F7795387}"/>
              </a:ext>
            </a:extLst>
          </p:cNvPr>
          <p:cNvPicPr>
            <a:picLocks noChangeAspect="1"/>
          </p:cNvPicPr>
          <p:nvPr/>
        </p:nvPicPr>
        <p:blipFill>
          <a:blip r:embed="rId3"/>
          <a:stretch>
            <a:fillRect/>
          </a:stretch>
        </p:blipFill>
        <p:spPr>
          <a:xfrm>
            <a:off x="5181600" y="4667746"/>
            <a:ext cx="7010400" cy="1968500"/>
          </a:xfrm>
          <a:prstGeom prst="rect">
            <a:avLst/>
          </a:prstGeom>
        </p:spPr>
      </p:pic>
    </p:spTree>
    <p:extLst>
      <p:ext uri="{BB962C8B-B14F-4D97-AF65-F5344CB8AC3E}">
        <p14:creationId xmlns:p14="http://schemas.microsoft.com/office/powerpoint/2010/main" val="13386188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7BE7E-0FFB-F04D-8DE4-BF62D834D39C}"/>
              </a:ext>
            </a:extLst>
          </p:cNvPr>
          <p:cNvSpPr>
            <a:spLocks noGrp="1"/>
          </p:cNvSpPr>
          <p:nvPr>
            <p:ph type="title"/>
          </p:nvPr>
        </p:nvSpPr>
        <p:spPr/>
        <p:txBody>
          <a:bodyPr/>
          <a:lstStyle/>
          <a:p>
            <a:r>
              <a:rPr lang="en-US" dirty="0"/>
              <a:t>Good Writing is concise writing</a:t>
            </a:r>
          </a:p>
        </p:txBody>
      </p:sp>
      <p:pic>
        <p:nvPicPr>
          <p:cNvPr id="5" name="Content Placeholder 4" descr="A screenshot of a cell phone&#10;&#10;Description automatically generated">
            <a:extLst>
              <a:ext uri="{FF2B5EF4-FFF2-40B4-BE49-F238E27FC236}">
                <a16:creationId xmlns:a16="http://schemas.microsoft.com/office/drawing/2014/main" id="{BD2FEBC1-DEBA-7E43-89CE-D31A6A610BBB}"/>
              </a:ext>
            </a:extLst>
          </p:cNvPr>
          <p:cNvPicPr>
            <a:picLocks noGrp="1" noChangeAspect="1"/>
          </p:cNvPicPr>
          <p:nvPr>
            <p:ph idx="1"/>
          </p:nvPr>
        </p:nvPicPr>
        <p:blipFill>
          <a:blip r:embed="rId2"/>
          <a:stretch>
            <a:fillRect/>
          </a:stretch>
        </p:blipFill>
        <p:spPr>
          <a:xfrm>
            <a:off x="885824" y="1797445"/>
            <a:ext cx="4657725" cy="5060555"/>
          </a:xfrm>
        </p:spPr>
      </p:pic>
      <p:pic>
        <p:nvPicPr>
          <p:cNvPr id="9" name="Picture 8" descr="A screenshot of a cell phone&#10;&#10;Description automatically generated">
            <a:extLst>
              <a:ext uri="{FF2B5EF4-FFF2-40B4-BE49-F238E27FC236}">
                <a16:creationId xmlns:a16="http://schemas.microsoft.com/office/drawing/2014/main" id="{897D1E33-D972-054A-8ABA-73B6EB8DE730}"/>
              </a:ext>
            </a:extLst>
          </p:cNvPr>
          <p:cNvPicPr>
            <a:picLocks noChangeAspect="1"/>
          </p:cNvPicPr>
          <p:nvPr/>
        </p:nvPicPr>
        <p:blipFill>
          <a:blip r:embed="rId3"/>
          <a:stretch>
            <a:fillRect/>
          </a:stretch>
        </p:blipFill>
        <p:spPr>
          <a:xfrm>
            <a:off x="6441492" y="2471125"/>
            <a:ext cx="4864684" cy="3313244"/>
          </a:xfrm>
          <a:prstGeom prst="rect">
            <a:avLst/>
          </a:prstGeom>
        </p:spPr>
      </p:pic>
    </p:spTree>
    <p:extLst>
      <p:ext uri="{BB962C8B-B14F-4D97-AF65-F5344CB8AC3E}">
        <p14:creationId xmlns:p14="http://schemas.microsoft.com/office/powerpoint/2010/main" val="25523011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CEDA7-4410-E144-945B-2017D5AC1FF4}"/>
              </a:ext>
            </a:extLst>
          </p:cNvPr>
          <p:cNvSpPr>
            <a:spLocks noGrp="1"/>
          </p:cNvSpPr>
          <p:nvPr>
            <p:ph type="title"/>
          </p:nvPr>
        </p:nvSpPr>
        <p:spPr/>
        <p:txBody>
          <a:bodyPr/>
          <a:lstStyle/>
          <a:p>
            <a:r>
              <a:rPr lang="en-US" dirty="0"/>
              <a:t>Team Exercise: Write More Better</a:t>
            </a:r>
          </a:p>
        </p:txBody>
      </p:sp>
      <p:sp>
        <p:nvSpPr>
          <p:cNvPr id="3" name="Content Placeholder 2">
            <a:extLst>
              <a:ext uri="{FF2B5EF4-FFF2-40B4-BE49-F238E27FC236}">
                <a16:creationId xmlns:a16="http://schemas.microsoft.com/office/drawing/2014/main" id="{0D807FAA-00DC-8143-9044-AAD22FB2162B}"/>
              </a:ext>
            </a:extLst>
          </p:cNvPr>
          <p:cNvSpPr>
            <a:spLocks noGrp="1"/>
          </p:cNvSpPr>
          <p:nvPr>
            <p:ph idx="1"/>
          </p:nvPr>
        </p:nvSpPr>
        <p:spPr/>
        <p:txBody>
          <a:bodyPr>
            <a:normAutofit/>
          </a:bodyPr>
          <a:lstStyle/>
          <a:p>
            <a:r>
              <a:rPr lang="en-US" dirty="0"/>
              <a:t>Working with a partner, write a one-paragraph evaluation of each of the following titles. How clearly does the title indicate the subject and purpose of the document? In what ways does it fall short of incorporating this chapter’s advice about titles? On the basis of your analysis, rewrite each title.</a:t>
            </a:r>
          </a:p>
          <a:p>
            <a:pPr lvl="1"/>
            <a:r>
              <a:rPr lang="en-US" sz="1800" dirty="0"/>
              <a:t>A Study of Digital Cameras</a:t>
            </a:r>
          </a:p>
          <a:p>
            <a:pPr lvl="1"/>
            <a:r>
              <a:rPr lang="en-US" sz="1800" dirty="0"/>
              <a:t>Agriculture in the West: A 10-Year View</a:t>
            </a:r>
          </a:p>
          <a:p>
            <a:pPr lvl="1"/>
            <a:r>
              <a:rPr lang="en-US" sz="1800" dirty="0"/>
              <a:t>Multigroup Processing Technique Review Board Report Findings</a:t>
            </a:r>
          </a:p>
          <a:p>
            <a:pPr lvl="1"/>
            <a:r>
              <a:rPr lang="en-US" sz="1800" dirty="0"/>
              <a:t>The Great Depression of 1929</a:t>
            </a:r>
          </a:p>
        </p:txBody>
      </p:sp>
    </p:spTree>
    <p:extLst>
      <p:ext uri="{BB962C8B-B14F-4D97-AF65-F5344CB8AC3E}">
        <p14:creationId xmlns:p14="http://schemas.microsoft.com/office/powerpoint/2010/main" val="187803549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Dividend</Template>
  <TotalTime>403</TotalTime>
  <Words>1124</Words>
  <Application>Microsoft Macintosh PowerPoint</Application>
  <PresentationFormat>Widescreen</PresentationFormat>
  <Paragraphs>132</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Gill Sans MT</vt:lpstr>
      <vt:lpstr>Wingdings 2</vt:lpstr>
      <vt:lpstr>Dividend</vt:lpstr>
      <vt:lpstr>Chapter 6</vt:lpstr>
      <vt:lpstr>Language is Symbolic</vt:lpstr>
      <vt:lpstr>Understanding and Misunderstandings</vt:lpstr>
      <vt:lpstr>PowerPoint Presentation</vt:lpstr>
      <vt:lpstr>Understanding and Misunderstandings</vt:lpstr>
      <vt:lpstr>ConteNT: Understanding Structure</vt:lpstr>
      <vt:lpstr>Context: Understanding Structure</vt:lpstr>
      <vt:lpstr>The Impact of Language</vt:lpstr>
      <vt:lpstr>The Impact of Language</vt:lpstr>
      <vt:lpstr>The Impact of Language</vt:lpstr>
      <vt:lpstr>The Language of Responsibility</vt:lpstr>
      <vt:lpstr>The Language of Responsibility</vt:lpstr>
      <vt:lpstr>Most Common Workplace errors</vt:lpstr>
      <vt:lpstr>Most Common Workplace errors</vt:lpstr>
      <vt:lpstr>Most Common Workplace errors</vt:lpstr>
      <vt:lpstr>Most Common Workplace errors</vt:lpstr>
      <vt:lpstr>Most Common Workplace errors</vt:lpstr>
      <vt:lpstr>Most Common Workplace errors</vt:lpstr>
      <vt:lpstr>Most Common Workplace errors</vt:lpstr>
      <vt:lpstr>Most Common Workplace errors</vt:lpstr>
      <vt:lpstr>Most Common Workplace errors</vt:lpstr>
      <vt:lpstr>Most Common Workplace errors</vt:lpstr>
      <vt:lpstr>Good Writing is concise writing</vt:lpstr>
      <vt:lpstr>Team Exercise: Write More Better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6</dc:title>
  <dc:creator>Hayden Coombs</dc:creator>
  <cp:lastModifiedBy>Hayden Coombs</cp:lastModifiedBy>
  <cp:revision>9</cp:revision>
  <dcterms:created xsi:type="dcterms:W3CDTF">2019-10-09T21:42:06Z</dcterms:created>
  <dcterms:modified xsi:type="dcterms:W3CDTF">2019-10-10T15:19:14Z</dcterms:modified>
</cp:coreProperties>
</file>