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257" r:id="rId2"/>
    <p:sldId id="258" r:id="rId3"/>
    <p:sldId id="27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7" r:id="rId14"/>
    <p:sldId id="268" r:id="rId15"/>
    <p:sldId id="277" r:id="rId16"/>
    <p:sldId id="269" r:id="rId17"/>
    <p:sldId id="278" r:id="rId18"/>
    <p:sldId id="279" r:id="rId19"/>
    <p:sldId id="280" r:id="rId20"/>
    <p:sldId id="281" r:id="rId21"/>
    <p:sldId id="282" r:id="rId22"/>
    <p:sldId id="286" r:id="rId23"/>
    <p:sldId id="287" r:id="rId24"/>
    <p:sldId id="271" r:id="rId25"/>
    <p:sldId id="284" r:id="rId26"/>
    <p:sldId id="272" r:id="rId27"/>
    <p:sldId id="270" r:id="rId28"/>
    <p:sldId id="273" r:id="rId29"/>
    <p:sldId id="285" r:id="rId30"/>
    <p:sldId id="274" r:id="rId31"/>
    <p:sldId id="28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42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350CF-BF37-4DFA-8236-9BED1337AD80}" type="datetimeFigureOut">
              <a:rPr lang="en-US" smtClean="0"/>
              <a:t>2/1/18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5255F-853C-48AA-9911-FD6F93861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63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B83AC1-9FBC-4A01-9F2C-D37066081783}" type="slidenum">
              <a:rPr lang="en-US" altLang="en-US"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8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5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5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3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87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2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29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4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76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5725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13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47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75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03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6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9347200" y="609600"/>
            <a:ext cx="2540000" cy="1981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2800" dirty="0" smtClean="0"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248510" y="6172201"/>
            <a:ext cx="1882246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Looking Out/Looking 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Thirteenth Edition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812800" y="457200"/>
            <a:ext cx="11379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r">
              <a:defRPr sz="3200" cap="all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 eaLnBrk="0" hangingPunct="0">
              <a:defRPr/>
            </a:pPr>
            <a:r>
              <a:rPr lang="en-US" sz="19900" dirty="0" smtClean="0">
                <a:solidFill>
                  <a:schemeClr val="accent4">
                    <a:lumMod val="75000"/>
                  </a:schemeClr>
                </a:solidFill>
                <a:ea typeface="+mj-ea"/>
                <a:cs typeface="+mj-cs"/>
              </a:rPr>
              <a:t>1</a:t>
            </a:r>
            <a:endParaRPr lang="en-US" sz="19900" dirty="0">
              <a:solidFill>
                <a:schemeClr val="accent4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19200" y="685800"/>
            <a:ext cx="11379200" cy="1905000"/>
          </a:xfrm>
        </p:spPr>
        <p:txBody>
          <a:bodyPr>
            <a:noAutofit/>
          </a:bodyPr>
          <a:lstStyle>
            <a:lvl1pPr algn="r">
              <a:defRPr sz="3200" cap="all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819400"/>
            <a:ext cx="5283200" cy="533400"/>
          </a:xfrm>
        </p:spPr>
        <p:txBody>
          <a:bodyPr/>
          <a:lstStyle>
            <a:lvl1pPr marL="0" indent="0" algn="l">
              <a:buFont typeface="Arial" pitchFamily="34" charset="0"/>
              <a:buNone/>
              <a:defRPr sz="2800" b="0" cap="all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219200" y="3505200"/>
            <a:ext cx="10769600" cy="2590800"/>
          </a:xfrm>
        </p:spPr>
        <p:txBody>
          <a:bodyPr/>
          <a:lstStyle>
            <a:lvl1pPr>
              <a:defRPr sz="2400">
                <a:solidFill>
                  <a:schemeClr val="accent2"/>
                </a:solidFill>
              </a:defRPr>
            </a:lvl1pPr>
            <a:lvl2pPr>
              <a:defRPr sz="2200"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21" Type="http://schemas.openxmlformats.org/officeDocument/2006/relationships/image" Target="../media/image3.png"/><Relationship Id="rId22" Type="http://schemas.openxmlformats.org/officeDocument/2006/relationships/image" Target="../media/image4.png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089CB9A-B978-4B4C-B677-FAC0FD1BB8A8}" type="datetimeFigureOut">
              <a:rPr lang="en-US" smtClean="0"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B23F8-0E76-4B12-89A0-4D81C83A4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340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4" Type="http://schemas.openxmlformats.org/officeDocument/2006/relationships/slide" Target="slide11.xml"/><Relationship Id="rId1" Type="http://schemas.openxmlformats.org/officeDocument/2006/relationships/slideLayout" Target="../slideLayouts/slideLayout18.xml"/><Relationship Id="rId2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time_continue=2&amp;v=hER0Qp6QJNU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ed.com/talks/elizabeth_lesser_take_the_other_to_lunch?language=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4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Interpersonal Communication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Chapter topics</a:t>
            </a:r>
            <a:endParaRPr lang="en-US" dirty="0"/>
          </a:p>
        </p:txBody>
      </p:sp>
      <p:sp>
        <p:nvSpPr>
          <p:cNvPr id="13316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hlinkClick r:id="rId2" action="ppaction://hlinksldjump"/>
              </a:rPr>
              <a:t>Why We Communicate</a:t>
            </a:r>
            <a:endParaRPr lang="en-US" altLang="en-US" dirty="0" smtClean="0"/>
          </a:p>
          <a:p>
            <a:pPr eaLnBrk="1" hangingPunct="1"/>
            <a:r>
              <a:rPr lang="en-US" altLang="en-US" dirty="0" smtClean="0">
                <a:hlinkClick r:id="rId3" action="ppaction://hlinksldjump"/>
              </a:rPr>
              <a:t>The Process of Communication</a:t>
            </a:r>
            <a:endParaRPr lang="en-US" altLang="en-US" dirty="0" smtClean="0"/>
          </a:p>
          <a:p>
            <a:pPr eaLnBrk="1" hangingPunct="1"/>
            <a:r>
              <a:rPr lang="en-US" altLang="en-US" dirty="0" smtClean="0">
                <a:hlinkClick r:id="rId4" action="ppaction://hlinksldjump"/>
              </a:rPr>
              <a:t>Communication Principles and Misconceptions</a:t>
            </a:r>
            <a:endParaRPr lang="en-US" altLang="en-US" dirty="0" smtClean="0"/>
          </a:p>
          <a:p>
            <a:pPr eaLnBrk="1" hangingPunct="1"/>
            <a:r>
              <a:rPr lang="en-US" altLang="en-US" dirty="0" smtClean="0">
                <a:hlinkClick r:id="" action="ppaction://noaction"/>
              </a:rPr>
              <a:t>The Nature of Interpersonal Communication</a:t>
            </a:r>
            <a:endParaRPr lang="en-US" altLang="en-US" dirty="0" smtClean="0"/>
          </a:p>
          <a:p>
            <a:pPr eaLnBrk="1" hangingPunct="1"/>
            <a:r>
              <a:rPr lang="en-US" altLang="en-US" dirty="0" smtClean="0">
                <a:hlinkClick r:id="" action="ppaction://noaction"/>
              </a:rPr>
              <a:t>What Makes an Effective Communicator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5570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erman Coast Guard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6970" y="21888"/>
            <a:ext cx="9114817" cy="6836112"/>
          </a:xfrm>
        </p:spPr>
      </p:pic>
    </p:spTree>
    <p:extLst>
      <p:ext uri="{BB962C8B-B14F-4D97-AF65-F5344CB8AC3E}">
        <p14:creationId xmlns:p14="http://schemas.microsoft.com/office/powerpoint/2010/main" val="247707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We Communicate</a:t>
            </a:r>
            <a:endParaRPr lang="en-US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3200" dirty="0" smtClean="0"/>
              <a:t>Physical Needs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en-US" sz="3200" dirty="0" smtClean="0"/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3200" dirty="0" smtClean="0"/>
              <a:t>Identity Needs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en-US" sz="3200" dirty="0" smtClean="0"/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3200" dirty="0" smtClean="0"/>
              <a:t>Social Needs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altLang="en-US" sz="3200" dirty="0" smtClean="0"/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sz="3200" dirty="0" smtClean="0"/>
              <a:t>Practical Goals</a:t>
            </a:r>
          </a:p>
        </p:txBody>
      </p:sp>
    </p:spTree>
    <p:extLst>
      <p:ext uri="{BB962C8B-B14F-4D97-AF65-F5344CB8AC3E}">
        <p14:creationId xmlns:p14="http://schemas.microsoft.com/office/powerpoint/2010/main" val="8963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We Communicate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 smtClean="0"/>
              <a:t>Physical Needs</a:t>
            </a:r>
          </a:p>
          <a:p>
            <a:pPr lvl="1" eaLnBrk="1" hangingPunct="1"/>
            <a:r>
              <a:rPr lang="en-US" altLang="en-US" sz="2800" dirty="0" smtClean="0"/>
              <a:t>Communication is essential to our well-being.</a:t>
            </a:r>
          </a:p>
          <a:p>
            <a:pPr lvl="2" eaLnBrk="1" hangingPunct="1"/>
            <a:r>
              <a:rPr lang="en-US" altLang="en-US" sz="2400" dirty="0" smtClean="0"/>
              <a:t>Not everyone needs the same amount.</a:t>
            </a:r>
          </a:p>
          <a:p>
            <a:pPr lvl="2" eaLnBrk="1" hangingPunct="1"/>
            <a:r>
              <a:rPr lang="en-US" altLang="en-US" sz="2400" dirty="0" smtClean="0"/>
              <a:t>The quality is just as important as the quantity</a:t>
            </a:r>
          </a:p>
          <a:p>
            <a:pPr lvl="2" eaLnBrk="1" hangingPunct="1"/>
            <a:r>
              <a:rPr lang="en-US" altLang="en-US" sz="2400" dirty="0" smtClean="0"/>
              <a:t>Research has identified measurable health benefits.</a:t>
            </a:r>
          </a:p>
          <a:p>
            <a:pPr lvl="1" eaLnBrk="1" hangingPunct="1"/>
            <a:r>
              <a:rPr lang="en-US" altLang="en-US" sz="2800" dirty="0" smtClean="0"/>
              <a:t>Positive communication and strong social ties lead to better health</a:t>
            </a:r>
          </a:p>
        </p:txBody>
      </p:sp>
    </p:spTree>
    <p:extLst>
      <p:ext uri="{BB962C8B-B14F-4D97-AF65-F5344CB8AC3E}">
        <p14:creationId xmlns:p14="http://schemas.microsoft.com/office/powerpoint/2010/main" val="56736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We Communicate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Identity Needs</a:t>
            </a:r>
          </a:p>
          <a:p>
            <a:pPr lvl="1" eaLnBrk="1" hangingPunct="1"/>
            <a:r>
              <a:rPr lang="en-US" altLang="en-US" sz="2800" dirty="0" smtClean="0"/>
              <a:t>Identity comes from how we interact with others</a:t>
            </a:r>
          </a:p>
          <a:p>
            <a:pPr lvl="2" eaLnBrk="1" hangingPunct="1"/>
            <a:r>
              <a:rPr lang="en-US" altLang="en-US" sz="2400" dirty="0" smtClean="0"/>
              <a:t>How we develop our sense of self-identity</a:t>
            </a:r>
          </a:p>
          <a:p>
            <a:pPr lvl="1" eaLnBrk="1" hangingPunct="1"/>
            <a:r>
              <a:rPr lang="en-US" altLang="en-US" sz="2800" dirty="0"/>
              <a:t>Messages influence our identity throughout our </a:t>
            </a:r>
            <a:r>
              <a:rPr lang="en-US" altLang="en-US" sz="2800" dirty="0" smtClean="0"/>
              <a:t>lives</a:t>
            </a:r>
          </a:p>
          <a:p>
            <a:pPr lvl="2" eaLnBrk="1" hangingPunct="1"/>
            <a:r>
              <a:rPr lang="en-US" altLang="en-US" sz="2400" dirty="0" smtClean="0"/>
              <a:t>Most prevalent during childhood</a:t>
            </a:r>
          </a:p>
          <a:p>
            <a:pPr lvl="1" eaLnBrk="1" hangingPunct="1"/>
            <a:r>
              <a:rPr lang="en-US" altLang="en-US" sz="2800" dirty="0" smtClean="0"/>
              <a:t>Acting human is a learned process</a:t>
            </a:r>
          </a:p>
          <a:p>
            <a:pPr lvl="1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488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We Communicate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 smtClean="0"/>
              <a:t>Social Needs</a:t>
            </a:r>
          </a:p>
          <a:p>
            <a:pPr lvl="1" eaLnBrk="1" hangingPunct="1"/>
            <a:r>
              <a:rPr lang="en-US" altLang="en-US" sz="2800" dirty="0" smtClean="0"/>
              <a:t>Communication is used to: </a:t>
            </a:r>
          </a:p>
          <a:p>
            <a:pPr lvl="2" eaLnBrk="1" hangingPunct="1"/>
            <a:r>
              <a:rPr lang="en-US" altLang="en-US" sz="2400" dirty="0" smtClean="0"/>
              <a:t>Obtain pleasure, affection, companionship, relaxation, escape and control</a:t>
            </a:r>
          </a:p>
          <a:p>
            <a:pPr lvl="2" eaLnBrk="1" hangingPunct="1"/>
            <a:r>
              <a:rPr lang="en-US" altLang="en-US" sz="2400" dirty="0" smtClean="0"/>
              <a:t>Create happier relationships and social lives</a:t>
            </a:r>
          </a:p>
          <a:p>
            <a:pPr lvl="1" eaLnBrk="1" hangingPunct="1"/>
            <a:r>
              <a:rPr lang="en-US" altLang="en-US" sz="2800" dirty="0" smtClean="0"/>
              <a:t>Positive relationships may be the most important source of human satisfaction and emotional well-being.</a:t>
            </a:r>
          </a:p>
        </p:txBody>
      </p:sp>
    </p:spTree>
    <p:extLst>
      <p:ext uri="{BB962C8B-B14F-4D97-AF65-F5344CB8AC3E}">
        <p14:creationId xmlns:p14="http://schemas.microsoft.com/office/powerpoint/2010/main" val="356237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We Communicate</a:t>
            </a: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800" dirty="0" smtClean="0"/>
              <a:t>Practical Goals</a:t>
            </a:r>
          </a:p>
          <a:p>
            <a:pPr lvl="1" eaLnBrk="1" hangingPunct="1"/>
            <a:r>
              <a:rPr lang="en-US" altLang="en-US" sz="2400" dirty="0" smtClean="0"/>
              <a:t>Getting others to behave in ways we want</a:t>
            </a:r>
          </a:p>
          <a:p>
            <a:pPr lvl="2" eaLnBrk="1" hangingPunct="1"/>
            <a:r>
              <a:rPr lang="en-US" altLang="en-US" sz="2000" dirty="0" smtClean="0"/>
              <a:t>Can be very basic or very intense.</a:t>
            </a:r>
          </a:p>
          <a:p>
            <a:pPr lvl="1" eaLnBrk="1" hangingPunct="1"/>
            <a:r>
              <a:rPr lang="en-US" altLang="en-US" sz="2400" dirty="0" smtClean="0"/>
              <a:t>Essential in virtually every career</a:t>
            </a:r>
          </a:p>
          <a:p>
            <a:pPr lvl="1" eaLnBrk="1" hangingPunct="1"/>
            <a:r>
              <a:rPr lang="en-US" altLang="en-US" sz="2400" dirty="0" smtClean="0"/>
              <a:t>Abraham Maslow’s Hierarchy of Needs</a:t>
            </a:r>
          </a:p>
          <a:p>
            <a:pPr lvl="2" eaLnBrk="1" hangingPunct="1"/>
            <a:r>
              <a:rPr lang="en-US" altLang="en-US" sz="2000" dirty="0" smtClean="0"/>
              <a:t>Physical</a:t>
            </a:r>
          </a:p>
          <a:p>
            <a:pPr lvl="2" eaLnBrk="1" hangingPunct="1"/>
            <a:r>
              <a:rPr lang="en-US" altLang="en-US" sz="2000" dirty="0" smtClean="0"/>
              <a:t>Safety</a:t>
            </a:r>
          </a:p>
          <a:p>
            <a:pPr lvl="2" eaLnBrk="1" hangingPunct="1"/>
            <a:r>
              <a:rPr lang="en-US" altLang="en-US" sz="2000" dirty="0" smtClean="0"/>
              <a:t>Social</a:t>
            </a:r>
          </a:p>
          <a:p>
            <a:pPr lvl="2" eaLnBrk="1" hangingPunct="1"/>
            <a:r>
              <a:rPr lang="en-US" altLang="en-US" sz="2000" dirty="0" smtClean="0"/>
              <a:t>Esteem</a:t>
            </a:r>
          </a:p>
          <a:p>
            <a:pPr lvl="2" eaLnBrk="1" hangingPunct="1"/>
            <a:r>
              <a:rPr lang="en-US" altLang="en-US" sz="2000" dirty="0" smtClean="0"/>
              <a:t>Self-Actualization</a:t>
            </a:r>
          </a:p>
        </p:txBody>
      </p:sp>
    </p:spTree>
    <p:extLst>
      <p:ext uri="{BB962C8B-B14F-4D97-AF65-F5344CB8AC3E}">
        <p14:creationId xmlns:p14="http://schemas.microsoft.com/office/powerpoint/2010/main" val="101572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Why We Communicate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756" y="1213356"/>
            <a:ext cx="7595421" cy="56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/>
              <a:t>Communication involves:</a:t>
            </a:r>
          </a:p>
          <a:p>
            <a:pPr lvl="1" eaLnBrk="1" hangingPunct="1"/>
            <a:r>
              <a:rPr lang="en-US" altLang="en-US" sz="2000" dirty="0"/>
              <a:t>A sender- the person creating the message</a:t>
            </a:r>
          </a:p>
          <a:p>
            <a:pPr lvl="1" eaLnBrk="1" hangingPunct="1"/>
            <a:r>
              <a:rPr lang="en-US" altLang="en-US" sz="2000" dirty="0"/>
              <a:t>Encoding- how the message is being delivered; symbols, words</a:t>
            </a:r>
          </a:p>
          <a:p>
            <a:pPr lvl="1" eaLnBrk="1" hangingPunct="1"/>
            <a:r>
              <a:rPr lang="en-US" altLang="en-US" sz="2000" dirty="0"/>
              <a:t>Message- the information being transmitted</a:t>
            </a:r>
          </a:p>
          <a:p>
            <a:pPr lvl="1" eaLnBrk="1" hangingPunct="1"/>
            <a:r>
              <a:rPr lang="en-US" altLang="en-US" sz="2000" dirty="0"/>
              <a:t>Channel- the medium through which the message passes</a:t>
            </a:r>
          </a:p>
          <a:p>
            <a:pPr lvl="1" eaLnBrk="1" hangingPunct="1"/>
            <a:r>
              <a:rPr lang="en-US" altLang="en-US" sz="2000" dirty="0"/>
              <a:t>Receiver- person attending to the message</a:t>
            </a:r>
          </a:p>
          <a:p>
            <a:pPr lvl="1" eaLnBrk="1" hangingPunct="1"/>
            <a:r>
              <a:rPr lang="en-US" altLang="en-US" sz="2000" dirty="0"/>
              <a:t>Decoding- making sense of the message</a:t>
            </a:r>
          </a:p>
          <a:p>
            <a:pPr lvl="1" eaLnBrk="1" hangingPunct="1"/>
            <a:r>
              <a:rPr lang="en-US" altLang="en-US" sz="2000" dirty="0"/>
              <a:t>Noise- external distractions that disrupt the message</a:t>
            </a:r>
          </a:p>
          <a:p>
            <a:pPr lvl="1" eaLnBrk="1" hangingPunct="1"/>
            <a:r>
              <a:rPr lang="en-US" altLang="en-US" sz="2000" dirty="0"/>
              <a:t>Environment- location, experience, background</a:t>
            </a:r>
          </a:p>
          <a:p>
            <a:pPr lvl="1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461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/>
              <a:t>A Linear View</a:t>
            </a:r>
          </a:p>
          <a:p>
            <a:pPr lvl="1" eaLnBrk="1" hangingPunct="1"/>
            <a:r>
              <a:rPr lang="en-US" altLang="en-US" sz="2400" dirty="0" smtClean="0"/>
              <a:t>Communication is “done to” a receiver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590801" y="3270159"/>
            <a:ext cx="6659563" cy="3432175"/>
            <a:chOff x="1066800" y="2819400"/>
            <a:chExt cx="6658916" cy="3431977"/>
          </a:xfrm>
        </p:grpSpPr>
        <p:pic>
          <p:nvPicPr>
            <p:cNvPr id="4" name="Picture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66800" y="2819400"/>
              <a:ext cx="6628756" cy="3041475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6019319" y="5943420"/>
              <a:ext cx="1706397" cy="3079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75000"/>
                    </a:schemeClr>
                  </a:solidFill>
                  <a:latin typeface="Arial" charset="0"/>
                  <a:cs typeface="Arial" charset="0"/>
                </a:rPr>
                <a:t>Figure 1.1 Page 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56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 smtClean="0"/>
              <a:t>Linear Communication</a:t>
            </a:r>
          </a:p>
          <a:p>
            <a:pPr lvl="1" eaLnBrk="1" hangingPunct="1"/>
            <a:r>
              <a:rPr lang="en-US" altLang="en-US" sz="2800" dirty="0" smtClean="0"/>
              <a:t>Created by scientists interested in electronic media</a:t>
            </a:r>
          </a:p>
          <a:p>
            <a:pPr lvl="2" eaLnBrk="1" hangingPunct="1"/>
            <a:r>
              <a:rPr lang="en-US" altLang="en-US" sz="2400" dirty="0" smtClean="0"/>
              <a:t>Suited </a:t>
            </a:r>
            <a:r>
              <a:rPr lang="en-US" altLang="en-US" sz="2400" dirty="0"/>
              <a:t>to radio and </a:t>
            </a:r>
            <a:r>
              <a:rPr lang="en-US" altLang="en-US" sz="2400" dirty="0" smtClean="0"/>
              <a:t>television</a:t>
            </a:r>
          </a:p>
          <a:p>
            <a:pPr lvl="1" eaLnBrk="1" hangingPunct="1"/>
            <a:r>
              <a:rPr lang="en-US" altLang="en-US" sz="2800" dirty="0" smtClean="0"/>
              <a:t>Affected the way we think and talk about communication</a:t>
            </a:r>
          </a:p>
          <a:p>
            <a:pPr lvl="1" eaLnBrk="1" hangingPunct="1"/>
            <a:r>
              <a:rPr lang="en-US" altLang="en-US" sz="2800" dirty="0" smtClean="0"/>
              <a:t>Is there really only one sender and one receiver?</a:t>
            </a:r>
          </a:p>
        </p:txBody>
      </p:sp>
    </p:spTree>
    <p:extLst>
      <p:ext uri="{BB962C8B-B14F-4D97-AF65-F5344CB8AC3E}">
        <p14:creationId xmlns:p14="http://schemas.microsoft.com/office/powerpoint/2010/main" val="202746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/>
              <a:t>A Linear View</a:t>
            </a:r>
          </a:p>
          <a:p>
            <a:pPr lvl="1" eaLnBrk="1" hangingPunct="1"/>
            <a:r>
              <a:rPr lang="en-US" altLang="en-US" sz="2400" dirty="0" smtClean="0"/>
              <a:t>Communication is “done to” a receiver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590801" y="3270159"/>
            <a:ext cx="6659563" cy="3432175"/>
            <a:chOff x="1066800" y="2819400"/>
            <a:chExt cx="6658916" cy="3431977"/>
          </a:xfrm>
        </p:grpSpPr>
        <p:pic>
          <p:nvPicPr>
            <p:cNvPr id="4" name="Picture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66800" y="2819400"/>
              <a:ext cx="6628756" cy="3041475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6019319" y="5943420"/>
              <a:ext cx="1706397" cy="3079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75000"/>
                    </a:schemeClr>
                  </a:solidFill>
                  <a:latin typeface="Arial" charset="0"/>
                  <a:cs typeface="Arial" charset="0"/>
                </a:rPr>
                <a:t>Figure 1.1 Page 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09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/>
              <a:t>A Transactional View</a:t>
            </a:r>
          </a:p>
          <a:p>
            <a:pPr lvl="1" eaLnBrk="1" hangingPunct="1"/>
            <a:r>
              <a:rPr lang="en-US" altLang="en-US" sz="2400" dirty="0" smtClean="0"/>
              <a:t>Communication as a uniquely human process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2743201" y="3167134"/>
            <a:ext cx="6569075" cy="3584575"/>
            <a:chOff x="1219200" y="2819400"/>
            <a:chExt cx="6569379" cy="3584377"/>
          </a:xfrm>
        </p:grpSpPr>
        <p:pic>
          <p:nvPicPr>
            <p:cNvPr id="4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9200" y="2819400"/>
              <a:ext cx="6553503" cy="3200223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6096226" y="6095819"/>
              <a:ext cx="1692353" cy="3079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75000"/>
                    </a:schemeClr>
                  </a:solidFill>
                  <a:latin typeface="Arial" charset="0"/>
                  <a:cs typeface="Arial" charset="0"/>
                </a:rPr>
                <a:t>Figure 1.2 Page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32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200" dirty="0" smtClean="0"/>
              <a:t>Transactional Communication</a:t>
            </a:r>
          </a:p>
          <a:p>
            <a:pPr lvl="1" eaLnBrk="1" hangingPunct="1"/>
            <a:r>
              <a:rPr lang="en-US" altLang="en-US" sz="2800" dirty="0" smtClean="0"/>
              <a:t>Messages are sent and received simultaneously (no sender/receiver) </a:t>
            </a:r>
          </a:p>
          <a:p>
            <a:pPr lvl="1" eaLnBrk="1" hangingPunct="1"/>
            <a:r>
              <a:rPr lang="en-US" altLang="en-US" sz="2800" dirty="0" smtClean="0"/>
              <a:t>Environments</a:t>
            </a:r>
          </a:p>
          <a:p>
            <a:pPr lvl="2" eaLnBrk="1" hangingPunct="1"/>
            <a:r>
              <a:rPr lang="en-US" altLang="en-US" sz="2400" dirty="0" smtClean="0"/>
              <a:t>Physical location, personal experiences, and cultural backgrounds</a:t>
            </a:r>
          </a:p>
          <a:p>
            <a:pPr lvl="1" eaLnBrk="1" hangingPunct="1"/>
            <a:r>
              <a:rPr lang="en-US" altLang="en-US" sz="2800" dirty="0" smtClean="0"/>
              <a:t>Noise</a:t>
            </a:r>
          </a:p>
          <a:p>
            <a:pPr lvl="2" eaLnBrk="1" hangingPunct="1"/>
            <a:r>
              <a:rPr lang="en-US" altLang="en-US" sz="2400" dirty="0" smtClean="0"/>
              <a:t>Internal as well as external noise</a:t>
            </a:r>
          </a:p>
          <a:p>
            <a:pPr lvl="1" eaLnBrk="1" hangingPunct="1"/>
            <a:r>
              <a:rPr lang="en-US" altLang="en-US" sz="2800" dirty="0" smtClean="0"/>
              <a:t>Channels retain significant role</a:t>
            </a:r>
          </a:p>
        </p:txBody>
      </p:sp>
    </p:spTree>
    <p:extLst>
      <p:ext uri="{BB962C8B-B14F-4D97-AF65-F5344CB8AC3E}">
        <p14:creationId xmlns:p14="http://schemas.microsoft.com/office/powerpoint/2010/main" val="189795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Process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/>
              <a:t>A Transactional View</a:t>
            </a:r>
          </a:p>
          <a:p>
            <a:pPr lvl="1" eaLnBrk="1" hangingPunct="1"/>
            <a:r>
              <a:rPr lang="en-US" altLang="en-US" sz="2400" dirty="0" smtClean="0"/>
              <a:t>Communication as a uniquely human process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2743201" y="3167134"/>
            <a:ext cx="6569075" cy="3584575"/>
            <a:chOff x="1219200" y="2819400"/>
            <a:chExt cx="6569379" cy="3584377"/>
          </a:xfrm>
        </p:grpSpPr>
        <p:pic>
          <p:nvPicPr>
            <p:cNvPr id="4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9200" y="2819400"/>
              <a:ext cx="6553503" cy="3200223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6096226" y="6095819"/>
              <a:ext cx="1692353" cy="3079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75000"/>
                    </a:schemeClr>
                  </a:solidFill>
                  <a:latin typeface="Arial" charset="0"/>
                  <a:cs typeface="Arial" charset="0"/>
                </a:rPr>
                <a:t>Figure 1.2 Page 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806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95336"/>
            <a:ext cx="8946541" cy="4854102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Communication can be intentional or unintentional.</a:t>
            </a:r>
          </a:p>
          <a:p>
            <a:endParaRPr lang="en-US" sz="2400" dirty="0" smtClean="0"/>
          </a:p>
          <a:p>
            <a:r>
              <a:rPr lang="en-US" sz="2400" dirty="0" smtClean="0"/>
              <a:t>Communication is irreversible.</a:t>
            </a:r>
          </a:p>
          <a:p>
            <a:endParaRPr lang="en-US" sz="2400" dirty="0" smtClean="0"/>
          </a:p>
          <a:p>
            <a:r>
              <a:rPr lang="en-US" sz="2400" dirty="0" smtClean="0"/>
              <a:t>It’s impossible to not communicate.</a:t>
            </a:r>
          </a:p>
          <a:p>
            <a:endParaRPr lang="en-US" sz="2400" dirty="0" smtClean="0"/>
          </a:p>
          <a:p>
            <a:r>
              <a:rPr lang="en-US" sz="2400" dirty="0" smtClean="0"/>
              <a:t>Communication is unrepeatable.</a:t>
            </a:r>
          </a:p>
          <a:p>
            <a:endParaRPr lang="en-US" sz="2400" dirty="0" smtClean="0"/>
          </a:p>
          <a:p>
            <a:r>
              <a:rPr lang="en-US" sz="2400" dirty="0" smtClean="0"/>
              <a:t>Communication has a content and relational dimension.</a:t>
            </a:r>
          </a:p>
        </p:txBody>
      </p:sp>
    </p:spTree>
    <p:extLst>
      <p:ext uri="{BB962C8B-B14F-4D97-AF65-F5344CB8AC3E}">
        <p14:creationId xmlns:p14="http://schemas.microsoft.com/office/powerpoint/2010/main" val="224212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Communication can be intentional or unintentional.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communication </a:t>
            </a:r>
            <a:r>
              <a:rPr lang="en-US" dirty="0" smtClean="0"/>
              <a:t>is clearly intentional, while some communication is never meant to be conveyed.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When is communication intentional? </a:t>
            </a:r>
          </a:p>
          <a:p>
            <a:r>
              <a:rPr lang="en-US" dirty="0" smtClean="0"/>
              <a:t>Unintentional?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1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Communication is irreversible.</a:t>
            </a:r>
          </a:p>
          <a:p>
            <a:pPr lvl="1"/>
            <a:endParaRPr lang="en-US" sz="2200" dirty="0" smtClean="0"/>
          </a:p>
          <a:p>
            <a:r>
              <a:rPr lang="en-US" sz="2400" dirty="0" smtClean="0"/>
              <a:t>Is it ever possible to </a:t>
            </a:r>
            <a:r>
              <a:rPr lang="en-US" sz="2400" dirty="0" err="1" smtClean="0"/>
              <a:t>uncommunicate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something?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944" y="1108840"/>
            <a:ext cx="4439055" cy="574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9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It’s impossible to not communicate.</a:t>
            </a:r>
          </a:p>
          <a:p>
            <a:endParaRPr lang="en-US" sz="2400" dirty="0"/>
          </a:p>
          <a:p>
            <a:r>
              <a:rPr lang="en-US" sz="2400" dirty="0" smtClean="0"/>
              <a:t>Because </a:t>
            </a:r>
            <a:r>
              <a:rPr lang="en-US" sz="2400" dirty="0"/>
              <a:t>both intentional and </a:t>
            </a:r>
            <a:r>
              <a:rPr lang="en-US" sz="2400" dirty="0" smtClean="0"/>
              <a:t>unintentional behaviors </a:t>
            </a:r>
            <a:r>
              <a:rPr lang="en-US" sz="2400" dirty="0"/>
              <a:t>send a message, many theorists agree that it is impossible not to communicate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Those who </a:t>
            </a:r>
            <a:r>
              <a:rPr lang="en-US" sz="2400" dirty="0"/>
              <a:t>decode your message may not interpret it </a:t>
            </a:r>
            <a:r>
              <a:rPr lang="en-US" sz="2400" dirty="0" smtClean="0"/>
              <a:t>accurately.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6735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Communication is unrepeatable.</a:t>
            </a:r>
          </a:p>
          <a:p>
            <a:endParaRPr lang="en-US" sz="2400" dirty="0" smtClean="0"/>
          </a:p>
          <a:p>
            <a:r>
              <a:rPr lang="en-US" sz="2400" dirty="0" smtClean="0"/>
              <a:t>Nothing can be truly replicated.</a:t>
            </a:r>
          </a:p>
          <a:p>
            <a:r>
              <a:rPr lang="en-US" sz="2400" dirty="0" smtClean="0"/>
              <a:t>Nothing will be received the same way twice.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8275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95336"/>
            <a:ext cx="8946541" cy="4854102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Communication has a content and relational dimension.</a:t>
            </a:r>
          </a:p>
          <a:p>
            <a:endParaRPr lang="en-US" sz="2400" dirty="0"/>
          </a:p>
          <a:p>
            <a:r>
              <a:rPr lang="en-US" dirty="0" smtClean="0"/>
              <a:t>The </a:t>
            </a:r>
            <a:r>
              <a:rPr lang="en-US" dirty="0"/>
              <a:t>content dimension  involves the </a:t>
            </a:r>
            <a:r>
              <a:rPr lang="en-US" dirty="0" smtClean="0"/>
              <a:t>information being </a:t>
            </a:r>
            <a:r>
              <a:rPr lang="en-US" dirty="0"/>
              <a:t>explicitly discussed: </a:t>
            </a:r>
            <a:endParaRPr lang="en-US" dirty="0" smtClean="0"/>
          </a:p>
          <a:p>
            <a:pPr lvl="1"/>
            <a:r>
              <a:rPr lang="en-US" sz="2000" dirty="0" smtClean="0"/>
              <a:t>“</a:t>
            </a:r>
            <a:r>
              <a:rPr lang="en-US" sz="2000" dirty="0"/>
              <a:t>Turn left at the next corner.” </a:t>
            </a:r>
            <a:endParaRPr lang="en-US" sz="2000" dirty="0" smtClean="0"/>
          </a:p>
          <a:p>
            <a:pPr lvl="1"/>
            <a:r>
              <a:rPr lang="en-US" sz="2000" dirty="0" smtClean="0"/>
              <a:t>“</a:t>
            </a:r>
            <a:r>
              <a:rPr lang="en-US" sz="2000" dirty="0"/>
              <a:t>You can buy that for </a:t>
            </a:r>
            <a:r>
              <a:rPr lang="en-US" sz="2000" dirty="0" smtClean="0"/>
              <a:t>less online</a:t>
            </a:r>
            <a:r>
              <a:rPr lang="en-US" sz="2000" dirty="0"/>
              <a:t>.” </a:t>
            </a:r>
            <a:endParaRPr lang="en-US" sz="2000" dirty="0" smtClean="0"/>
          </a:p>
          <a:p>
            <a:pPr lvl="1"/>
            <a:r>
              <a:rPr lang="en-US" sz="2000" dirty="0" smtClean="0"/>
              <a:t>“</a:t>
            </a:r>
            <a:r>
              <a:rPr lang="en-US" sz="2000" dirty="0"/>
              <a:t>You’re standing on my foot.” </a:t>
            </a:r>
            <a:endParaRPr lang="en-US" sz="2000" dirty="0" smtClean="0"/>
          </a:p>
          <a:p>
            <a:r>
              <a:rPr lang="en-US" dirty="0" smtClean="0"/>
              <a:t>Messages also </a:t>
            </a:r>
            <a:r>
              <a:rPr lang="en-US" dirty="0"/>
              <a:t>have a relational dimension  that expresses how you feel about the </a:t>
            </a:r>
            <a:r>
              <a:rPr lang="en-US" dirty="0" smtClean="0"/>
              <a:t>other person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sz="2000" dirty="0" smtClean="0"/>
              <a:t>whether </a:t>
            </a:r>
            <a:r>
              <a:rPr lang="en-US" sz="2000" dirty="0"/>
              <a:t>you like or dislike the other person, </a:t>
            </a:r>
            <a:endParaRPr lang="en-US" sz="2000" dirty="0" smtClean="0"/>
          </a:p>
          <a:p>
            <a:pPr lvl="1"/>
            <a:r>
              <a:rPr lang="en-US" sz="2000" dirty="0" smtClean="0"/>
              <a:t>feel </a:t>
            </a:r>
            <a:r>
              <a:rPr lang="en-US" sz="2000" dirty="0"/>
              <a:t>in control or </a:t>
            </a:r>
            <a:r>
              <a:rPr lang="en-US" sz="2000" dirty="0" smtClean="0"/>
              <a:t>subordinate, </a:t>
            </a:r>
          </a:p>
          <a:p>
            <a:pPr lvl="1"/>
            <a:r>
              <a:rPr lang="en-US" sz="2000" dirty="0" smtClean="0"/>
              <a:t>feel </a:t>
            </a:r>
            <a:r>
              <a:rPr lang="en-US" sz="2000" dirty="0"/>
              <a:t>comfortable or anxious, </a:t>
            </a:r>
            <a:r>
              <a:rPr lang="en-US" sz="2000" dirty="0" smtClean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12220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ictur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301992"/>
            <a:ext cx="10647702" cy="638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07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ictur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69" y="334618"/>
            <a:ext cx="9636025" cy="635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649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Mediated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Mediated communication refers to communication carried out by the use of information communication technology, and can be contrasted to face-to-face communication.</a:t>
            </a:r>
          </a:p>
          <a:p>
            <a:r>
              <a:rPr lang="en-US" dirty="0"/>
              <a:t>Mediated communication channels include:</a:t>
            </a:r>
          </a:p>
          <a:p>
            <a:pPr lvl="1"/>
            <a:r>
              <a:rPr lang="en-US" dirty="0"/>
              <a:t>Facebook/Instagram</a:t>
            </a:r>
          </a:p>
          <a:p>
            <a:pPr lvl="1"/>
            <a:r>
              <a:rPr lang="en-US" dirty="0"/>
              <a:t>Texting</a:t>
            </a:r>
          </a:p>
          <a:p>
            <a:pPr lvl="1"/>
            <a:r>
              <a:rPr lang="en-US" dirty="0"/>
              <a:t>Skype/FaceTime</a:t>
            </a:r>
          </a:p>
          <a:p>
            <a:pPr lvl="1"/>
            <a:r>
              <a:rPr lang="en-US" dirty="0"/>
              <a:t>Emailing</a:t>
            </a:r>
          </a:p>
          <a:p>
            <a:pPr lvl="1"/>
            <a:r>
              <a:rPr lang="en-US" dirty="0"/>
              <a:t>Blogging</a:t>
            </a:r>
          </a:p>
          <a:p>
            <a:pPr lvl="1"/>
            <a:r>
              <a:rPr lang="en-US" dirty="0"/>
              <a:t>Discussion Boards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1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Simon Sinek on Millennials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www.youtube.com/watch?time_continue=2&amp;v=hER0Qp6QJNU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7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Mediated Communication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More social networks</a:t>
            </a:r>
          </a:p>
          <a:p>
            <a:endParaRPr lang="en-US" dirty="0" smtClean="0"/>
          </a:p>
          <a:p>
            <a:r>
              <a:rPr lang="en-US" dirty="0"/>
              <a:t>Those who regularly </a:t>
            </a:r>
            <a:r>
              <a:rPr lang="en-US" dirty="0" smtClean="0"/>
              <a:t>communicate </a:t>
            </a:r>
            <a:r>
              <a:rPr lang="en-US" dirty="0"/>
              <a:t>with friends/family online are more likely to call and visit them more often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Mediated communication makes it easier to maintain relationships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Mediated messages are leaner; they lack richness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Disinhibition- Transmitting a message without considering its consequences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Permanence- Digital messages can be (and are) archived forever.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2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Misconceptions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03506"/>
            <a:ext cx="9772211" cy="4944894"/>
          </a:xfrm>
        </p:spPr>
        <p:txBody>
          <a:bodyPr>
            <a:noAutofit/>
          </a:bodyPr>
          <a:lstStyle/>
          <a:p>
            <a:r>
              <a:rPr lang="en-US" sz="2400" dirty="0" smtClean="0"/>
              <a:t>More communication is not always better.</a:t>
            </a:r>
          </a:p>
          <a:p>
            <a:pPr lvl="1"/>
            <a:r>
              <a:rPr lang="en-US" sz="2400" dirty="0" smtClean="0"/>
              <a:t>When?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r>
              <a:rPr lang="en-US" sz="2400" dirty="0" smtClean="0"/>
              <a:t>Meanings are not in words.</a:t>
            </a:r>
          </a:p>
          <a:p>
            <a:pPr lvl="1"/>
            <a:r>
              <a:rPr lang="en-US" sz="2400" dirty="0" smtClean="0"/>
              <a:t>Saying ≠ Communicating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r>
              <a:rPr lang="en-US" sz="2400" dirty="0" smtClean="0"/>
              <a:t>No single person or event causes another’s reaction.</a:t>
            </a:r>
          </a:p>
          <a:p>
            <a:pPr lvl="1"/>
            <a:r>
              <a:rPr lang="en-US" sz="2400" dirty="0" smtClean="0"/>
              <a:t>What does this mean?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r>
              <a:rPr lang="en-US" sz="2400" dirty="0" smtClean="0"/>
              <a:t>Communication </a:t>
            </a:r>
            <a:r>
              <a:rPr lang="en-US" sz="2400" smtClean="0"/>
              <a:t>will not solve </a:t>
            </a:r>
            <a:r>
              <a:rPr lang="en-US" sz="2400" dirty="0" smtClean="0"/>
              <a:t>all problems.</a:t>
            </a:r>
          </a:p>
          <a:p>
            <a:pPr lvl="1"/>
            <a:r>
              <a:rPr lang="en-US" sz="2400" dirty="0" smtClean="0"/>
              <a:t>Example.</a:t>
            </a:r>
          </a:p>
          <a:p>
            <a:pPr lvl="1"/>
            <a:r>
              <a:rPr lang="en-US" sz="2400" dirty="0" smtClean="0"/>
              <a:t>When is clear communication the problem?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27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Competence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Competence- the ability to do something successfully or efficiently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Proficient, High ability, Capable</a:t>
            </a:r>
          </a:p>
          <a:p>
            <a:pPr lvl="1"/>
            <a:endParaRPr lang="en-US" dirty="0"/>
          </a:p>
          <a:p>
            <a:r>
              <a:rPr lang="en-US" dirty="0" smtClean="0"/>
              <a:t>A competent communicator seeks to utilize effective and appropriate communication tools while looking out both for himself/herself and for others.</a:t>
            </a:r>
          </a:p>
        </p:txBody>
      </p:sp>
    </p:spTree>
    <p:extLst>
      <p:ext uri="{BB962C8B-B14F-4D97-AF65-F5344CB8AC3E}">
        <p14:creationId xmlns:p14="http://schemas.microsoft.com/office/powerpoint/2010/main" val="2966012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Competence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ideal way to communicate.</a:t>
            </a:r>
          </a:p>
          <a:p>
            <a:endParaRPr lang="en-US" dirty="0" smtClean="0"/>
          </a:p>
          <a:p>
            <a:r>
              <a:rPr lang="en-US" dirty="0" smtClean="0"/>
              <a:t>Competence is situational.</a:t>
            </a:r>
          </a:p>
          <a:p>
            <a:endParaRPr lang="en-US" dirty="0" smtClean="0"/>
          </a:p>
          <a:p>
            <a:r>
              <a:rPr lang="en-US" dirty="0" smtClean="0"/>
              <a:t>Competence is relational.</a:t>
            </a:r>
          </a:p>
          <a:p>
            <a:endParaRPr lang="en-US" dirty="0" smtClean="0"/>
          </a:p>
          <a:p>
            <a:r>
              <a:rPr lang="en-US" dirty="0" smtClean="0"/>
              <a:t>Competence can be learned.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8448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Being a Competent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Possess a wide range of behaviors.</a:t>
            </a:r>
          </a:p>
          <a:p>
            <a:r>
              <a:rPr lang="en-US" dirty="0" smtClean="0"/>
              <a:t>Able to choose the most appropriate behavior.</a:t>
            </a:r>
          </a:p>
          <a:p>
            <a:pPr lvl="1"/>
            <a:r>
              <a:rPr lang="en-US" dirty="0" smtClean="0"/>
              <a:t>Context- The time and place will influence how you act.</a:t>
            </a:r>
          </a:p>
          <a:p>
            <a:pPr lvl="1"/>
            <a:r>
              <a:rPr lang="en-US" dirty="0" smtClean="0"/>
              <a:t>Goal- Will determine the approach you take.</a:t>
            </a:r>
          </a:p>
          <a:p>
            <a:pPr lvl="1"/>
            <a:r>
              <a:rPr lang="en-US" dirty="0" smtClean="0"/>
              <a:t>Knowledge- Will shape the approach you take.</a:t>
            </a:r>
          </a:p>
          <a:p>
            <a:r>
              <a:rPr lang="en-US" dirty="0" smtClean="0"/>
              <a:t>Demonstrates skills at performing behaviors.</a:t>
            </a:r>
          </a:p>
          <a:p>
            <a:r>
              <a:rPr lang="en-US" dirty="0" smtClean="0"/>
              <a:t>Cognitive complexity- Considering an issue from multiple angles.</a:t>
            </a:r>
          </a:p>
          <a:p>
            <a:r>
              <a:rPr lang="en-US" dirty="0" smtClean="0"/>
              <a:t>Empathetic to others and monitors one’s self.</a:t>
            </a:r>
          </a:p>
          <a:p>
            <a:r>
              <a:rPr lang="en-US" dirty="0" smtClean="0"/>
              <a:t>Shows a sincere commitment to others.</a:t>
            </a:r>
          </a:p>
          <a:p>
            <a:pPr lvl="1"/>
            <a:r>
              <a:rPr lang="en-US" i="1" dirty="0" smtClean="0"/>
              <a:t>Sin </a:t>
            </a:r>
            <a:r>
              <a:rPr lang="en-US" i="1" dirty="0" err="1" smtClean="0"/>
              <a:t>Cera</a:t>
            </a:r>
            <a:endParaRPr lang="en-US" i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05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Paper: Go to Lunch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21796"/>
            <a:ext cx="9801394" cy="5136204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www.ted.com/talks/elizabeth_lesser_take_the_other_to_lunch?language=en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One page, size 10-12 font, single-spaced.</a:t>
            </a:r>
          </a:p>
          <a:p>
            <a:r>
              <a:rPr lang="en-US" dirty="0" smtClean="0"/>
              <a:t>Due Wednesday, February 7, 11:59 p.m.</a:t>
            </a:r>
          </a:p>
          <a:p>
            <a:endParaRPr lang="en-US" dirty="0"/>
          </a:p>
          <a:p>
            <a:r>
              <a:rPr lang="en-US" dirty="0"/>
              <a:t>Find an opportunity to </a:t>
            </a:r>
            <a:r>
              <a:rPr lang="en-US" dirty="0" smtClean="0"/>
              <a:t>”take the other to lunch</a:t>
            </a:r>
            <a:r>
              <a:rPr lang="en-US" dirty="0"/>
              <a:t>." </a:t>
            </a:r>
            <a:endParaRPr lang="en-US" dirty="0" smtClean="0"/>
          </a:p>
          <a:p>
            <a:r>
              <a:rPr lang="en-US" dirty="0" smtClean="0"/>
              <a:t>Write </a:t>
            </a:r>
            <a:r>
              <a:rPr lang="en-US" dirty="0"/>
              <a:t>about who you went with, what you talked about, and what you gained from this experience. </a:t>
            </a:r>
            <a:endParaRPr lang="en-US" dirty="0" smtClean="0"/>
          </a:p>
          <a:p>
            <a:r>
              <a:rPr lang="en-US" dirty="0" smtClean="0"/>
              <a:t>Remember </a:t>
            </a:r>
            <a:r>
              <a:rPr lang="en-US" dirty="0"/>
              <a:t>that this needs to be with someone who holds a contrasting belief or perspective than you</a:t>
            </a:r>
            <a:r>
              <a:rPr lang="en-US" dirty="0" smtClean="0"/>
              <a:t>.</a:t>
            </a:r>
          </a:p>
          <a:p>
            <a:r>
              <a:rPr lang="en-US" dirty="0" smtClean="0"/>
              <a:t>You don’t actually have to go to lunch.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58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342</TotalTime>
  <Words>948</Words>
  <Application>Microsoft Macintosh PowerPoint</Application>
  <PresentationFormat>Widescreen</PresentationFormat>
  <Paragraphs>199</Paragraphs>
  <Slides>31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Century Gothic</vt:lpstr>
      <vt:lpstr>Wingdings 3</vt:lpstr>
      <vt:lpstr>Ion</vt:lpstr>
      <vt:lpstr> Interpersonal Communication</vt:lpstr>
      <vt:lpstr>PowerPoint Presentation</vt:lpstr>
      <vt:lpstr>Why We Communicate</vt:lpstr>
      <vt:lpstr>Why We Communicate</vt:lpstr>
      <vt:lpstr>Why We Communicate</vt:lpstr>
      <vt:lpstr>Why We Communicate</vt:lpstr>
      <vt:lpstr>Why We Communicate</vt:lpstr>
      <vt:lpstr>Why We Communicate</vt:lpstr>
      <vt:lpstr>The Process of Communication</vt:lpstr>
      <vt:lpstr>The Process of Communication</vt:lpstr>
      <vt:lpstr>The Process of Communication</vt:lpstr>
      <vt:lpstr>The Process of Communication</vt:lpstr>
      <vt:lpstr>The Process of Communication</vt:lpstr>
      <vt:lpstr>The Process of Communication</vt:lpstr>
      <vt:lpstr>The Process of Communication</vt:lpstr>
      <vt:lpstr>Principles of Communication</vt:lpstr>
      <vt:lpstr>Principles of Communication</vt:lpstr>
      <vt:lpstr>Principles of Communication</vt:lpstr>
      <vt:lpstr>Principles of Communication</vt:lpstr>
      <vt:lpstr>Principles of Communication</vt:lpstr>
      <vt:lpstr>Principles of Communication</vt:lpstr>
      <vt:lpstr>PowerPoint Presentation</vt:lpstr>
      <vt:lpstr>PowerPoint Presentation</vt:lpstr>
      <vt:lpstr>Mediated Communication</vt:lpstr>
      <vt:lpstr>Simon Sinek on Millennials</vt:lpstr>
      <vt:lpstr>Mediated Communication</vt:lpstr>
      <vt:lpstr>Communication Misconceptions</vt:lpstr>
      <vt:lpstr>Communication Competence</vt:lpstr>
      <vt:lpstr>Communication Competence</vt:lpstr>
      <vt:lpstr>Being a Competent Communicator</vt:lpstr>
      <vt:lpstr>Topic Paper: Go to Lunch</vt:lpstr>
    </vt:vector>
  </TitlesOfParts>
  <Company>Microsoft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Interpersonal Communication</dc:title>
  <dc:creator>Hayden Coombs</dc:creator>
  <cp:lastModifiedBy>Microsoft Office User</cp:lastModifiedBy>
  <cp:revision>22</cp:revision>
  <dcterms:created xsi:type="dcterms:W3CDTF">2015-09-08T04:25:30Z</dcterms:created>
  <dcterms:modified xsi:type="dcterms:W3CDTF">2018-02-01T19:22:46Z</dcterms:modified>
</cp:coreProperties>
</file>