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7" r:id="rId5"/>
    <p:sldId id="264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62" r:id="rId14"/>
    <p:sldId id="263" r:id="rId15"/>
    <p:sldId id="257" r:id="rId16"/>
    <p:sldId id="258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5" r:id="rId26"/>
    <p:sldId id="259" r:id="rId27"/>
    <p:sldId id="265" r:id="rId28"/>
    <p:sldId id="26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CULTURE &amp;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2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5181578" cy="4668895"/>
          </a:xfrm>
        </p:spPr>
        <p:txBody>
          <a:bodyPr>
            <a:normAutofit/>
          </a:bodyPr>
          <a:lstStyle/>
          <a:p>
            <a:r>
              <a:rPr lang="en-US" dirty="0"/>
              <a:t>Who you think you are can be described as your </a:t>
            </a:r>
            <a:r>
              <a:rPr lang="en-US" b="1" dirty="0" smtClean="0"/>
              <a:t>self-concept</a:t>
            </a:r>
            <a:r>
              <a:rPr lang="en-US" dirty="0" smtClean="0"/>
              <a:t>:</a:t>
            </a:r>
            <a:r>
              <a:rPr lang="en-US" b="1" dirty="0" smtClean="0"/>
              <a:t> the </a:t>
            </a:r>
            <a:r>
              <a:rPr lang="en-US" b="1" dirty="0"/>
              <a:t>relatively stable set of perceptions you hold of </a:t>
            </a:r>
            <a:r>
              <a:rPr lang="en-US" b="1" dirty="0" smtClean="0"/>
              <a:t>yourself.</a:t>
            </a:r>
          </a:p>
          <a:p>
            <a:pPr lvl="1"/>
            <a:r>
              <a:rPr lang="en-US" dirty="0"/>
              <a:t>The concept of self is perhaps our most fundamental possession. </a:t>
            </a:r>
            <a:endParaRPr lang="en-US" dirty="0" smtClean="0"/>
          </a:p>
          <a:p>
            <a:pPr lvl="1"/>
            <a:r>
              <a:rPr lang="en-US" dirty="0" smtClean="0"/>
              <a:t>Knowing who </a:t>
            </a:r>
            <a:r>
              <a:rPr lang="en-US" dirty="0"/>
              <a:t>we are is essential, because without a self-concept it would be impossible to </a:t>
            </a:r>
            <a:r>
              <a:rPr lang="en-US" dirty="0" smtClean="0"/>
              <a:t>relate to </a:t>
            </a:r>
            <a:r>
              <a:rPr lang="en-US" dirty="0"/>
              <a:t>the world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“Who am I?”</a:t>
            </a:r>
          </a:p>
          <a:p>
            <a:pPr lvl="2"/>
            <a:r>
              <a:rPr lang="en-US" dirty="0" smtClean="0"/>
              <a:t>Your self concept describes who</a:t>
            </a:r>
            <a:br>
              <a:rPr lang="en-US" dirty="0" smtClean="0"/>
            </a:br>
            <a:r>
              <a:rPr lang="en-US" dirty="0" smtClean="0"/>
              <a:t>you think you are.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932" y="2099257"/>
            <a:ext cx="5729729" cy="429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3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Self-Esteem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your self-concept describes who you think you are, </a:t>
            </a:r>
            <a:r>
              <a:rPr lang="en-US" b="1" dirty="0" smtClean="0"/>
              <a:t>self-esteem involves </a:t>
            </a:r>
            <a:r>
              <a:rPr lang="en-US" b="1" dirty="0"/>
              <a:t>evaluations of self-worth</a:t>
            </a:r>
            <a:r>
              <a:rPr lang="en-US" b="1" dirty="0" smtClean="0"/>
              <a:t>.</a:t>
            </a:r>
          </a:p>
          <a:p>
            <a:pPr lvl="1"/>
            <a:r>
              <a:rPr lang="en-US" dirty="0"/>
              <a:t>A hypothetical communicator’s self-concept </a:t>
            </a:r>
            <a:r>
              <a:rPr lang="en-US" dirty="0" smtClean="0"/>
              <a:t>might include </a:t>
            </a:r>
            <a:r>
              <a:rPr lang="en-US" dirty="0"/>
              <a:t>being quiet, argumentative, or self-controlled. His or her </a:t>
            </a:r>
            <a:r>
              <a:rPr lang="en-US" b="1" dirty="0"/>
              <a:t>self-esteem </a:t>
            </a:r>
            <a:r>
              <a:rPr lang="en-US" b="1" dirty="0" smtClean="0"/>
              <a:t>would be </a:t>
            </a:r>
            <a:r>
              <a:rPr lang="en-US" b="1" dirty="0"/>
              <a:t>determined by how he or she </a:t>
            </a:r>
            <a:r>
              <a:rPr lang="en-US" b="1" i="1" dirty="0"/>
              <a:t>felt </a:t>
            </a:r>
            <a:r>
              <a:rPr lang="en-US" b="1" dirty="0"/>
              <a:t>about these qualities</a:t>
            </a:r>
            <a:r>
              <a:rPr lang="en-US" dirty="0" smtClean="0"/>
              <a:t>.</a:t>
            </a:r>
          </a:p>
          <a:p>
            <a:pPr lvl="1"/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706" y="3747752"/>
            <a:ext cx="7973519" cy="295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8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Self-Esteem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en-US" altLang="en-US" sz="2200" dirty="0"/>
              <a:t>People with high </a:t>
            </a:r>
            <a:r>
              <a:rPr lang="en-US" altLang="en-US" sz="2200" dirty="0" smtClean="0"/>
              <a:t>self-esteem:</a:t>
            </a:r>
            <a:endParaRPr lang="en-US" altLang="en-US" sz="2200" dirty="0"/>
          </a:p>
          <a:p>
            <a:pPr lvl="1"/>
            <a:r>
              <a:rPr lang="en-US" altLang="en-US" sz="2000" dirty="0"/>
              <a:t>Likely to think well of others</a:t>
            </a:r>
          </a:p>
          <a:p>
            <a:pPr lvl="1"/>
            <a:r>
              <a:rPr lang="en-US" altLang="en-US" sz="2000" dirty="0"/>
              <a:t>Expect to be accepted by others</a:t>
            </a:r>
          </a:p>
          <a:p>
            <a:pPr lvl="1"/>
            <a:r>
              <a:rPr lang="en-US" altLang="en-US" sz="2000" dirty="0"/>
              <a:t>Evaluate their own performance more favorably</a:t>
            </a:r>
          </a:p>
          <a:p>
            <a:pPr lvl="1"/>
            <a:r>
              <a:rPr lang="en-US" altLang="en-US" sz="2000" dirty="0"/>
              <a:t>Perform well when being watched</a:t>
            </a:r>
          </a:p>
          <a:p>
            <a:pPr lvl="1"/>
            <a:r>
              <a:rPr lang="en-US" altLang="en-US" sz="2000" dirty="0"/>
              <a:t>Inclined to feel comfortable with views of others</a:t>
            </a:r>
          </a:p>
          <a:p>
            <a:pPr lvl="1"/>
            <a:r>
              <a:rPr lang="en-US" altLang="en-US" sz="2000" dirty="0"/>
              <a:t>Able to defend themselves against negative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07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Self-Concept </a:t>
            </a:r>
            <a:r>
              <a:rPr lang="en-US" dirty="0" smtClean="0"/>
              <a:t>vs</a:t>
            </a:r>
            <a:r>
              <a:rPr lang="en-US" dirty="0" smtClean="0"/>
              <a:t>. Self-Esteem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Self-Concept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What I know about myself.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I wear </a:t>
            </a:r>
            <a:r>
              <a:rPr lang="en-US" dirty="0" smtClean="0"/>
              <a:t>contacts</a:t>
            </a:r>
            <a:endParaRPr lang="en-US" dirty="0" smtClean="0"/>
          </a:p>
          <a:p>
            <a:pPr lvl="1"/>
            <a:r>
              <a:rPr lang="en-US" dirty="0" smtClean="0"/>
              <a:t>I am tall</a:t>
            </a:r>
          </a:p>
          <a:p>
            <a:pPr lvl="1"/>
            <a:r>
              <a:rPr lang="en-US" dirty="0" smtClean="0"/>
              <a:t>I teach COMM 2110</a:t>
            </a:r>
          </a:p>
          <a:p>
            <a:pPr lvl="1"/>
            <a:r>
              <a:rPr lang="en-US" dirty="0" smtClean="0"/>
              <a:t>I am colorblind</a:t>
            </a:r>
          </a:p>
          <a:p>
            <a:pPr lvl="1"/>
            <a:r>
              <a:rPr lang="en-US" dirty="0" smtClean="0"/>
              <a:t>I have spikey hair</a:t>
            </a:r>
          </a:p>
          <a:p>
            <a:pPr lvl="1"/>
            <a:r>
              <a:rPr lang="en-US" dirty="0" smtClean="0"/>
              <a:t>I have two daughters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Self-Esteem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6411381" cy="3741738"/>
          </a:xfrm>
        </p:spPr>
        <p:txBody>
          <a:bodyPr/>
          <a:lstStyle/>
          <a:p>
            <a:r>
              <a:rPr lang="en-US" dirty="0" smtClean="0"/>
              <a:t>How I feel about these fragments of knowledge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I </a:t>
            </a:r>
            <a:r>
              <a:rPr lang="en-US" dirty="0" smtClean="0"/>
              <a:t>hated </a:t>
            </a:r>
            <a:r>
              <a:rPr lang="en-US" dirty="0" smtClean="0"/>
              <a:t>wearing </a:t>
            </a:r>
            <a:r>
              <a:rPr lang="en-US" dirty="0" smtClean="0"/>
              <a:t>glasses, now I feel better</a:t>
            </a:r>
            <a:endParaRPr lang="en-US" dirty="0" smtClean="0"/>
          </a:p>
          <a:p>
            <a:pPr lvl="1"/>
            <a:r>
              <a:rPr lang="en-US" dirty="0" smtClean="0"/>
              <a:t>I wish I were taller</a:t>
            </a:r>
          </a:p>
          <a:p>
            <a:pPr lvl="1"/>
            <a:r>
              <a:rPr lang="en-US" dirty="0" smtClean="0"/>
              <a:t>I enjoy teaching</a:t>
            </a:r>
          </a:p>
          <a:p>
            <a:pPr lvl="1"/>
            <a:r>
              <a:rPr lang="en-US" dirty="0" smtClean="0"/>
              <a:t>I’m not a fan of this</a:t>
            </a:r>
          </a:p>
          <a:p>
            <a:pPr lvl="1"/>
            <a:r>
              <a:rPr lang="en-US" dirty="0" smtClean="0"/>
              <a:t>I love my hair</a:t>
            </a:r>
          </a:p>
          <a:p>
            <a:pPr lvl="1"/>
            <a:r>
              <a:rPr lang="en-US" dirty="0" smtClean="0"/>
              <a:t>I love being a father</a:t>
            </a:r>
          </a:p>
        </p:txBody>
      </p:sp>
    </p:spTree>
    <p:extLst>
      <p:ext uri="{BB962C8B-B14F-4D97-AF65-F5344CB8AC3E}">
        <p14:creationId xmlns:p14="http://schemas.microsoft.com/office/powerpoint/2010/main" val="267631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958340" y="1557973"/>
            <a:ext cx="8229600" cy="4525963"/>
          </a:xfrm>
        </p:spPr>
        <p:txBody>
          <a:bodyPr/>
          <a:lstStyle/>
          <a:p>
            <a:r>
              <a:rPr lang="en-US" altLang="en-US" dirty="0"/>
              <a:t>Self-Concept and Self-Esteem</a:t>
            </a:r>
          </a:p>
          <a:p>
            <a:pPr lvl="1"/>
            <a:r>
              <a:rPr lang="en-US" altLang="en-US" dirty="0"/>
              <a:t>Self-esteem and communication </a:t>
            </a:r>
            <a:r>
              <a:rPr lang="en-US" altLang="en-US" dirty="0" smtClean="0"/>
              <a:t>behavior cycles</a:t>
            </a:r>
            <a:endParaRPr lang="en-US" altLang="en-US" dirty="0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133600" y="2895601"/>
            <a:ext cx="7637436" cy="3203377"/>
            <a:chOff x="609600" y="2895600"/>
            <a:chExt cx="7636784" cy="3203179"/>
          </a:xfrm>
        </p:grpSpPr>
        <p:pic>
          <p:nvPicPr>
            <p:cNvPr id="4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2895600"/>
              <a:ext cx="7543156" cy="2877960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 bwMode="auto">
            <a:xfrm>
              <a:off x="6476499" y="5791021"/>
              <a:ext cx="1769885" cy="3077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75000"/>
                    </a:schemeClr>
                  </a:solidFill>
                </a:rPr>
                <a:t>Figure 2.1 Page 43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360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52298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Biological and Social Roots to the Self</a:t>
            </a:r>
          </a:p>
          <a:p>
            <a:r>
              <a:rPr lang="en-US" altLang="en-US" dirty="0"/>
              <a:t>Biology and the self</a:t>
            </a:r>
          </a:p>
          <a:p>
            <a:pPr lvl="1"/>
            <a:r>
              <a:rPr lang="en-US" altLang="en-US" dirty="0"/>
              <a:t>Personality is part of our genetic makeup</a:t>
            </a:r>
          </a:p>
          <a:p>
            <a:pPr lvl="2"/>
            <a:r>
              <a:rPr lang="en-US" altLang="en-US" dirty="0"/>
              <a:t>People who were judged shy as children still show a reaction as adults when they encounter new situations</a:t>
            </a:r>
          </a:p>
          <a:p>
            <a:pPr lvl="1"/>
            <a:r>
              <a:rPr lang="en-US" altLang="en-US" dirty="0"/>
              <a:t>Biology influenced traits</a:t>
            </a:r>
          </a:p>
          <a:p>
            <a:pPr lvl="2"/>
            <a:r>
              <a:rPr lang="en-US" altLang="en-US" dirty="0"/>
              <a:t>Extroversion</a:t>
            </a:r>
          </a:p>
          <a:p>
            <a:pPr lvl="2"/>
            <a:r>
              <a:rPr lang="en-US" altLang="en-US" dirty="0"/>
              <a:t>Shyness</a:t>
            </a:r>
          </a:p>
          <a:p>
            <a:pPr lvl="2"/>
            <a:r>
              <a:rPr lang="en-US" altLang="en-US" dirty="0"/>
              <a:t>Assertiveness</a:t>
            </a:r>
          </a:p>
          <a:p>
            <a:pPr lvl="2"/>
            <a:r>
              <a:rPr lang="en-US" altLang="en-US" dirty="0"/>
              <a:t>Verbal Aggression</a:t>
            </a:r>
          </a:p>
          <a:p>
            <a:pPr lvl="2"/>
            <a:r>
              <a:rPr lang="en-US" altLang="en-US" dirty="0"/>
              <a:t>Willingness to communicate</a:t>
            </a:r>
          </a:p>
        </p:txBody>
      </p:sp>
    </p:spTree>
    <p:extLst>
      <p:ext uri="{BB962C8B-B14F-4D97-AF65-F5344CB8AC3E}">
        <p14:creationId xmlns:p14="http://schemas.microsoft.com/office/powerpoint/2010/main" val="6005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Socialization and the Self-Concept</a:t>
            </a:r>
          </a:p>
          <a:p>
            <a:r>
              <a:rPr lang="en-US" altLang="en-US" dirty="0"/>
              <a:t>Reflected Appraisal</a:t>
            </a:r>
          </a:p>
          <a:p>
            <a:pPr lvl="1"/>
            <a:r>
              <a:rPr lang="en-US" altLang="en-US" dirty="0"/>
              <a:t>Each of us develops a self-concept that reflects the way we believe others see us</a:t>
            </a:r>
          </a:p>
          <a:p>
            <a:pPr lvl="1"/>
            <a:r>
              <a:rPr lang="en-US" altLang="en-US" dirty="0"/>
              <a:t>Children are not born with a sense of identity</a:t>
            </a:r>
          </a:p>
          <a:p>
            <a:pPr lvl="1"/>
            <a:r>
              <a:rPr lang="en-US" altLang="en-US" dirty="0"/>
              <a:t>Children are bombarded with messages</a:t>
            </a:r>
          </a:p>
          <a:p>
            <a:pPr lvl="2"/>
            <a:r>
              <a:rPr lang="en-US" altLang="en-US" dirty="0"/>
              <a:t>“You’re so cute!” “I love you.” “What a big girl.”</a:t>
            </a:r>
          </a:p>
          <a:p>
            <a:pPr lvl="2"/>
            <a:r>
              <a:rPr lang="en-US" altLang="en-US" dirty="0"/>
              <a:t>“What’s the matter with you?” “You’re a bad boy.”</a:t>
            </a:r>
          </a:p>
          <a:p>
            <a:pPr lvl="1"/>
            <a:r>
              <a:rPr lang="en-US" altLang="en-US" dirty="0"/>
              <a:t>Evaluations like the those above are the mirror by which we know ourselves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771" y="1758275"/>
            <a:ext cx="3738664" cy="28039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790" y="4562273"/>
            <a:ext cx="1866855" cy="229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5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Socialization and the Self-Concept</a:t>
            </a:r>
          </a:p>
          <a:p>
            <a:r>
              <a:rPr lang="en-US" altLang="en-US" dirty="0"/>
              <a:t>Social Comparison</a:t>
            </a:r>
          </a:p>
          <a:p>
            <a:pPr lvl="1"/>
            <a:r>
              <a:rPr lang="en-US" altLang="en-US" dirty="0"/>
              <a:t>Evaluating ourselves in terms of how we compare with others</a:t>
            </a:r>
          </a:p>
          <a:p>
            <a:pPr lvl="1"/>
            <a:r>
              <a:rPr lang="en-US" altLang="en-US" dirty="0"/>
              <a:t>Two Types of Comparison</a:t>
            </a:r>
          </a:p>
          <a:p>
            <a:pPr lvl="2"/>
            <a:r>
              <a:rPr lang="en-US" altLang="en-US" dirty="0"/>
              <a:t>Superior or Inferior</a:t>
            </a:r>
          </a:p>
          <a:p>
            <a:pPr lvl="2"/>
            <a:r>
              <a:rPr lang="en-US" altLang="en-US" dirty="0"/>
              <a:t>Attractive or Ugly</a:t>
            </a:r>
          </a:p>
          <a:p>
            <a:pPr lvl="2"/>
            <a:r>
              <a:rPr lang="en-US" altLang="en-US" dirty="0"/>
              <a:t>Success or Failure</a:t>
            </a:r>
          </a:p>
          <a:p>
            <a:pPr lvl="1"/>
            <a:r>
              <a:rPr lang="en-US" altLang="en-US" dirty="0"/>
              <a:t>These comparisons depend on the person we measure ourselves against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358" y="4583889"/>
            <a:ext cx="2184400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8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Socialization and the Self-Concept</a:t>
            </a:r>
          </a:p>
          <a:p>
            <a:r>
              <a:rPr lang="en-US" altLang="en-US" dirty="0"/>
              <a:t>Social Comparison and The Media</a:t>
            </a:r>
          </a:p>
          <a:p>
            <a:pPr lvl="1"/>
            <a:r>
              <a:rPr lang="en-US" altLang="en-US" dirty="0"/>
              <a:t>Young women who measure themselves against ultra thin models develop negative appraisals</a:t>
            </a:r>
          </a:p>
          <a:p>
            <a:pPr lvl="1"/>
            <a:r>
              <a:rPr lang="en-US" altLang="en-US" dirty="0"/>
              <a:t>Men who compare themselves to the media-idealized male form develop negative appraisals</a:t>
            </a:r>
          </a:p>
          <a:p>
            <a:pPr lvl="1"/>
            <a:r>
              <a:rPr lang="en-US" altLang="en-US" dirty="0" smtClean="0"/>
              <a:t>Social media effects</a:t>
            </a:r>
          </a:p>
          <a:p>
            <a:pPr lvl="1"/>
            <a:r>
              <a:rPr lang="en-US" altLang="en-US" dirty="0" smtClean="0"/>
              <a:t>Comparisons go beyond physical appearance.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314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Characteristics of the Self-Concept</a:t>
            </a:r>
          </a:p>
          <a:p>
            <a:r>
              <a:rPr lang="en-US" altLang="en-US" dirty="0"/>
              <a:t>The self-concept is subjective</a:t>
            </a:r>
          </a:p>
          <a:p>
            <a:r>
              <a:rPr lang="en-US" altLang="en-US" dirty="0"/>
              <a:t>Distorted self-evaluations </a:t>
            </a:r>
            <a:r>
              <a:rPr lang="en-US" altLang="en-US" dirty="0" smtClean="0"/>
              <a:t>can (will) </a:t>
            </a:r>
            <a:r>
              <a:rPr lang="en-US" altLang="en-US" dirty="0"/>
              <a:t>occur</a:t>
            </a:r>
          </a:p>
          <a:p>
            <a:r>
              <a:rPr lang="en-US" altLang="en-US" dirty="0"/>
              <a:t>These distortions can be based on: </a:t>
            </a:r>
          </a:p>
          <a:p>
            <a:pPr lvl="1"/>
            <a:r>
              <a:rPr lang="en-US" altLang="en-US" dirty="0"/>
              <a:t>Obsolete information</a:t>
            </a:r>
          </a:p>
          <a:p>
            <a:pPr lvl="1"/>
            <a:r>
              <a:rPr lang="en-US" altLang="en-US" dirty="0"/>
              <a:t>Distorted feedback</a:t>
            </a:r>
          </a:p>
          <a:p>
            <a:pPr lvl="1"/>
            <a:r>
              <a:rPr lang="en-US" altLang="en-US" dirty="0"/>
              <a:t>Emphasis on perfection</a:t>
            </a:r>
          </a:p>
        </p:txBody>
      </p:sp>
    </p:spTree>
    <p:extLst>
      <p:ext uri="{BB962C8B-B14F-4D97-AF65-F5344CB8AC3E}">
        <p14:creationId xmlns:p14="http://schemas.microsoft.com/office/powerpoint/2010/main" val="182211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The Self-Concept Resists Change</a:t>
            </a:r>
          </a:p>
          <a:p>
            <a:r>
              <a:rPr lang="en-US" altLang="en-US" dirty="0"/>
              <a:t>Cognitive Conservatism</a:t>
            </a:r>
          </a:p>
          <a:p>
            <a:pPr lvl="1"/>
            <a:r>
              <a:rPr lang="en-US" altLang="en-US" dirty="0"/>
              <a:t>We seek out people who support our self-concept</a:t>
            </a:r>
          </a:p>
          <a:p>
            <a:pPr lvl="2"/>
            <a:r>
              <a:rPr lang="en-US" altLang="en-US" dirty="0"/>
              <a:t>Are you funny? Or, do you surround yourself with people who tell you that you’re funny?</a:t>
            </a:r>
          </a:p>
          <a:p>
            <a:pPr lvl="1"/>
            <a:r>
              <a:rPr lang="en-US" altLang="en-US" dirty="0"/>
              <a:t>An inaccurate self-concept can lead to:</a:t>
            </a:r>
          </a:p>
          <a:p>
            <a:pPr lvl="2"/>
            <a:r>
              <a:rPr lang="en-US" altLang="en-US" dirty="0"/>
              <a:t>Self-delusion </a:t>
            </a:r>
          </a:p>
          <a:p>
            <a:pPr lvl="2"/>
            <a:r>
              <a:rPr lang="en-US" altLang="en-US" dirty="0"/>
              <a:t>Lack of growth</a:t>
            </a:r>
          </a:p>
          <a:p>
            <a:pPr lvl="1"/>
            <a:r>
              <a:rPr lang="en-US" altLang="en-US" dirty="0"/>
              <a:t>Most communicators are reluctant to downgrade a favorable impression of themselves</a:t>
            </a:r>
          </a:p>
        </p:txBody>
      </p:sp>
    </p:spTree>
    <p:extLst>
      <p:ext uri="{BB962C8B-B14F-4D97-AF65-F5344CB8AC3E}">
        <p14:creationId xmlns:p14="http://schemas.microsoft.com/office/powerpoint/2010/main" val="12021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Ego Boosters &amp; Busters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Ego booster: </a:t>
            </a:r>
            <a:r>
              <a:rPr lang="en-US" dirty="0" smtClean="0"/>
              <a:t>Someone who </a:t>
            </a:r>
            <a:r>
              <a:rPr lang="en-US" dirty="0"/>
              <a:t>helped enhance your self-esteem by </a:t>
            </a:r>
            <a:r>
              <a:rPr lang="en-US" dirty="0" smtClean="0"/>
              <a:t>acting in </a:t>
            </a:r>
            <a:r>
              <a:rPr lang="en-US" dirty="0"/>
              <a:t>a way that made you feel accepted, competent, worthwhile, </a:t>
            </a:r>
            <a:r>
              <a:rPr lang="en-US" dirty="0" smtClean="0"/>
              <a:t>important, appreciated</a:t>
            </a:r>
            <a:r>
              <a:rPr lang="en-US" dirty="0"/>
              <a:t>, or loved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Can be someone you know well, or a complete stranger.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Ego buster: </a:t>
            </a:r>
            <a:r>
              <a:rPr lang="en-US" dirty="0"/>
              <a:t>S</a:t>
            </a:r>
            <a:r>
              <a:rPr lang="en-US" dirty="0" smtClean="0"/>
              <a:t>omeone </a:t>
            </a:r>
            <a:r>
              <a:rPr lang="en-US" dirty="0"/>
              <a:t>who acted in a </a:t>
            </a:r>
            <a:r>
              <a:rPr lang="en-US" dirty="0" smtClean="0"/>
              <a:t>large or </a:t>
            </a:r>
            <a:r>
              <a:rPr lang="en-US" dirty="0"/>
              <a:t>small way to reduce your self-esteem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Could have been intentional or completely unintentional.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Healthy 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1. Have a realistic perception of yourself. </a:t>
            </a:r>
            <a:r>
              <a:rPr lang="en-US" dirty="0"/>
              <a:t>While some people have </a:t>
            </a:r>
            <a:r>
              <a:rPr lang="en-US" dirty="0" smtClean="0"/>
              <a:t>inaccurately inflated </a:t>
            </a:r>
            <a:r>
              <a:rPr lang="en-US" dirty="0"/>
              <a:t>egos, others are their own worst critic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Keep a healthy perspective.</a:t>
            </a:r>
          </a:p>
          <a:p>
            <a:r>
              <a:rPr lang="en-US" b="1" dirty="0"/>
              <a:t>2. Have realistic expectations. </a:t>
            </a:r>
            <a:r>
              <a:rPr lang="en-US" dirty="0"/>
              <a:t>If you demand that </a:t>
            </a:r>
            <a:r>
              <a:rPr lang="en-US" dirty="0" smtClean="0"/>
              <a:t>you handle </a:t>
            </a:r>
            <a:r>
              <a:rPr lang="en-US" dirty="0"/>
              <a:t>every act of communication perfectly, </a:t>
            </a:r>
            <a:r>
              <a:rPr lang="en-US" dirty="0" smtClean="0"/>
              <a:t>you’re bound </a:t>
            </a:r>
            <a:r>
              <a:rPr lang="en-US" dirty="0"/>
              <a:t>to be disappointed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Try not to compare yourself to others.</a:t>
            </a:r>
          </a:p>
          <a:p>
            <a:r>
              <a:rPr lang="en-US" b="1" dirty="0"/>
              <a:t>3. Have the will to change</a:t>
            </a:r>
            <a:r>
              <a:rPr lang="en-US" b="1" dirty="0" smtClean="0"/>
              <a:t>. </a:t>
            </a:r>
            <a:r>
              <a:rPr lang="en-US" dirty="0"/>
              <a:t>You </a:t>
            </a:r>
            <a:r>
              <a:rPr lang="en-US" i="1" dirty="0"/>
              <a:t>can </a:t>
            </a:r>
            <a:r>
              <a:rPr lang="en-US" dirty="0"/>
              <a:t>change </a:t>
            </a:r>
            <a:r>
              <a:rPr lang="en-US" dirty="0" smtClean="0"/>
              <a:t>in many </a:t>
            </a:r>
            <a:r>
              <a:rPr lang="en-US" dirty="0"/>
              <a:t>ways, if only you are motivated to do so</a:t>
            </a:r>
            <a:r>
              <a:rPr lang="en-US" dirty="0" smtClean="0"/>
              <a:t>.</a:t>
            </a:r>
          </a:p>
          <a:p>
            <a:r>
              <a:rPr lang="en-US" b="1" dirty="0"/>
              <a:t>4. Have the skill to change. </a:t>
            </a:r>
            <a:r>
              <a:rPr lang="en-US" dirty="0"/>
              <a:t>Trying isn’t always enough. </a:t>
            </a:r>
            <a:r>
              <a:rPr lang="en-US" dirty="0" smtClean="0"/>
              <a:t>In some </a:t>
            </a:r>
            <a:r>
              <a:rPr lang="en-US" dirty="0"/>
              <a:t>instances you would change if you knew how to </a:t>
            </a:r>
            <a:r>
              <a:rPr lang="en-US" dirty="0" smtClean="0"/>
              <a:t>do so.</a:t>
            </a:r>
          </a:p>
          <a:p>
            <a:pPr lvl="1"/>
            <a:r>
              <a:rPr lang="en-US" dirty="0" smtClean="0"/>
              <a:t>Seek advice from those you trust.</a:t>
            </a:r>
          </a:p>
        </p:txBody>
      </p:sp>
    </p:spTree>
    <p:extLst>
      <p:ext uri="{BB962C8B-B14F-4D97-AF65-F5344CB8AC3E}">
        <p14:creationId xmlns:p14="http://schemas.microsoft.com/office/powerpoint/2010/main" val="402232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culture?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Culture is defined as: “the language, values, beliefs, traditions, and customs people share and learn.”</a:t>
            </a:r>
          </a:p>
          <a:p>
            <a:r>
              <a:rPr lang="en-US" b="1" dirty="0" smtClean="0"/>
              <a:t>Culture is (1) the relatively specialized lifestyle of a group of people (2) that is passed on from one generation to the next through communication, not through genes.</a:t>
            </a:r>
          </a:p>
          <a:p>
            <a:pPr lvl="1"/>
            <a:r>
              <a:rPr lang="en-US" dirty="0" smtClean="0"/>
              <a:t>(1</a:t>
            </a:r>
            <a:r>
              <a:rPr lang="en-US" dirty="0"/>
              <a:t>) </a:t>
            </a:r>
            <a:r>
              <a:rPr lang="en-US" b="1" dirty="0"/>
              <a:t>Included in a social group’s “culture” is everything </a:t>
            </a:r>
            <a:r>
              <a:rPr lang="en-US" b="1" dirty="0" smtClean="0"/>
              <a:t>that members </a:t>
            </a:r>
            <a:r>
              <a:rPr lang="en-US" b="1" dirty="0"/>
              <a:t>of that group have produced and </a:t>
            </a:r>
            <a:r>
              <a:rPr lang="en-US" b="1" dirty="0" smtClean="0"/>
              <a:t>developed</a:t>
            </a:r>
            <a:r>
              <a:rPr lang="en-US" dirty="0" smtClean="0"/>
              <a:t>—their values</a:t>
            </a:r>
            <a:r>
              <a:rPr lang="en-US" dirty="0"/>
              <a:t>, beliefs, artifacts, and language; their ways of </a:t>
            </a:r>
            <a:r>
              <a:rPr lang="en-US" dirty="0" smtClean="0"/>
              <a:t>behaving; their </a:t>
            </a:r>
            <a:r>
              <a:rPr lang="en-US" dirty="0"/>
              <a:t>art, laws, religion, and, of course, communication </a:t>
            </a:r>
            <a:r>
              <a:rPr lang="en-US" dirty="0" smtClean="0"/>
              <a:t>theories, styles</a:t>
            </a:r>
            <a:r>
              <a:rPr lang="en-US" dirty="0"/>
              <a:t>, and attitudes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(2)</a:t>
            </a:r>
            <a:r>
              <a:rPr lang="en-US" b="1" dirty="0"/>
              <a:t> Culture is passed on from one generation to the </a:t>
            </a:r>
            <a:r>
              <a:rPr lang="en-US" b="1" dirty="0" smtClean="0"/>
              <a:t>next through </a:t>
            </a:r>
            <a:r>
              <a:rPr lang="en-US" b="1" dirty="0"/>
              <a:t>communication, not through genes</a:t>
            </a:r>
            <a:r>
              <a:rPr lang="en-US" dirty="0"/>
              <a:t>. Culture is </a:t>
            </a:r>
            <a:r>
              <a:rPr lang="en-US" dirty="0" smtClean="0"/>
              <a:t>not synonymous </a:t>
            </a:r>
            <a:r>
              <a:rPr lang="en-US" dirty="0"/>
              <a:t>with race or nationality. The term </a:t>
            </a:r>
            <a:r>
              <a:rPr lang="en-US" i="1" dirty="0"/>
              <a:t>culture </a:t>
            </a:r>
            <a:r>
              <a:rPr lang="en-US" dirty="0" smtClean="0"/>
              <a:t>does not </a:t>
            </a:r>
            <a:r>
              <a:rPr lang="en-US" dirty="0"/>
              <a:t>refer to color of skin or shape of eyes, as these are </a:t>
            </a:r>
            <a:r>
              <a:rPr lang="en-US" dirty="0" smtClean="0"/>
              <a:t>passed on </a:t>
            </a:r>
            <a:r>
              <a:rPr lang="en-US" dirty="0"/>
              <a:t>through genes, not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36388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relevance of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It is impossible </a:t>
            </a:r>
            <a:r>
              <a:rPr lang="en-US" b="1" dirty="0"/>
              <a:t>to communicate </a:t>
            </a:r>
            <a:r>
              <a:rPr lang="en-US" b="1" dirty="0" smtClean="0"/>
              <a:t>effectively without </a:t>
            </a:r>
            <a:r>
              <a:rPr lang="en-US" b="1" dirty="0"/>
              <a:t>being aware of how culture influences </a:t>
            </a:r>
            <a:r>
              <a:rPr lang="en-US" b="1" dirty="0" smtClean="0"/>
              <a:t>human communication.</a:t>
            </a:r>
          </a:p>
          <a:p>
            <a:r>
              <a:rPr lang="en-US" dirty="0" smtClean="0"/>
              <a:t>While someone’s culture can be similar and/or heavily influenced by another’s culture</a:t>
            </a:r>
            <a:r>
              <a:rPr lang="en-US" b="1" dirty="0" smtClean="0"/>
              <a:t>, no two people share the exact same culture.</a:t>
            </a:r>
          </a:p>
          <a:p>
            <a:r>
              <a:rPr lang="en-US" dirty="0" smtClean="0"/>
              <a:t>Aspects of one’s culture</a:t>
            </a:r>
          </a:p>
          <a:p>
            <a:pPr lvl="1"/>
            <a:r>
              <a:rPr lang="en-US" dirty="0" smtClean="0"/>
              <a:t>Race</a:t>
            </a:r>
          </a:p>
          <a:p>
            <a:pPr lvl="1"/>
            <a:r>
              <a:rPr lang="en-US" dirty="0" smtClean="0"/>
              <a:t>Language</a:t>
            </a:r>
          </a:p>
          <a:p>
            <a:pPr lvl="1"/>
            <a:r>
              <a:rPr lang="en-US" dirty="0" smtClean="0"/>
              <a:t>Traditions</a:t>
            </a:r>
          </a:p>
          <a:p>
            <a:pPr lvl="1"/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Religion</a:t>
            </a:r>
          </a:p>
          <a:p>
            <a:pPr lvl="1"/>
            <a:r>
              <a:rPr lang="en-US" dirty="0" smtClean="0"/>
              <a:t>Many, many, many more</a:t>
            </a:r>
          </a:p>
        </p:txBody>
      </p:sp>
    </p:spTree>
    <p:extLst>
      <p:ext uri="{BB962C8B-B14F-4D97-AF65-F5344CB8AC3E}">
        <p14:creationId xmlns:p14="http://schemas.microsoft.com/office/powerpoint/2010/main" val="166202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472173"/>
            <a:ext cx="9404723" cy="140053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Culture, Gender, and Identity</a:t>
            </a:r>
          </a:p>
          <a:p>
            <a:r>
              <a:rPr lang="en-US" altLang="en-US" dirty="0"/>
              <a:t>Culture</a:t>
            </a:r>
          </a:p>
          <a:p>
            <a:pPr lvl="1"/>
            <a:r>
              <a:rPr lang="en-US" altLang="en-US" dirty="0"/>
              <a:t>Individualistic Culture</a:t>
            </a:r>
          </a:p>
          <a:p>
            <a:pPr lvl="2"/>
            <a:r>
              <a:rPr lang="en-US" altLang="en-US" dirty="0"/>
              <a:t>Self is separate, unique individual</a:t>
            </a:r>
          </a:p>
          <a:p>
            <a:pPr lvl="2"/>
            <a:r>
              <a:rPr lang="en-US" altLang="en-US" dirty="0"/>
              <a:t>Should be independent, self-sufficient</a:t>
            </a:r>
          </a:p>
          <a:p>
            <a:pPr lvl="1"/>
            <a:r>
              <a:rPr lang="en-US" altLang="en-US" dirty="0"/>
              <a:t>Collectivistic Culture</a:t>
            </a:r>
          </a:p>
          <a:p>
            <a:pPr lvl="2"/>
            <a:r>
              <a:rPr lang="en-US" altLang="en-US" dirty="0"/>
              <a:t>People belong to extended families or in-groups</a:t>
            </a:r>
          </a:p>
          <a:p>
            <a:pPr lvl="2"/>
            <a:r>
              <a:rPr lang="en-US" altLang="en-US" dirty="0"/>
              <a:t> “We” or group orientation</a:t>
            </a:r>
          </a:p>
        </p:txBody>
      </p:sp>
    </p:spTree>
    <p:extLst>
      <p:ext uri="{BB962C8B-B14F-4D97-AF65-F5344CB8AC3E}">
        <p14:creationId xmlns:p14="http://schemas.microsoft.com/office/powerpoint/2010/main" val="165840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Culture, Gender, and Identity</a:t>
            </a:r>
          </a:p>
          <a:p>
            <a:r>
              <a:rPr lang="en-US" altLang="en-US" dirty="0"/>
              <a:t>Sex and gender</a:t>
            </a:r>
          </a:p>
          <a:p>
            <a:pPr lvl="1"/>
            <a:r>
              <a:rPr lang="en-US" altLang="en-US" dirty="0"/>
              <a:t>Your gender shapes the way people communicate with you</a:t>
            </a:r>
          </a:p>
          <a:p>
            <a:pPr lvl="1"/>
            <a:r>
              <a:rPr lang="en-US" altLang="en-US" dirty="0"/>
              <a:t>Shaping children with language</a:t>
            </a:r>
          </a:p>
          <a:p>
            <a:pPr lvl="2"/>
            <a:r>
              <a:rPr lang="en-US" altLang="en-US" dirty="0"/>
              <a:t>Boys – focus on size, strength and activity</a:t>
            </a:r>
          </a:p>
          <a:p>
            <a:pPr lvl="3"/>
            <a:r>
              <a:rPr lang="en-US" altLang="en-US" dirty="0"/>
              <a:t>“What a big boy!” “Look at how strong.”</a:t>
            </a:r>
          </a:p>
          <a:p>
            <a:pPr lvl="2"/>
            <a:r>
              <a:rPr lang="en-US" altLang="en-US" dirty="0"/>
              <a:t>Girls – focus on beauty and sweetness</a:t>
            </a:r>
          </a:p>
          <a:p>
            <a:pPr lvl="3"/>
            <a:r>
              <a:rPr lang="en-US" altLang="en-US" dirty="0"/>
              <a:t>“She looks beautiful.” “You’re so sweet.”</a:t>
            </a:r>
          </a:p>
        </p:txBody>
      </p:sp>
    </p:spTree>
    <p:extLst>
      <p:ext uri="{BB962C8B-B14F-4D97-AF65-F5344CB8AC3E}">
        <p14:creationId xmlns:p14="http://schemas.microsoft.com/office/powerpoint/2010/main" val="54814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The Self-Fulfilling Prophecy</a:t>
            </a:r>
          </a:p>
          <a:p>
            <a:r>
              <a:rPr lang="en-US" altLang="en-US" dirty="0"/>
              <a:t>Self-fulfilling prophecy</a:t>
            </a:r>
          </a:p>
          <a:p>
            <a:pPr lvl="1"/>
            <a:r>
              <a:rPr lang="en-US" altLang="en-US" dirty="0"/>
              <a:t>A person’s expectations and subsequent behavior make an event more likely to occur</a:t>
            </a:r>
          </a:p>
          <a:p>
            <a:pPr lvl="1"/>
            <a:r>
              <a:rPr lang="en-US" altLang="en-US" dirty="0"/>
              <a:t>Four stages of the self-fulfilling prophecy:</a:t>
            </a:r>
          </a:p>
          <a:p>
            <a:pPr lvl="2"/>
            <a:r>
              <a:rPr lang="en-US" altLang="en-US" dirty="0"/>
              <a:t>Holding an expectation (for yourself or others)</a:t>
            </a:r>
          </a:p>
          <a:p>
            <a:pPr lvl="2"/>
            <a:r>
              <a:rPr lang="en-US" altLang="en-US" dirty="0"/>
              <a:t>Behaving in accordance with that expectation</a:t>
            </a:r>
          </a:p>
          <a:p>
            <a:pPr lvl="2"/>
            <a:r>
              <a:rPr lang="en-US" altLang="en-US" dirty="0"/>
              <a:t>The expectation comes to pass</a:t>
            </a:r>
          </a:p>
          <a:p>
            <a:pPr lvl="2"/>
            <a:r>
              <a:rPr lang="en-US" altLang="en-US" dirty="0"/>
              <a:t>Reinforcing the original expectation</a:t>
            </a:r>
          </a:p>
        </p:txBody>
      </p:sp>
    </p:spTree>
    <p:extLst>
      <p:ext uri="{BB962C8B-B14F-4D97-AF65-F5344CB8AC3E}">
        <p14:creationId xmlns:p14="http://schemas.microsoft.com/office/powerpoint/2010/main" val="207168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The Self-Fulfilling Prophecy</a:t>
            </a:r>
          </a:p>
          <a:p>
            <a:r>
              <a:rPr lang="en-US" altLang="en-US" dirty="0"/>
              <a:t>Types of Self-Fulfilling Prophecies</a:t>
            </a:r>
          </a:p>
          <a:p>
            <a:pPr lvl="1"/>
            <a:r>
              <a:rPr lang="en-US" altLang="en-US" dirty="0"/>
              <a:t>Self-imposed prophecies</a:t>
            </a:r>
          </a:p>
          <a:p>
            <a:pPr lvl="2"/>
            <a:r>
              <a:rPr lang="en-US" altLang="en-US" dirty="0"/>
              <a:t>When your own expectations influence your behavior</a:t>
            </a:r>
          </a:p>
          <a:p>
            <a:pPr lvl="1"/>
            <a:r>
              <a:rPr lang="en-US" altLang="en-US" dirty="0"/>
              <a:t>Prophecies imposed by others</a:t>
            </a:r>
          </a:p>
          <a:p>
            <a:pPr lvl="2"/>
            <a:r>
              <a:rPr lang="en-US" altLang="en-US" dirty="0"/>
              <a:t>Expectations and behaviors of one, govern another’s actions</a:t>
            </a:r>
          </a:p>
          <a:p>
            <a:r>
              <a:rPr lang="en-US" altLang="en-US" dirty="0"/>
              <a:t>Pygmalion in the Classroom</a:t>
            </a:r>
          </a:p>
          <a:p>
            <a:pPr lvl="1"/>
            <a:r>
              <a:rPr lang="en-US" altLang="en-US" dirty="0"/>
              <a:t>Teacher’s impact on students</a:t>
            </a:r>
          </a:p>
          <a:p>
            <a:pPr lvl="1"/>
            <a:r>
              <a:rPr lang="en-US" altLang="en-US" dirty="0"/>
              <a:t>The selected students did better</a:t>
            </a:r>
          </a:p>
        </p:txBody>
      </p:sp>
    </p:spTree>
    <p:extLst>
      <p:ext uri="{BB962C8B-B14F-4D97-AF65-F5344CB8AC3E}">
        <p14:creationId xmlns:p14="http://schemas.microsoft.com/office/powerpoint/2010/main" val="16726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and the Self</a:t>
            </a: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Changing Your Self-Concept</a:t>
            </a:r>
          </a:p>
          <a:p>
            <a:r>
              <a:rPr lang="en-US" altLang="en-US" dirty="0"/>
              <a:t>Have a realistic perception of yourself</a:t>
            </a:r>
          </a:p>
          <a:p>
            <a:r>
              <a:rPr lang="en-US" altLang="en-US" dirty="0"/>
              <a:t>Have realistic expectations</a:t>
            </a:r>
          </a:p>
          <a:p>
            <a:r>
              <a:rPr lang="en-US" altLang="en-US" dirty="0"/>
              <a:t>Have the will to change</a:t>
            </a:r>
          </a:p>
          <a:p>
            <a:r>
              <a:rPr lang="en-US" altLang="en-US" dirty="0"/>
              <a:t>Have the skill to change</a:t>
            </a:r>
          </a:p>
          <a:p>
            <a:pPr lvl="1"/>
            <a:r>
              <a:rPr lang="en-US" altLang="en-US" dirty="0"/>
              <a:t>Seek Advice</a:t>
            </a:r>
          </a:p>
          <a:p>
            <a:pPr lvl="1"/>
            <a:r>
              <a:rPr lang="en-US" altLang="en-US" dirty="0"/>
              <a:t>Observe Models</a:t>
            </a: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199" y="1984443"/>
            <a:ext cx="3889531" cy="3859145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111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as Identity Management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646111" y="1600201"/>
            <a:ext cx="6897689" cy="4525963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 smtClean="0"/>
          </a:p>
          <a:p>
            <a:r>
              <a:rPr lang="en-US" altLang="en-US" dirty="0" smtClean="0"/>
              <a:t>Public </a:t>
            </a:r>
            <a:r>
              <a:rPr lang="en-US" altLang="en-US" dirty="0"/>
              <a:t>and Private Selves</a:t>
            </a:r>
          </a:p>
          <a:p>
            <a:pPr lvl="1"/>
            <a:r>
              <a:rPr lang="en-US" altLang="en-US" dirty="0"/>
              <a:t>Perceived Self (Private)</a:t>
            </a:r>
          </a:p>
          <a:p>
            <a:pPr lvl="2"/>
            <a:r>
              <a:rPr lang="en-US" altLang="en-US" dirty="0"/>
              <a:t>A reflection of the self concept</a:t>
            </a:r>
          </a:p>
          <a:p>
            <a:pPr lvl="2">
              <a:buFont typeface="Arial" charset="0"/>
              <a:buNone/>
            </a:pPr>
            <a:endParaRPr lang="en-US" altLang="en-US" dirty="0"/>
          </a:p>
          <a:p>
            <a:pPr lvl="1"/>
            <a:r>
              <a:rPr lang="en-US" altLang="en-US" dirty="0"/>
              <a:t>Presenting Self (Public)</a:t>
            </a:r>
          </a:p>
          <a:p>
            <a:pPr lvl="2"/>
            <a:r>
              <a:rPr lang="en-US" altLang="en-US" dirty="0"/>
              <a:t>The way we want others to view us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2362200"/>
            <a:ext cx="2971800" cy="2978150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718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as Identity Management</a:t>
            </a:r>
            <a:endParaRPr lang="en-US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Constructing Multiple Identities</a:t>
            </a:r>
          </a:p>
          <a:p>
            <a:r>
              <a:rPr lang="en-US" altLang="en-US" dirty="0"/>
              <a:t>Common Identities</a:t>
            </a:r>
          </a:p>
          <a:p>
            <a:pPr lvl="1"/>
            <a:r>
              <a:rPr lang="en-US" altLang="en-US" dirty="0"/>
              <a:t>Respectful Student</a:t>
            </a:r>
          </a:p>
          <a:p>
            <a:pPr lvl="1"/>
            <a:r>
              <a:rPr lang="en-US" altLang="en-US" dirty="0"/>
              <a:t>Joking Friend</a:t>
            </a:r>
          </a:p>
          <a:p>
            <a:pPr lvl="1"/>
            <a:r>
              <a:rPr lang="en-US" altLang="en-US" dirty="0"/>
              <a:t>Friendly Neighbor</a:t>
            </a:r>
          </a:p>
          <a:p>
            <a:pPr lvl="1"/>
            <a:r>
              <a:rPr lang="en-US" altLang="en-US" dirty="0"/>
              <a:t>Helpful Worker</a:t>
            </a:r>
          </a:p>
          <a:p>
            <a:r>
              <a:rPr lang="en-US" altLang="en-US" dirty="0"/>
              <a:t>Constructing multiple identities is an element of communication </a:t>
            </a:r>
            <a:r>
              <a:rPr lang="en-US" altLang="en-US" dirty="0" smtClean="0"/>
              <a:t>competence</a:t>
            </a:r>
          </a:p>
          <a:p>
            <a:r>
              <a:rPr lang="en-US" altLang="en-US" dirty="0" smtClean="0"/>
              <a:t>Why you act differently depending on where you are, who you’re with.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764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as Identity Management</a:t>
            </a:r>
            <a:endParaRPr 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Why Manage Identities</a:t>
            </a:r>
          </a:p>
          <a:p>
            <a:r>
              <a:rPr lang="en-US" altLang="en-US" dirty="0"/>
              <a:t>We manage our identities to:</a:t>
            </a:r>
          </a:p>
          <a:p>
            <a:pPr lvl="1"/>
            <a:r>
              <a:rPr lang="en-US" altLang="en-US" dirty="0"/>
              <a:t>Start and manage relationships</a:t>
            </a:r>
          </a:p>
          <a:p>
            <a:pPr lvl="1"/>
            <a:r>
              <a:rPr lang="en-US" altLang="en-US" dirty="0"/>
              <a:t>Gain compliance of </a:t>
            </a:r>
            <a:r>
              <a:rPr lang="en-US" altLang="en-US" dirty="0" smtClean="0"/>
              <a:t>others</a:t>
            </a:r>
          </a:p>
          <a:p>
            <a:pPr lvl="2"/>
            <a:r>
              <a:rPr lang="en-US" altLang="en-US" dirty="0" smtClean="0"/>
              <a:t>Why we communicate/Getting others to behave/think a certain way</a:t>
            </a:r>
            <a:endParaRPr lang="en-US" altLang="en-US" dirty="0"/>
          </a:p>
          <a:p>
            <a:pPr lvl="1"/>
            <a:r>
              <a:rPr lang="en-US" altLang="en-US" dirty="0"/>
              <a:t>Save the face of others</a:t>
            </a:r>
          </a:p>
          <a:p>
            <a:pPr lvl="2"/>
            <a:r>
              <a:rPr lang="en-US" altLang="en-US" dirty="0"/>
              <a:t>We often modify the way we present ourselves to support the way others want to be seen</a:t>
            </a:r>
          </a:p>
          <a:p>
            <a:pPr lvl="1"/>
            <a:r>
              <a:rPr lang="en-US" altLang="en-US" dirty="0"/>
              <a:t>Explore new selves</a:t>
            </a:r>
          </a:p>
        </p:txBody>
      </p:sp>
    </p:spTree>
    <p:extLst>
      <p:ext uri="{BB962C8B-B14F-4D97-AF65-F5344CB8AC3E}">
        <p14:creationId xmlns:p14="http://schemas.microsoft.com/office/powerpoint/2010/main" val="1850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Communication as Identity Management</a:t>
            </a:r>
            <a:endParaRPr 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Identity Management and </a:t>
            </a:r>
            <a:r>
              <a:rPr lang="en-US" altLang="en-US" b="1" dirty="0" smtClean="0"/>
              <a:t>Honesty</a:t>
            </a:r>
          </a:p>
          <a:p>
            <a:pPr marL="0" indent="0">
              <a:buNone/>
            </a:pPr>
            <a:endParaRPr lang="en-US" altLang="en-US" b="1" dirty="0"/>
          </a:p>
          <a:p>
            <a:r>
              <a:rPr lang="en-US" altLang="en-US" dirty="0"/>
              <a:t>Managing impressions doesn’t make you a liar</a:t>
            </a:r>
          </a:p>
          <a:p>
            <a:pPr>
              <a:buFont typeface="Arial" charset="0"/>
              <a:buNone/>
            </a:pPr>
            <a:endParaRPr lang="en-US" altLang="en-US" dirty="0"/>
          </a:p>
          <a:p>
            <a:r>
              <a:rPr lang="en-US" altLang="en-US" dirty="0"/>
              <a:t>Each of us has a repertoire of faces</a:t>
            </a:r>
          </a:p>
          <a:p>
            <a:pPr>
              <a:buFont typeface="Arial" charset="0"/>
              <a:buNone/>
            </a:pPr>
            <a:endParaRPr lang="en-US" altLang="en-US" dirty="0"/>
          </a:p>
          <a:p>
            <a:r>
              <a:rPr lang="en-US" altLang="en-US" dirty="0"/>
              <a:t>Which face we choose to show to others is an important decision</a:t>
            </a:r>
          </a:p>
        </p:txBody>
      </p:sp>
    </p:spTree>
    <p:extLst>
      <p:ext uri="{BB962C8B-B14F-4D97-AF65-F5344CB8AC3E}">
        <p14:creationId xmlns:p14="http://schemas.microsoft.com/office/powerpoint/2010/main" val="7256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Organizational</a:t>
            </a:r>
            <a:r>
              <a:rPr lang="en-US" b="1" dirty="0"/>
              <a:t> </a:t>
            </a:r>
            <a:r>
              <a:rPr lang="en-US" b="1" dirty="0" smtClean="0"/>
              <a:t>culture: the </a:t>
            </a:r>
            <a:r>
              <a:rPr lang="en-US" b="1" dirty="0"/>
              <a:t>actions, ways of thinking, practices, stories, and </a:t>
            </a:r>
            <a:r>
              <a:rPr lang="en-US" b="1" dirty="0" smtClean="0"/>
              <a:t>artifacts that </a:t>
            </a:r>
            <a:r>
              <a:rPr lang="en-US" b="1" dirty="0"/>
              <a:t>characterize a particular organization. </a:t>
            </a:r>
            <a:endParaRPr lang="en-US" b="1" dirty="0" smtClean="0"/>
          </a:p>
          <a:p>
            <a:r>
              <a:rPr lang="en-US" dirty="0" smtClean="0"/>
              <a:t>We </a:t>
            </a:r>
            <a:r>
              <a:rPr lang="en-US" dirty="0"/>
              <a:t>study the culture of an </a:t>
            </a:r>
            <a:r>
              <a:rPr lang="en-US" dirty="0" smtClean="0"/>
              <a:t>organization through </a:t>
            </a:r>
            <a:r>
              <a:rPr lang="en-US" dirty="0"/>
              <a:t>close examination of its environment </a:t>
            </a:r>
            <a:r>
              <a:rPr lang="en-US" dirty="0" smtClean="0"/>
              <a:t>as </a:t>
            </a:r>
            <a:r>
              <a:rPr lang="en-US" dirty="0"/>
              <a:t>well as through its use </a:t>
            </a:r>
            <a:r>
              <a:rPr lang="en-US" dirty="0" smtClean="0"/>
              <a:t>of symbols.</a:t>
            </a:r>
          </a:p>
          <a:p>
            <a:pPr lvl="1"/>
            <a:r>
              <a:rPr lang="en-US" dirty="0" smtClean="0"/>
              <a:t>Environment: Arrangement of desks, the room temperature, technology that is being utilized</a:t>
            </a:r>
          </a:p>
          <a:p>
            <a:pPr lvl="1"/>
            <a:r>
              <a:rPr lang="en-US" dirty="0" smtClean="0"/>
              <a:t>Symbols: Topics of conversation, vocabulary, awards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Johari Window of Self-Disclosure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simple and useful tool </a:t>
            </a:r>
            <a:r>
              <a:rPr lang="en-US" dirty="0" smtClean="0"/>
              <a:t>for understanding </a:t>
            </a:r>
            <a:r>
              <a:rPr lang="en-US" dirty="0"/>
              <a:t>and training </a:t>
            </a:r>
            <a:r>
              <a:rPr lang="en-US" dirty="0" smtClean="0"/>
              <a:t>self-awareness, personal development, improving communications, interpersonal </a:t>
            </a:r>
            <a:r>
              <a:rPr lang="en-US" dirty="0"/>
              <a:t>relationships, </a:t>
            </a:r>
            <a:r>
              <a:rPr lang="en-US" dirty="0" smtClean="0"/>
              <a:t>group dynamics</a:t>
            </a:r>
            <a:r>
              <a:rPr lang="en-US" dirty="0"/>
              <a:t>, team development and </a:t>
            </a:r>
            <a:r>
              <a:rPr lang="en-US" dirty="0" smtClean="0"/>
              <a:t>intergroup relationships.</a:t>
            </a:r>
          </a:p>
          <a:p>
            <a:r>
              <a:rPr lang="en-US" dirty="0" smtClean="0"/>
              <a:t>Created by two psychologists named Joe and Harry.</a:t>
            </a:r>
          </a:p>
          <a:p>
            <a:pPr lvl="1"/>
            <a:r>
              <a:rPr lang="en-US" dirty="0" smtClean="0"/>
              <a:t>Joe + Harry = Johari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5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595" y="307783"/>
            <a:ext cx="9404723" cy="1400530"/>
          </a:xfrm>
        </p:spPr>
        <p:txBody>
          <a:bodyPr/>
          <a:lstStyle/>
          <a:p>
            <a:r>
              <a:rPr lang="en-US" dirty="0" smtClean="0"/>
              <a:t>Johari Window of Self-Disclosure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064" y="1222183"/>
            <a:ext cx="6199009" cy="5513468"/>
          </a:xfrm>
        </p:spPr>
        <p:txBody>
          <a:bodyPr>
            <a:noAutofit/>
          </a:bodyPr>
          <a:lstStyle/>
          <a:p>
            <a:r>
              <a:rPr lang="en-US" sz="2200" dirty="0"/>
              <a:t>1. Open area, open self, free area, free self, or 'the arena‘: what is known by the person about him/herself and is also known by </a:t>
            </a:r>
            <a:r>
              <a:rPr lang="en-US" sz="2200" dirty="0" smtClean="0"/>
              <a:t>others.</a:t>
            </a:r>
          </a:p>
          <a:p>
            <a:r>
              <a:rPr lang="en-US" sz="2200" dirty="0" smtClean="0"/>
              <a:t>2</a:t>
            </a:r>
            <a:r>
              <a:rPr lang="en-US" sz="2200" dirty="0"/>
              <a:t>. Blind area, blind self, or '</a:t>
            </a:r>
            <a:r>
              <a:rPr lang="en-US" sz="2200" dirty="0" err="1"/>
              <a:t>blindspot</a:t>
            </a:r>
            <a:r>
              <a:rPr lang="en-US" sz="2200" dirty="0"/>
              <a:t>‘: what is unknown by the person about him/herself but which others know </a:t>
            </a:r>
            <a:endParaRPr lang="en-US" sz="2200" dirty="0" smtClean="0"/>
          </a:p>
          <a:p>
            <a:r>
              <a:rPr lang="en-US" sz="2200" dirty="0" smtClean="0"/>
              <a:t>3</a:t>
            </a:r>
            <a:r>
              <a:rPr lang="en-US" sz="2200" dirty="0"/>
              <a:t>. Hidden area, hidden self, avoided area, avoided self or 'façade’: what the person knows about him/herself that others do not know </a:t>
            </a:r>
            <a:endParaRPr lang="en-US" sz="2200" dirty="0" smtClean="0"/>
          </a:p>
          <a:p>
            <a:r>
              <a:rPr lang="en-US" sz="2200" dirty="0" smtClean="0"/>
              <a:t>4</a:t>
            </a:r>
            <a:r>
              <a:rPr lang="en-US" sz="2200" dirty="0"/>
              <a:t>. Unknown area or unknown self: what is unknown by the person about him/herself and is also unknown by others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3" y="1222183"/>
            <a:ext cx="5615189" cy="529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38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302</TotalTime>
  <Words>1556</Words>
  <Application>Microsoft Office PowerPoint</Application>
  <PresentationFormat>Widescreen</PresentationFormat>
  <Paragraphs>216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Ion</vt:lpstr>
      <vt:lpstr>CULTURE &amp; SELF</vt:lpstr>
      <vt:lpstr>Self-Concept</vt:lpstr>
      <vt:lpstr>Self-Esteem</vt:lpstr>
      <vt:lpstr>Self-Esteem</vt:lpstr>
      <vt:lpstr>Self-Concept vs. Self-Esteem</vt:lpstr>
      <vt:lpstr>Communication and the Self</vt:lpstr>
      <vt:lpstr>Communication and the Self</vt:lpstr>
      <vt:lpstr>Communication and the Self</vt:lpstr>
      <vt:lpstr>Communication and the Self</vt:lpstr>
      <vt:lpstr>Communication and the Self</vt:lpstr>
      <vt:lpstr>Communication and the Self</vt:lpstr>
      <vt:lpstr>Communication and the Self</vt:lpstr>
      <vt:lpstr>Ego Boosters &amp; Busters</vt:lpstr>
      <vt:lpstr>A Healthy Self</vt:lpstr>
      <vt:lpstr>What is culture?</vt:lpstr>
      <vt:lpstr>The relevance of culture</vt:lpstr>
      <vt:lpstr>Communication and the Self</vt:lpstr>
      <vt:lpstr>Communication and the Self</vt:lpstr>
      <vt:lpstr>Communication and the Self</vt:lpstr>
      <vt:lpstr>Communication and the Self</vt:lpstr>
      <vt:lpstr>Communication and the Self</vt:lpstr>
      <vt:lpstr>Communication as Identity Management</vt:lpstr>
      <vt:lpstr>Communication as Identity Management</vt:lpstr>
      <vt:lpstr>Communication as Identity Management</vt:lpstr>
      <vt:lpstr>Communication as Identity Management</vt:lpstr>
      <vt:lpstr>Organizational Culture</vt:lpstr>
      <vt:lpstr>Johari Window of Self-Disclosure</vt:lpstr>
      <vt:lpstr>Johari Window of Self-Disclosure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</dc:title>
  <dc:creator>Hayden Coombs</dc:creator>
  <cp:lastModifiedBy>Hayden Coombs</cp:lastModifiedBy>
  <cp:revision>16</cp:revision>
  <dcterms:created xsi:type="dcterms:W3CDTF">2015-09-15T03:57:30Z</dcterms:created>
  <dcterms:modified xsi:type="dcterms:W3CDTF">2017-09-26T20:13:09Z</dcterms:modified>
</cp:coreProperties>
</file>