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94" r:id="rId3"/>
    <p:sldId id="257" r:id="rId4"/>
    <p:sldId id="293" r:id="rId5"/>
    <p:sldId id="295" r:id="rId6"/>
    <p:sldId id="258" r:id="rId7"/>
    <p:sldId id="259" r:id="rId8"/>
    <p:sldId id="285" r:id="rId9"/>
    <p:sldId id="286" r:id="rId10"/>
    <p:sldId id="287" r:id="rId11"/>
    <p:sldId id="288" r:id="rId12"/>
    <p:sldId id="260" r:id="rId13"/>
    <p:sldId id="289" r:id="rId14"/>
    <p:sldId id="262" r:id="rId15"/>
    <p:sldId id="263" r:id="rId16"/>
    <p:sldId id="264" r:id="rId17"/>
    <p:sldId id="266" r:id="rId18"/>
    <p:sldId id="261" r:id="rId19"/>
    <p:sldId id="290" r:id="rId20"/>
    <p:sldId id="267" r:id="rId21"/>
    <p:sldId id="268" r:id="rId22"/>
    <p:sldId id="269" r:id="rId23"/>
    <p:sldId id="296" r:id="rId24"/>
    <p:sldId id="292" r:id="rId25"/>
    <p:sldId id="274" r:id="rId26"/>
    <p:sldId id="275" r:id="rId27"/>
    <p:sldId id="276" r:id="rId28"/>
    <p:sldId id="277" r:id="rId29"/>
    <p:sldId id="270" r:id="rId30"/>
    <p:sldId id="271" r:id="rId31"/>
    <p:sldId id="278" r:id="rId32"/>
    <p:sldId id="272" r:id="rId33"/>
    <p:sldId id="273" r:id="rId34"/>
    <p:sldId id="27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87" d="100"/>
          <a:sy n="87" d="100"/>
        </p:scale>
        <p:origin x="23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7F441-8D9B-3947-9CC9-D81C1965CD09}" type="datetimeFigureOut">
              <a:rPr lang="en-US" smtClean="0"/>
              <a:t>9/30/19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3FE0B-D88C-B341-86E3-9092A515A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8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9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49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42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2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05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39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6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7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9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45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7107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63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64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75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07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4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F75E6-241B-43C3-9EDE-EBAC25261DCB}" type="datetimeFigureOut">
              <a:rPr lang="en-US" smtClean="0"/>
              <a:t>9/30/19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A63B0-DE44-4C22-AAD7-6528309B64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013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Perception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3</a:t>
            </a:r>
          </a:p>
        </p:txBody>
      </p:sp>
    </p:spTree>
    <p:extLst>
      <p:ext uri="{BB962C8B-B14F-4D97-AF65-F5344CB8AC3E}">
        <p14:creationId xmlns:p14="http://schemas.microsoft.com/office/powerpoint/2010/main" val="1140857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Basketball Awareness Test">
            <a:hlinkClick r:id="" action="ppaction://media"/>
            <a:extLst>
              <a:ext uri="{FF2B5EF4-FFF2-40B4-BE49-F238E27FC236}">
                <a16:creationId xmlns:a16="http://schemas.microsoft.com/office/drawing/2014/main" id="{6558854A-00D1-6744-B96B-CE63A914C0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4853" y="4762"/>
            <a:ext cx="9124489" cy="684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3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perception?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Perception is the </a:t>
            </a:r>
            <a:r>
              <a:rPr lang="en-US" b="1" u="sng" dirty="0"/>
              <a:t>active</a:t>
            </a:r>
            <a:r>
              <a:rPr lang="en-US" b="1" dirty="0"/>
              <a:t> process of assessing information in your surroundings.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It involves becoming aware of one's environment in a way that is unique to the individual and is strongly influence by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417825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0CE8-C2D6-7047-938C-1F147C9E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7A1E7-D15F-134D-B821-BF71B152E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3900" dirty="0"/>
              <a:t>OCEAN</a:t>
            </a:r>
          </a:p>
        </p:txBody>
      </p:sp>
    </p:spTree>
    <p:extLst>
      <p:ext uri="{BB962C8B-B14F-4D97-AF65-F5344CB8AC3E}">
        <p14:creationId xmlns:p14="http://schemas.microsoft.com/office/powerpoint/2010/main" val="340188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perception?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Perception is the </a:t>
            </a:r>
            <a:r>
              <a:rPr lang="en-US" b="1" u="sng" dirty="0"/>
              <a:t>active</a:t>
            </a:r>
            <a:r>
              <a:rPr lang="en-US" b="1" dirty="0"/>
              <a:t> process of assessing information in your surroundings.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It involves becoming aware of one's environment in a way that is unique to the individual and is strongly influence by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130303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perception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  <a:p>
            <a:endParaRPr lang="en-US" dirty="0"/>
          </a:p>
          <a:p>
            <a:r>
              <a:rPr lang="en-US" dirty="0"/>
              <a:t>Organization</a:t>
            </a:r>
          </a:p>
          <a:p>
            <a:endParaRPr lang="en-US" dirty="0"/>
          </a:p>
          <a:p>
            <a:r>
              <a:rPr lang="en-US" dirty="0"/>
              <a:t>Interpretation</a:t>
            </a:r>
          </a:p>
          <a:p>
            <a:endParaRPr lang="en-US" dirty="0"/>
          </a:p>
          <a:p>
            <a:r>
              <a:rPr lang="en-US" dirty="0"/>
              <a:t>Negotiation</a:t>
            </a:r>
          </a:p>
        </p:txBody>
      </p:sp>
    </p:spTree>
    <p:extLst>
      <p:ext uri="{BB962C8B-B14F-4D97-AF65-F5344CB8AC3E}">
        <p14:creationId xmlns:p14="http://schemas.microsoft.com/office/powerpoint/2010/main" val="2821068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We consciously and unconsciously select which impressions we will attend to.</a:t>
            </a:r>
          </a:p>
          <a:p>
            <a:endParaRPr lang="en-US" dirty="0"/>
          </a:p>
          <a:p>
            <a:r>
              <a:rPr lang="en-US" dirty="0"/>
              <a:t>Determining factors in selecting include:</a:t>
            </a:r>
          </a:p>
          <a:p>
            <a:pPr lvl="1"/>
            <a:r>
              <a:rPr lang="en-US" b="1" dirty="0"/>
              <a:t>Intense Stimuli </a:t>
            </a:r>
          </a:p>
          <a:p>
            <a:pPr lvl="1"/>
            <a:r>
              <a:rPr lang="en-US" b="1" dirty="0"/>
              <a:t>Repetition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Contrast/change in stimuli</a:t>
            </a:r>
          </a:p>
          <a:p>
            <a:pPr lvl="1"/>
            <a:r>
              <a:rPr lang="en-US" b="1" dirty="0"/>
              <a:t>Motives</a:t>
            </a:r>
          </a:p>
        </p:txBody>
      </p:sp>
    </p:spTree>
    <p:extLst>
      <p:ext uri="{BB962C8B-B14F-4D97-AF65-F5344CB8AC3E}">
        <p14:creationId xmlns:p14="http://schemas.microsoft.com/office/powerpoint/2010/main" val="3228158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836880-BF75-4385-9994-9270F8ACF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BCFBE2-C65F-42E3-A14A-5D04B9842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3306744" cy="1293028"/>
          </a:xfrm>
        </p:spPr>
        <p:txBody>
          <a:bodyPr>
            <a:normAutofit/>
          </a:bodyPr>
          <a:lstStyle/>
          <a:p>
            <a:r>
              <a:rPr lang="en-US" sz="3200"/>
              <a:t>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94560"/>
            <a:ext cx="3306742" cy="4024125"/>
          </a:xfrm>
        </p:spPr>
        <p:txBody>
          <a:bodyPr>
            <a:normAutofit/>
          </a:bodyPr>
          <a:lstStyle/>
          <a:p>
            <a:r>
              <a:rPr lang="en-US" sz="1600" b="1"/>
              <a:t>Intense Stimuli </a:t>
            </a:r>
          </a:p>
          <a:p>
            <a:pPr lvl="1"/>
            <a:r>
              <a:rPr lang="en-US" sz="1600"/>
              <a:t>Larger, louder, brighter stand out.</a:t>
            </a: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38D32B90-922C-4411-A898-3F03AA80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1066164"/>
            <a:ext cx="6765949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busy city street&#13;&#10;&#13;&#10;Description automatically generated">
            <a:extLst>
              <a:ext uri="{FF2B5EF4-FFF2-40B4-BE49-F238E27FC236}">
                <a16:creationId xmlns:a16="http://schemas.microsoft.com/office/drawing/2014/main" id="{0E826018-19FA-974C-848F-F0984223F9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" r="8329"/>
          <a:stretch/>
        </p:blipFill>
        <p:spPr>
          <a:xfrm>
            <a:off x="4955339" y="1336566"/>
            <a:ext cx="6127287" cy="460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88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Repetition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This attracts attracts attracts attract attracts attracts attention.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FFB3D4-3EC9-FC4B-95BF-4EE816FC4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650" y="3020573"/>
            <a:ext cx="6870700" cy="370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72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US" dirty="0"/>
              <a:t>selection</a:t>
            </a:r>
          </a:p>
        </p:txBody>
      </p:sp>
      <p:pic>
        <p:nvPicPr>
          <p:cNvPr id="5" name="Picture 4" descr="A picture containing green, top&#13;&#10;&#13;&#10;Description automatically generated">
            <a:extLst>
              <a:ext uri="{FF2B5EF4-FFF2-40B4-BE49-F238E27FC236}">
                <a16:creationId xmlns:a16="http://schemas.microsoft.com/office/drawing/2014/main" id="{D5345924-C5F2-6246-8965-75CE4BD10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90716"/>
            <a:ext cx="4521200" cy="1803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9600" y="2194560"/>
            <a:ext cx="5816600" cy="4024125"/>
          </a:xfrm>
        </p:spPr>
        <p:txBody>
          <a:bodyPr>
            <a:normAutofit/>
          </a:bodyPr>
          <a:lstStyle/>
          <a:p>
            <a:r>
              <a:rPr lang="en-US" b="1" dirty="0"/>
              <a:t>Contrast/change in stimuli</a:t>
            </a:r>
          </a:p>
          <a:p>
            <a:pPr lvl="1"/>
            <a:r>
              <a:rPr lang="en-US" dirty="0"/>
              <a:t>ThInGs THAT don’t CHaNGe Are </a:t>
            </a:r>
            <a:r>
              <a:rPr lang="en-US" dirty="0" err="1"/>
              <a:t>lESS</a:t>
            </a:r>
            <a:r>
              <a:rPr lang="en-US" dirty="0"/>
              <a:t> </a:t>
            </a:r>
            <a:r>
              <a:rPr lang="en-US" dirty="0" err="1"/>
              <a:t>NOticeABLe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969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Motives</a:t>
            </a:r>
          </a:p>
          <a:p>
            <a:pPr lvl="1"/>
            <a:r>
              <a:rPr lang="en-US" dirty="0"/>
              <a:t>You notice what is on your mind.</a:t>
            </a:r>
          </a:p>
        </p:txBody>
      </p:sp>
      <p:pic>
        <p:nvPicPr>
          <p:cNvPr id="5" name="Picture 4" descr="A large clock mounted to the side&#13;&#10;&#13;&#10;Description automatically generated">
            <a:extLst>
              <a:ext uri="{FF2B5EF4-FFF2-40B4-BE49-F238E27FC236}">
                <a16:creationId xmlns:a16="http://schemas.microsoft.com/office/drawing/2014/main" id="{B59D03D5-118A-9A44-AB4F-4C89E300F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1739647"/>
            <a:ext cx="493395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29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What you see depends on how you organize information.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61" y="3361185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21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993AC9-3A4A-4CF2-9BEF-8002E58F6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DE4144AD-8278-4A35-8DF4-1629E2896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03" y="643464"/>
            <a:ext cx="10905195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 w="31750">
            <a:solidFill>
              <a:srgbClr val="17B5E2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85F2790A-2E2B-1340-AF2D-9A1521F92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568" y="873252"/>
            <a:ext cx="9784864" cy="5111496"/>
          </a:xfrm>
          <a:prstGeom prst="rect">
            <a:avLst/>
          </a:prstGeom>
          <a:ln w="31750" cap="sq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507523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445" y="1080760"/>
            <a:ext cx="3477110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9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816" y="1727378"/>
            <a:ext cx="6433480" cy="433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01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252" y="1649115"/>
            <a:ext cx="6095496" cy="355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87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033" y="1094704"/>
            <a:ext cx="9570410" cy="493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27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There are more than just two ways to organize information.</a:t>
            </a:r>
          </a:p>
          <a:p>
            <a:endParaRPr lang="en-US" dirty="0"/>
          </a:p>
          <a:p>
            <a:r>
              <a:rPr lang="en-US" dirty="0"/>
              <a:t>Classifying people according to appearance:</a:t>
            </a:r>
          </a:p>
          <a:p>
            <a:pPr lvl="1"/>
            <a:r>
              <a:rPr lang="en-US" dirty="0"/>
              <a:t>Male or female</a:t>
            </a:r>
          </a:p>
          <a:p>
            <a:pPr lvl="1"/>
            <a:r>
              <a:rPr lang="en-US" dirty="0"/>
              <a:t>Beautiful or ugly</a:t>
            </a:r>
          </a:p>
          <a:p>
            <a:pPr lvl="1"/>
            <a:r>
              <a:rPr lang="en-US" dirty="0"/>
              <a:t>Heavy or thin</a:t>
            </a:r>
          </a:p>
          <a:p>
            <a:pPr lvl="1"/>
            <a:r>
              <a:rPr lang="en-US" dirty="0"/>
              <a:t>Young or old</a:t>
            </a:r>
          </a:p>
          <a:p>
            <a:pPr lvl="1"/>
            <a:endParaRPr lang="en-US" dirty="0"/>
          </a:p>
          <a:p>
            <a:r>
              <a:rPr lang="en-US" dirty="0"/>
              <a:t>The way we organize information of other people impacts how we communicate with them.</a:t>
            </a:r>
          </a:p>
        </p:txBody>
      </p:sp>
    </p:spTree>
    <p:extLst>
      <p:ext uri="{BB962C8B-B14F-4D97-AF65-F5344CB8AC3E}">
        <p14:creationId xmlns:p14="http://schemas.microsoft.com/office/powerpoint/2010/main" val="4099563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>
            <a:normAutofit/>
          </a:bodyPr>
          <a:lstStyle/>
          <a:p>
            <a:r>
              <a:rPr lang="en-US" b="1" dirty="0"/>
              <a:t>Organization can lead to generalizations.</a:t>
            </a:r>
          </a:p>
          <a:p>
            <a:pPr lvl="1"/>
            <a:r>
              <a:rPr lang="en-US" dirty="0"/>
              <a:t>Over exaggerated generalizations are called stereotypes.</a:t>
            </a:r>
          </a:p>
          <a:p>
            <a:pPr lvl="1"/>
            <a:r>
              <a:rPr lang="en-US" dirty="0"/>
              <a:t>Stereotypes may be based on kernels of truth, but they go beyond the facts at hand and usually have no valid basis.</a:t>
            </a:r>
          </a:p>
          <a:p>
            <a:endParaRPr lang="en-US" dirty="0"/>
          </a:p>
          <a:p>
            <a:r>
              <a:rPr lang="en-US" dirty="0"/>
              <a:t>Women are _____.  Men are _____.  Vegans are _____.  Old people are ____.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sz="1600" i="1" dirty="0"/>
              <a:t>Do you often categorize people on the basis of an easily organized characteristic? </a:t>
            </a:r>
          </a:p>
          <a:p>
            <a:pPr marL="457200" lvl="1" indent="0">
              <a:buNone/>
            </a:pPr>
            <a:r>
              <a:rPr lang="en-US" sz="1600" i="1" dirty="0"/>
              <a:t>Do you ascribe a set of characteristics to most or all members of a category?</a:t>
            </a:r>
          </a:p>
          <a:p>
            <a:pPr marL="457200" lvl="1" indent="0">
              <a:buNone/>
            </a:pPr>
            <a:r>
              <a:rPr lang="en-US" sz="1600" i="1" dirty="0"/>
              <a:t>Do you apply the set of characteristics to any member of the group?</a:t>
            </a:r>
          </a:p>
          <a:p>
            <a:endParaRPr lang="en-US" dirty="0"/>
          </a:p>
          <a:p>
            <a:r>
              <a:rPr lang="en-US" dirty="0"/>
              <a:t>Why are stereotypes dangerous?</a:t>
            </a:r>
          </a:p>
        </p:txBody>
      </p:sp>
    </p:spTree>
    <p:extLst>
      <p:ext uri="{BB962C8B-B14F-4D97-AF65-F5344CB8AC3E}">
        <p14:creationId xmlns:p14="http://schemas.microsoft.com/office/powerpoint/2010/main" val="2891294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Punctuation- the determination of causes and effects in a series of interactions.</a:t>
            </a:r>
          </a:p>
          <a:p>
            <a:pPr lvl="1"/>
            <a:r>
              <a:rPr lang="en-US" dirty="0"/>
              <a:t>What came first, the chicken or the egg?</a:t>
            </a:r>
          </a:p>
          <a:p>
            <a:pPr lvl="1"/>
            <a:endParaRPr lang="en-US" dirty="0"/>
          </a:p>
          <a:p>
            <a:r>
              <a:rPr lang="en-US" dirty="0"/>
              <a:t>Punctuation #1</a:t>
            </a:r>
          </a:p>
          <a:p>
            <a:pPr lvl="1"/>
            <a:r>
              <a:rPr lang="en-US" dirty="0"/>
              <a:t>Nagging </a:t>
            </a:r>
            <a:r>
              <a:rPr lang="en-US" dirty="0">
                <a:sym typeface="Wingdings" panose="05000000000000000000" pitchFamily="2" charset="2"/>
              </a:rPr>
              <a:t> Withdrawing  Nagging  Withdrawing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Punctuation #2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Withdrawing  Nagging  Withdrawing  Nagging</a:t>
            </a:r>
          </a:p>
        </p:txBody>
      </p:sp>
    </p:spTree>
    <p:extLst>
      <p:ext uri="{BB962C8B-B14F-4D97-AF65-F5344CB8AC3E}">
        <p14:creationId xmlns:p14="http://schemas.microsoft.com/office/powerpoint/2010/main" val="129838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Third step after selection and organization.</a:t>
            </a:r>
          </a:p>
          <a:p>
            <a:endParaRPr lang="en-US" dirty="0"/>
          </a:p>
          <a:p>
            <a:r>
              <a:rPr lang="en-US" dirty="0"/>
              <a:t>Our individual interpretations are influenced by:</a:t>
            </a:r>
          </a:p>
          <a:p>
            <a:pPr lvl="1"/>
            <a:r>
              <a:rPr lang="en-US" dirty="0"/>
              <a:t>The degree of involvement w/the other party </a:t>
            </a:r>
          </a:p>
          <a:p>
            <a:pPr lvl="1"/>
            <a:r>
              <a:rPr lang="en-US" dirty="0"/>
              <a:t>Personal experience</a:t>
            </a:r>
          </a:p>
          <a:p>
            <a:pPr lvl="1"/>
            <a:r>
              <a:rPr lang="en-US" dirty="0"/>
              <a:t>Assumptions about human behavior</a:t>
            </a:r>
          </a:p>
          <a:p>
            <a:pPr lvl="1"/>
            <a:r>
              <a:rPr lang="en-US" dirty="0"/>
              <a:t>Attitudes</a:t>
            </a:r>
          </a:p>
          <a:p>
            <a:pPr lvl="1"/>
            <a:r>
              <a:rPr lang="en-US" dirty="0"/>
              <a:t>Expectations</a:t>
            </a:r>
          </a:p>
          <a:p>
            <a:pPr lvl="1"/>
            <a:r>
              <a:rPr lang="en-US" dirty="0"/>
              <a:t>Knowledge</a:t>
            </a:r>
          </a:p>
          <a:p>
            <a:pPr lvl="1"/>
            <a:r>
              <a:rPr lang="en-US" dirty="0"/>
              <a:t>Self-concept</a:t>
            </a:r>
          </a:p>
          <a:p>
            <a:pPr lvl="1"/>
            <a:r>
              <a:rPr lang="en-US" dirty="0"/>
              <a:t>Relational satisfaction</a:t>
            </a:r>
          </a:p>
        </p:txBody>
      </p:sp>
    </p:spTree>
    <p:extLst>
      <p:ext uri="{BB962C8B-B14F-4D97-AF65-F5344CB8AC3E}">
        <p14:creationId xmlns:p14="http://schemas.microsoft.com/office/powerpoint/2010/main" val="99983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502454"/>
          </a:xfrm>
        </p:spPr>
        <p:txBody>
          <a:bodyPr>
            <a:normAutofit/>
          </a:bodyPr>
          <a:lstStyle/>
          <a:p>
            <a:r>
              <a:rPr lang="en-US" b="1" dirty="0"/>
              <a:t>The process by which communicators exchange narratives in order to arrive upon a shared perspective.</a:t>
            </a:r>
          </a:p>
          <a:p>
            <a:pPr lvl="1"/>
            <a:r>
              <a:rPr lang="en-US" dirty="0"/>
              <a:t>Sharing stories back and forth until common ground is reached. Narratives.</a:t>
            </a:r>
          </a:p>
          <a:p>
            <a:pPr lvl="1"/>
            <a:r>
              <a:rPr lang="en-US" dirty="0"/>
              <a:t>Virtually every narrative can be described by more than one narrative.</a:t>
            </a:r>
          </a:p>
          <a:p>
            <a:pPr lvl="2"/>
            <a:r>
              <a:rPr lang="en-US" dirty="0"/>
              <a:t>Children fighting.</a:t>
            </a:r>
          </a:p>
          <a:p>
            <a:pPr lvl="2"/>
            <a:endParaRPr lang="en-US" dirty="0"/>
          </a:p>
          <a:p>
            <a:r>
              <a:rPr lang="en-US" dirty="0"/>
              <a:t>When narrative clash, you can either hang on to your own point (perspective) and refuse to consider any other, or you can try to </a:t>
            </a:r>
            <a:r>
              <a:rPr lang="en-US" dirty="0" err="1"/>
              <a:t>neogitate</a:t>
            </a:r>
            <a:r>
              <a:rPr lang="en-US" dirty="0"/>
              <a:t> on at least some common ground.</a:t>
            </a:r>
          </a:p>
          <a:p>
            <a:endParaRPr lang="en-US" dirty="0"/>
          </a:p>
          <a:p>
            <a:r>
              <a:rPr lang="en-US" dirty="0"/>
              <a:t>Shared narratives don’t have to be accurate to be powerful.</a:t>
            </a:r>
          </a:p>
          <a:p>
            <a:r>
              <a:rPr lang="en-US" dirty="0"/>
              <a:t>Unshared narratives don’t always result in conflict.</a:t>
            </a:r>
          </a:p>
        </p:txBody>
      </p:sp>
    </p:spTree>
    <p:extLst>
      <p:ext uri="{BB962C8B-B14F-4D97-AF65-F5344CB8AC3E}">
        <p14:creationId xmlns:p14="http://schemas.microsoft.com/office/powerpoint/2010/main" val="1770584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Wrong Perception (1)">
            <a:hlinkClick r:id="" action="ppaction://media"/>
            <a:extLst>
              <a:ext uri="{FF2B5EF4-FFF2-40B4-BE49-F238E27FC236}">
                <a16:creationId xmlns:a16="http://schemas.microsoft.com/office/drawing/2014/main" id="{EDF19005-7D9D-CC4E-BE00-40D9B355DB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0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7D82F-CAC1-7E4E-92B2-8A563384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BA8CC-3603-C240-A63F-3B354C83B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You are driving down the road.</a:t>
            </a:r>
          </a:p>
          <a:p>
            <a:r>
              <a:rPr lang="en-US" sz="4400" dirty="0"/>
              <a:t>A limo pulls up next to you.</a:t>
            </a:r>
          </a:p>
          <a:p>
            <a:r>
              <a:rPr lang="en-US" sz="4400" dirty="0"/>
              <a:t>The passenger rolls down the window.</a:t>
            </a:r>
          </a:p>
        </p:txBody>
      </p:sp>
    </p:spTree>
    <p:extLst>
      <p:ext uri="{BB962C8B-B14F-4D97-AF65-F5344CB8AC3E}">
        <p14:creationId xmlns:p14="http://schemas.microsoft.com/office/powerpoint/2010/main" val="4068657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influences that cause us to select, organize, interpret, and negotiate information.</a:t>
            </a:r>
          </a:p>
          <a:p>
            <a:endParaRPr lang="en-US" dirty="0"/>
          </a:p>
          <a:p>
            <a:r>
              <a:rPr lang="en-US" dirty="0"/>
              <a:t>Physiological Influences</a:t>
            </a:r>
          </a:p>
          <a:p>
            <a:r>
              <a:rPr lang="en-US" dirty="0"/>
              <a:t>Cultural Differences </a:t>
            </a:r>
          </a:p>
          <a:p>
            <a:r>
              <a:rPr lang="en-US" dirty="0"/>
              <a:t>Social Roles</a:t>
            </a:r>
          </a:p>
        </p:txBody>
      </p:sp>
    </p:spTree>
    <p:extLst>
      <p:ext uri="{BB962C8B-B14F-4D97-AF65-F5344CB8AC3E}">
        <p14:creationId xmlns:p14="http://schemas.microsoft.com/office/powerpoint/2010/main" val="1885078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6634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Physiological Influences</a:t>
            </a:r>
          </a:p>
          <a:p>
            <a:pPr marL="285750" indent="-285750"/>
            <a:r>
              <a:rPr lang="en-US" dirty="0"/>
              <a:t>The Senses- The differences in how each of us sees, hears, tastes, touches, and smells stimuli can affect interpersonal relationships.</a:t>
            </a:r>
          </a:p>
          <a:p>
            <a:pPr marL="742950" lvl="1" indent="-285750"/>
            <a:r>
              <a:rPr lang="en-US" dirty="0"/>
              <a:t>“It’s freezing in here.”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Age- Scope and experience.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Health and fatigue- Does the way you feel make you more or less sociable?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Hunger- Hangry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Biological cycles- Morning person or night person? How you handle your daily cycle.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Psychological challenges- ADD, ADHD, etc.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316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Cultural Differences</a:t>
            </a:r>
          </a:p>
          <a:p>
            <a:r>
              <a:rPr lang="en-US" dirty="0"/>
              <a:t>Culture- the language, values, beliefs, traditions, and customs people share and learn.</a:t>
            </a:r>
          </a:p>
          <a:p>
            <a:endParaRPr lang="en-US" dirty="0"/>
          </a:p>
          <a:p>
            <a:r>
              <a:rPr lang="en-US" dirty="0"/>
              <a:t>How has your perception of the world been changed by experiencing other cultures?</a:t>
            </a:r>
          </a:p>
          <a:p>
            <a:r>
              <a:rPr lang="en-US" dirty="0"/>
              <a:t>How has your perception of SUU been changed by experiencing other campuses?</a:t>
            </a:r>
          </a:p>
          <a:p>
            <a:endParaRPr lang="en-US" dirty="0"/>
          </a:p>
          <a:p>
            <a:r>
              <a:rPr lang="en-US" dirty="0"/>
              <a:t>Ethnocentrism- the attitude that one's own culture is superior to others.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3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5031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Social Roles</a:t>
            </a:r>
          </a:p>
          <a:p>
            <a:r>
              <a:rPr lang="en-US" dirty="0"/>
              <a:t>From the time we’re born, each of us are indirectly taught a whole set of roles we’re expected to play.</a:t>
            </a:r>
          </a:p>
          <a:p>
            <a:endParaRPr lang="en-US" dirty="0"/>
          </a:p>
          <a:p>
            <a:r>
              <a:rPr lang="en-US" dirty="0"/>
              <a:t>How do you act with friends?</a:t>
            </a:r>
          </a:p>
          <a:p>
            <a:r>
              <a:rPr lang="en-US" dirty="0"/>
              <a:t>How do you act with family?</a:t>
            </a:r>
          </a:p>
          <a:p>
            <a:endParaRPr lang="en-US" dirty="0"/>
          </a:p>
          <a:p>
            <a:pPr marL="285750" indent="-285750"/>
            <a:r>
              <a:rPr lang="en-US" dirty="0"/>
              <a:t>Gender roles</a:t>
            </a:r>
          </a:p>
          <a:p>
            <a:pPr marL="742950" lvl="1" indent="-285750"/>
            <a:r>
              <a:rPr lang="en-US" dirty="0"/>
              <a:t>Sex refers to biological characteristics of a male or female.</a:t>
            </a:r>
          </a:p>
          <a:p>
            <a:pPr marL="742950" lvl="1" indent="-285750"/>
            <a:r>
              <a:rPr lang="en-US" dirty="0"/>
              <a:t>Gender refers to the social and psychological dimensions of masculine and feminine behavior.</a:t>
            </a:r>
          </a:p>
          <a:p>
            <a:pPr marL="285750" indent="-285750"/>
            <a:r>
              <a:rPr lang="en-US" dirty="0"/>
              <a:t>Occupational roles</a:t>
            </a:r>
          </a:p>
          <a:p>
            <a:pPr marL="285750" indent="-285750"/>
            <a:r>
              <a:rPr lang="en-US" dirty="0"/>
              <a:t>Relational roles- “Who am I?”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364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Perception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34" y="2202080"/>
            <a:ext cx="3614198" cy="617320"/>
          </a:xfrm>
        </p:spPr>
        <p:txBody>
          <a:bodyPr/>
          <a:lstStyle/>
          <a:p>
            <a:r>
              <a:rPr lang="en-US" dirty="0"/>
              <a:t>Physiological Influence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senses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Health and fatigue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Biological cycles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Psychological challenges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Cultural Differences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“the language, values, beliefs, traditions, and customs people share and learn.”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Ethnocentrism- the attitude that one's own culture is superior to others.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Social Roles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Gender roles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Occupational roles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Relational roles</a:t>
            </a:r>
          </a:p>
        </p:txBody>
      </p:sp>
    </p:spTree>
    <p:extLst>
      <p:ext uri="{BB962C8B-B14F-4D97-AF65-F5344CB8AC3E}">
        <p14:creationId xmlns:p14="http://schemas.microsoft.com/office/powerpoint/2010/main" val="2660963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Tendencies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judge ourselves more charitably than others.</a:t>
            </a:r>
          </a:p>
          <a:p>
            <a:pPr lvl="1"/>
            <a:r>
              <a:rPr lang="en-US" dirty="0"/>
              <a:t>We seldom give others the “benefit of doubt,” but expect them to give it to us.</a:t>
            </a:r>
          </a:p>
          <a:p>
            <a:pPr lvl="1"/>
            <a:r>
              <a:rPr lang="en-US" dirty="0"/>
              <a:t>Self-serving bias.</a:t>
            </a:r>
          </a:p>
          <a:p>
            <a:pPr lvl="1"/>
            <a:r>
              <a:rPr lang="en-US" dirty="0"/>
              <a:t>Whose fault was it the last time you got a bad grade?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cling to first impressions.</a:t>
            </a:r>
          </a:p>
          <a:p>
            <a:pPr lvl="1"/>
            <a:r>
              <a:rPr lang="en-US" dirty="0"/>
              <a:t>Keep an open mind and be willing to change your opinion.</a:t>
            </a:r>
          </a:p>
          <a:p>
            <a:pPr lvl="1"/>
            <a:r>
              <a:rPr lang="en-US" dirty="0"/>
              <a:t>Halo effect.</a:t>
            </a:r>
          </a:p>
        </p:txBody>
      </p:sp>
    </p:spTree>
    <p:extLst>
      <p:ext uri="{BB962C8B-B14F-4D97-AF65-F5344CB8AC3E}">
        <p14:creationId xmlns:p14="http://schemas.microsoft.com/office/powerpoint/2010/main" val="199979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Tendencies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assume that others are similar to us.</a:t>
            </a:r>
          </a:p>
          <a:p>
            <a:pPr lvl="1"/>
            <a:r>
              <a:rPr lang="en-US" dirty="0"/>
              <a:t>People with low self-esteem assume others view them unfavorably.</a:t>
            </a:r>
          </a:p>
          <a:p>
            <a:pPr lvl="1"/>
            <a:r>
              <a:rPr lang="en-US" dirty="0"/>
              <a:t>People with high self-esteem assume others view them favorably, too.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are influenced by the obvious.</a:t>
            </a:r>
          </a:p>
          <a:p>
            <a:pPr lvl="1"/>
            <a:r>
              <a:rPr lang="en-US" dirty="0"/>
              <a:t>The most obvious factor is not necessarily the only one, or the most significant.</a:t>
            </a:r>
          </a:p>
        </p:txBody>
      </p:sp>
    </p:spTree>
    <p:extLst>
      <p:ext uri="{BB962C8B-B14F-4D97-AF65-F5344CB8AC3E}">
        <p14:creationId xmlns:p14="http://schemas.microsoft.com/office/powerpoint/2010/main" val="466577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Empathy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re-create another person’s perspective, or to experience the world from the other’s point of view.</a:t>
            </a:r>
          </a:p>
          <a:p>
            <a:pPr lvl="1"/>
            <a:r>
              <a:rPr lang="en-US" dirty="0"/>
              <a:t>Perspective taking</a:t>
            </a:r>
          </a:p>
          <a:p>
            <a:pPr lvl="1"/>
            <a:r>
              <a:rPr lang="en-US" dirty="0"/>
              <a:t>Emotional</a:t>
            </a:r>
          </a:p>
          <a:p>
            <a:pPr lvl="1"/>
            <a:r>
              <a:rPr lang="en-US" dirty="0"/>
              <a:t>Concern </a:t>
            </a:r>
          </a:p>
          <a:p>
            <a:pPr lvl="1"/>
            <a:endParaRPr lang="en-US" dirty="0"/>
          </a:p>
          <a:p>
            <a:r>
              <a:rPr lang="en-US" dirty="0"/>
              <a:t>Sympathy is viewing another person’s situation from your point of view.</a:t>
            </a:r>
          </a:p>
          <a:p>
            <a:r>
              <a:rPr lang="en-US" dirty="0"/>
              <a:t>Empathy is viewing another person’s situation from their point of view.</a:t>
            </a:r>
          </a:p>
        </p:txBody>
      </p:sp>
    </p:spTree>
    <p:extLst>
      <p:ext uri="{BB962C8B-B14F-4D97-AF65-F5344CB8AC3E}">
        <p14:creationId xmlns:p14="http://schemas.microsoft.com/office/powerpoint/2010/main" val="999056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Brene</a:t>
            </a:r>
            <a:r>
              <a:rPr lang="en-US" dirty="0"/>
              <a:t> Brown - Empathy</a:t>
            </a:r>
          </a:p>
        </p:txBody>
      </p:sp>
      <p:pic>
        <p:nvPicPr>
          <p:cNvPr id="4" name="Brené Brown on Empath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98763" y="2193924"/>
            <a:ext cx="7534006" cy="4237565"/>
          </a:xfrm>
        </p:spPr>
      </p:pic>
    </p:spTree>
    <p:extLst>
      <p:ext uri="{BB962C8B-B14F-4D97-AF65-F5344CB8AC3E}">
        <p14:creationId xmlns:p14="http://schemas.microsoft.com/office/powerpoint/2010/main" val="144884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Cognitive complexity- The ability to </a:t>
            </a:r>
            <a:br>
              <a:rPr lang="en-US" dirty="0"/>
            </a:br>
            <a:r>
              <a:rPr lang="en-US" dirty="0"/>
              <a:t>construct a variety of frameworks </a:t>
            </a:r>
            <a:br>
              <a:rPr lang="en-US" dirty="0"/>
            </a:br>
            <a:r>
              <a:rPr lang="en-US" dirty="0"/>
              <a:t>for understanding an issue.</a:t>
            </a:r>
          </a:p>
          <a:p>
            <a:endParaRPr lang="en-US" dirty="0"/>
          </a:p>
          <a:p>
            <a:r>
              <a:rPr lang="en-US" dirty="0"/>
              <a:t>Cognitive complexity increases the </a:t>
            </a:r>
            <a:br>
              <a:rPr lang="en-US" dirty="0"/>
            </a:br>
            <a:r>
              <a:rPr lang="en-US" dirty="0"/>
              <a:t>chances of satisfying </a:t>
            </a:r>
            <a:br>
              <a:rPr lang="en-US" dirty="0"/>
            </a:br>
            <a:r>
              <a:rPr lang="en-US" dirty="0"/>
              <a:t>communication in a variety of </a:t>
            </a:r>
            <a:br>
              <a:rPr lang="en-US" dirty="0"/>
            </a:br>
            <a:r>
              <a:rPr lang="en-US" dirty="0"/>
              <a:t>contexts.</a:t>
            </a:r>
          </a:p>
        </p:txBody>
      </p:sp>
      <p:pic>
        <p:nvPicPr>
          <p:cNvPr id="4" name="HLSC2030 Assignment #2 - The Pillow Metho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32137" y="1799524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4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901</Words>
  <Application>Microsoft Macintosh PowerPoint</Application>
  <PresentationFormat>Widescreen</PresentationFormat>
  <Paragraphs>182</Paragraphs>
  <Slides>34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Century Gothic</vt:lpstr>
      <vt:lpstr>Vapor Trail</vt:lpstr>
      <vt:lpstr>Perception</vt:lpstr>
      <vt:lpstr>PowerPoint Presentation</vt:lpstr>
      <vt:lpstr>What is perception?</vt:lpstr>
      <vt:lpstr>Activity #1</vt:lpstr>
      <vt:lpstr>What is perception?</vt:lpstr>
      <vt:lpstr>The perception process</vt:lpstr>
      <vt:lpstr>selection</vt:lpstr>
      <vt:lpstr>selection</vt:lpstr>
      <vt:lpstr>selection</vt:lpstr>
      <vt:lpstr>selection</vt:lpstr>
      <vt:lpstr>selection</vt:lpstr>
      <vt:lpstr>Organization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Organization</vt:lpstr>
      <vt:lpstr>Organization</vt:lpstr>
      <vt:lpstr>Organization</vt:lpstr>
      <vt:lpstr>Interpretation</vt:lpstr>
      <vt:lpstr>negotiation</vt:lpstr>
      <vt:lpstr>PowerPoint Presentation</vt:lpstr>
      <vt:lpstr>Activity #2</vt:lpstr>
      <vt:lpstr>Influences on Perception</vt:lpstr>
      <vt:lpstr>Influences on Perception</vt:lpstr>
      <vt:lpstr>Influences on Perception</vt:lpstr>
      <vt:lpstr>Influences on Perception</vt:lpstr>
      <vt:lpstr>Influences on Perception</vt:lpstr>
      <vt:lpstr>Common Tendencies</vt:lpstr>
      <vt:lpstr>Common Tendencies</vt:lpstr>
      <vt:lpstr>Empathy</vt:lpstr>
      <vt:lpstr>Brene Brown - Empathy</vt:lpstr>
      <vt:lpstr>Cognitive complexity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Perception</dc:title>
  <dc:creator>Hayden Coombs</dc:creator>
  <cp:lastModifiedBy>Hayden Coombs</cp:lastModifiedBy>
  <cp:revision>7</cp:revision>
  <dcterms:created xsi:type="dcterms:W3CDTF">2019-02-12T19:07:14Z</dcterms:created>
  <dcterms:modified xsi:type="dcterms:W3CDTF">2019-10-01T04:17:07Z</dcterms:modified>
</cp:coreProperties>
</file>