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85" r:id="rId4"/>
    <p:sldId id="286" r:id="rId5"/>
    <p:sldId id="258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7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aNiEdFTvuA" TargetMode="External"/><Relationship Id="rId2" Type="http://schemas.openxmlformats.org/officeDocument/2006/relationships/hyperlink" Target="https://www.youtube.com/watch?v=gspaoaecNA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EC575-4961-084A-A6DA-1E461BD171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Emotions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37FBA-B222-CA4C-B256-B7AD77EE26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4</a:t>
            </a:r>
          </a:p>
        </p:txBody>
      </p:sp>
    </p:spTree>
    <p:extLst>
      <p:ext uri="{BB962C8B-B14F-4D97-AF65-F5344CB8AC3E}">
        <p14:creationId xmlns:p14="http://schemas.microsoft.com/office/powerpoint/2010/main" val="311660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24EE-2B12-9540-A19F-75242B65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pic>
        <p:nvPicPr>
          <p:cNvPr id="4" name="Content Placeholder 1">
            <a:extLst>
              <a:ext uri="{FF2B5EF4-FFF2-40B4-BE49-F238E27FC236}">
                <a16:creationId xmlns:a16="http://schemas.microsoft.com/office/drawing/2014/main" id="{E5112450-AE99-514D-BE5D-BBFB22CF6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68" y="1688721"/>
            <a:ext cx="9058146" cy="37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8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52BD11-8AED-4A41-A49E-D0F8AC14D2B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17585"/>
            <a:ext cx="6350000" cy="3568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81400"/>
            <a:ext cx="6350000" cy="3365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2" y="228600"/>
            <a:ext cx="6502399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595" y="4191000"/>
            <a:ext cx="5828806" cy="269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8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1B297-7491-D74F-A8F2-C64709F0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2648C-405B-4D48-8E4E-8C5E7D34F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Capture with your neighbor for 10 minutes.</a:t>
            </a:r>
          </a:p>
          <a:p>
            <a:endParaRPr lang="en-US" sz="2800" dirty="0"/>
          </a:p>
          <a:p>
            <a:r>
              <a:rPr lang="en-US" sz="2800" dirty="0"/>
              <a:t>What are the different factors of emotions?</a:t>
            </a:r>
          </a:p>
          <a:p>
            <a:r>
              <a:rPr lang="en-US" sz="2800" dirty="0"/>
              <a:t>What are the major influences on your emotional expression?</a:t>
            </a:r>
          </a:p>
          <a:p>
            <a:r>
              <a:rPr lang="en-US" sz="2800" dirty="0"/>
              <a:t>What were the major points (central messages) that stood out to you in this chapter?</a:t>
            </a:r>
          </a:p>
        </p:txBody>
      </p:sp>
    </p:spTree>
    <p:extLst>
      <p:ext uri="{BB962C8B-B14F-4D97-AF65-F5344CB8AC3E}">
        <p14:creationId xmlns:p14="http://schemas.microsoft.com/office/powerpoint/2010/main" val="279381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D4B54-B615-5F40-8F82-1495F7791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723DF-EC5F-1747-855E-3CC8EA2BC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How would you explain emotions to a toddler?</a:t>
            </a:r>
          </a:p>
          <a:p>
            <a:endParaRPr lang="en-US" altLang="en-US" sz="4000" dirty="0"/>
          </a:p>
          <a:p>
            <a:r>
              <a:rPr lang="en-US" altLang="en-US" sz="4000" dirty="0"/>
              <a:t>Feelings vs. Emotions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2505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FCF7-9255-754D-91ED-B64D7899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4824-0A83-E441-B97A-22DFA9E1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4000" dirty="0"/>
              <a:t>Emotions involve a number of factors, including:</a:t>
            </a:r>
          </a:p>
          <a:p>
            <a:pPr lvl="1"/>
            <a:r>
              <a:rPr lang="en-US" altLang="en-US" sz="3600" dirty="0"/>
              <a:t>Physiological Factors</a:t>
            </a:r>
          </a:p>
          <a:p>
            <a:pPr lvl="1"/>
            <a:r>
              <a:rPr lang="en-US" altLang="en-US" sz="3600" dirty="0"/>
              <a:t>Nonverbal Reactions</a:t>
            </a:r>
          </a:p>
          <a:p>
            <a:pPr lvl="1"/>
            <a:r>
              <a:rPr lang="en-US" altLang="en-US" sz="3600" dirty="0"/>
              <a:t>Cognitive Interpretations</a:t>
            </a:r>
          </a:p>
          <a:p>
            <a:pPr lvl="1"/>
            <a:r>
              <a:rPr lang="en-US" altLang="en-US" sz="3600" dirty="0"/>
              <a:t>Verbal Expressions</a:t>
            </a:r>
          </a:p>
        </p:txBody>
      </p:sp>
    </p:spTree>
    <p:extLst>
      <p:ext uri="{BB962C8B-B14F-4D97-AF65-F5344CB8AC3E}">
        <p14:creationId xmlns:p14="http://schemas.microsoft.com/office/powerpoint/2010/main" val="302288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FCF7-9255-754D-91ED-B64D7899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4824-0A83-E441-B97A-22DFA9E1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Physiological Factors- Things your body does when experiencing emotion.</a:t>
            </a:r>
          </a:p>
          <a:p>
            <a:pPr lvl="2"/>
            <a:r>
              <a:rPr lang="en-US" altLang="en-US" sz="2800" dirty="0"/>
              <a:t>Outward physical changes.</a:t>
            </a:r>
          </a:p>
          <a:p>
            <a:pPr lvl="2"/>
            <a:r>
              <a:rPr lang="en-US" altLang="en-US" sz="2800" dirty="0"/>
              <a:t>Sometimes noticeable, sometime not.</a:t>
            </a:r>
          </a:p>
          <a:p>
            <a:pPr lvl="2"/>
            <a:r>
              <a:rPr lang="en-US" altLang="en-US" sz="2800" dirty="0"/>
              <a:t>Physical components of fear: Increased heart rate, rise in blood pressure, increase in adrenaline secretions.</a:t>
            </a:r>
          </a:p>
        </p:txBody>
      </p:sp>
    </p:spTree>
    <p:extLst>
      <p:ext uri="{BB962C8B-B14F-4D97-AF65-F5344CB8AC3E}">
        <p14:creationId xmlns:p14="http://schemas.microsoft.com/office/powerpoint/2010/main" val="395143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FCF7-9255-754D-91ED-B64D7899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4824-0A83-E441-B97A-22DFA9E1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Nonverbal Reactions- Outward physical changes.</a:t>
            </a:r>
          </a:p>
          <a:p>
            <a:pPr lvl="1"/>
            <a:r>
              <a:rPr lang="en-US" altLang="en-US" sz="2800" dirty="0"/>
              <a:t>Unintentional communication</a:t>
            </a:r>
            <a:endParaRPr lang="en-US" altLang="en-US" sz="2000" dirty="0"/>
          </a:p>
          <a:p>
            <a:pPr lvl="1"/>
            <a:r>
              <a:rPr lang="en-US" altLang="en-US" sz="2800" dirty="0"/>
              <a:t>Facial expressions, posture, etc.</a:t>
            </a:r>
          </a:p>
          <a:p>
            <a:pPr lvl="1"/>
            <a:r>
              <a:rPr lang="en-US" altLang="en-US" sz="2800" dirty="0"/>
              <a:t>Affirmations </a:t>
            </a:r>
          </a:p>
        </p:txBody>
      </p:sp>
    </p:spTree>
    <p:extLst>
      <p:ext uri="{BB962C8B-B14F-4D97-AF65-F5344CB8AC3E}">
        <p14:creationId xmlns:p14="http://schemas.microsoft.com/office/powerpoint/2010/main" val="2726732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FCF7-9255-754D-91ED-B64D7899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4824-0A83-E441-B97A-22DFA9E1E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776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dirty="0"/>
              <a:t>Cognitive Interpretations- </a:t>
            </a:r>
            <a:r>
              <a:rPr lang="en-US" altLang="en-US" sz="2800" dirty="0"/>
              <a:t>The role your mind plays in determining emotional states.</a:t>
            </a:r>
          </a:p>
          <a:p>
            <a:pPr lvl="1">
              <a:defRPr/>
            </a:pPr>
            <a:r>
              <a:rPr lang="en-US" altLang="en-US" sz="2800" dirty="0"/>
              <a:t>Cognition- The mental action or process of acquiring knowledge and understanding through thought and experiences.</a:t>
            </a:r>
          </a:p>
          <a:p>
            <a:pPr lvl="2">
              <a:defRPr/>
            </a:pPr>
            <a:r>
              <a:rPr lang="en-US" altLang="en-US" sz="2400" dirty="0"/>
              <a:t>The symptoms of fear discussed earlier are similar to those of excitement, joy and other emotions</a:t>
            </a:r>
            <a:endParaRPr lang="en-US" altLang="en-US" sz="2800" dirty="0"/>
          </a:p>
          <a:p>
            <a:pPr lvl="2">
              <a:defRPr/>
            </a:pPr>
            <a:r>
              <a:rPr lang="en-US" altLang="en-US" sz="2400" dirty="0"/>
              <a:t>Reappraisal- Rethinking the meaning of emotionally charged events in ways that alter their emotional impact.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25353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FCF7-9255-754D-91ED-B64D7899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Emotions?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4824-0A83-E441-B97A-22DFA9E1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en-US" sz="3200" dirty="0"/>
              <a:t>Verbal Expression- Sometimes words are necessary to express feelings.</a:t>
            </a:r>
          </a:p>
          <a:p>
            <a:pPr lvl="2">
              <a:defRPr/>
            </a:pPr>
            <a:r>
              <a:rPr lang="en-US" altLang="en-US" sz="2400" dirty="0"/>
              <a:t>A new acquaintance mistaking your friendlessness as a come-on.</a:t>
            </a:r>
          </a:p>
          <a:p>
            <a:pPr lvl="2">
              <a:defRPr/>
            </a:pPr>
            <a:r>
              <a:rPr lang="en-US" altLang="en-US" sz="2400" dirty="0"/>
              <a:t>We simply cannot rely on perceptiveness to be sure that a message is communicated and understood accurately.</a:t>
            </a:r>
          </a:p>
          <a:p>
            <a:pPr lvl="2">
              <a:defRPr/>
            </a:pPr>
            <a:r>
              <a:rPr lang="en-US" altLang="en-US" sz="2400" dirty="0"/>
              <a:t>What happens if you are not able to talk about emotions constructively?</a:t>
            </a:r>
          </a:p>
        </p:txBody>
      </p:sp>
    </p:spTree>
    <p:extLst>
      <p:ext uri="{BB962C8B-B14F-4D97-AF65-F5344CB8AC3E}">
        <p14:creationId xmlns:p14="http://schemas.microsoft.com/office/powerpoint/2010/main" val="303762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FCF7-9255-754D-91ED-B64D7899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Emotional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4824-0A83-E441-B97A-22DFA9E1E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07028"/>
            <a:ext cx="9250437" cy="505097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Most people rarely express their emotions verbally.</a:t>
            </a:r>
          </a:p>
          <a:p>
            <a:pPr lvl="1"/>
            <a:r>
              <a:rPr lang="en-US" sz="2400" dirty="0"/>
              <a:t>Why?</a:t>
            </a:r>
          </a:p>
          <a:p>
            <a:pPr lvl="1"/>
            <a:r>
              <a:rPr lang="en-US" sz="2400" dirty="0"/>
              <a:t>People are usually comfortable making statements of fact, look for opportunities to share opinions, but rarely disclose how they feel and express genuine emotion.</a:t>
            </a:r>
          </a:p>
          <a:p>
            <a:r>
              <a:rPr lang="en-US" sz="2800" dirty="0"/>
              <a:t>Some influences include:</a:t>
            </a:r>
          </a:p>
          <a:p>
            <a:pPr lvl="1"/>
            <a:r>
              <a:rPr lang="en-US" sz="2400" dirty="0"/>
              <a:t>Personality</a:t>
            </a:r>
          </a:p>
          <a:p>
            <a:pPr lvl="1"/>
            <a:r>
              <a:rPr lang="en-US" sz="2400" dirty="0"/>
              <a:t>Culture</a:t>
            </a:r>
          </a:p>
          <a:p>
            <a:pPr lvl="1"/>
            <a:r>
              <a:rPr lang="en-US" sz="2400" dirty="0"/>
              <a:t>Gender</a:t>
            </a:r>
          </a:p>
          <a:p>
            <a:pPr lvl="1"/>
            <a:r>
              <a:rPr lang="en-US" sz="2400" dirty="0"/>
              <a:t>Social Conventions</a:t>
            </a:r>
          </a:p>
          <a:p>
            <a:pPr lvl="1"/>
            <a:r>
              <a:rPr lang="en-US" sz="2400" dirty="0"/>
              <a:t>Fear</a:t>
            </a:r>
          </a:p>
        </p:txBody>
      </p:sp>
    </p:spTree>
    <p:extLst>
      <p:ext uri="{BB962C8B-B14F-4D97-AF65-F5344CB8AC3E}">
        <p14:creationId xmlns:p14="http://schemas.microsoft.com/office/powerpoint/2010/main" val="548851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2BD2-E259-2B42-BDDE-A63C30EC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Emotional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4A6A-99A6-464E-A17E-2B8EE1F91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3600" dirty="0"/>
              <a:t>Personality</a:t>
            </a:r>
          </a:p>
          <a:p>
            <a:pPr>
              <a:defRPr/>
            </a:pPr>
            <a:r>
              <a:rPr lang="en-US" altLang="en-US" sz="3000" dirty="0"/>
              <a:t>There is a clear relationship between personality and the way we experience and express emotions</a:t>
            </a:r>
          </a:p>
          <a:p>
            <a:pPr>
              <a:defRPr/>
            </a:pPr>
            <a:r>
              <a:rPr lang="en-US" altLang="en-US" sz="3000" dirty="0"/>
              <a:t>How would you expect an extraverted person to report their emotions?</a:t>
            </a:r>
          </a:p>
          <a:p>
            <a:pPr>
              <a:defRPr/>
            </a:pPr>
            <a:r>
              <a:rPr lang="en-US" altLang="en-US" sz="3000" dirty="0"/>
              <a:t>What about mediated 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982533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2BD2-E259-2B42-BDDE-A63C30EC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Emotional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4A6A-99A6-464E-A17E-2B8EE1F9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4906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3600" dirty="0"/>
              <a:t>Culture</a:t>
            </a:r>
          </a:p>
          <a:p>
            <a:pPr>
              <a:defRPr/>
            </a:pPr>
            <a:r>
              <a:rPr lang="en-US" altLang="en-US" sz="3000" dirty="0"/>
              <a:t>Do you come from individualistic or collectivistic culture?</a:t>
            </a:r>
          </a:p>
          <a:p>
            <a:pPr lvl="1">
              <a:defRPr/>
            </a:pPr>
            <a:r>
              <a:rPr lang="en-US" altLang="en-US" sz="2600" dirty="0"/>
              <a:t>Individualistic (United States and Canada): These cultures feel comfortable revealing their emotions to people with whom they are close</a:t>
            </a:r>
          </a:p>
          <a:p>
            <a:pPr lvl="1">
              <a:defRPr/>
            </a:pPr>
            <a:r>
              <a:rPr lang="en-US" altLang="en-US" sz="2600" dirty="0"/>
              <a:t>Collectivistic (Japan and India): These cultures prize harmony and discourage expressions of negative emotions which may upset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41417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2BD2-E259-2B42-BDDE-A63C30EC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Emotional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4A6A-99A6-464E-A17E-2B8EE1F9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782352" cy="43708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US" altLang="en-US" sz="3600" dirty="0"/>
              <a:t>Gender</a:t>
            </a:r>
          </a:p>
          <a:p>
            <a:pPr>
              <a:defRPr/>
            </a:pPr>
            <a:r>
              <a:rPr lang="en-US" altLang="en-US" sz="3000" dirty="0"/>
              <a:t>Biological sex is the best predictor of the ability to detect/interpret emotional expression.</a:t>
            </a:r>
          </a:p>
          <a:p>
            <a:pPr lvl="1">
              <a:defRPr/>
            </a:pPr>
            <a:r>
              <a:rPr lang="en-US" altLang="en-US" sz="2600" dirty="0"/>
              <a:t>Research suggests that women are more attuned to emotions than men.</a:t>
            </a:r>
          </a:p>
          <a:p>
            <a:pPr lvl="1">
              <a:defRPr/>
            </a:pPr>
            <a:r>
              <a:rPr lang="en-US" altLang="en-US" sz="2600" dirty="0"/>
              <a:t>Women are more likely to express emotion than men.</a:t>
            </a:r>
          </a:p>
          <a:p>
            <a:pPr lvl="1">
              <a:defRPr/>
            </a:pPr>
            <a:r>
              <a:rPr lang="en-US" altLang="en-US" sz="2600" dirty="0"/>
              <a:t>Boys Will Be Girls</a:t>
            </a:r>
            <a:br>
              <a:rPr lang="en-US" altLang="en-US" sz="2600" dirty="0"/>
            </a:br>
            <a:r>
              <a:rPr lang="en-US" altLang="en-US" sz="2600" dirty="0">
                <a:hlinkClick r:id="rId2"/>
              </a:rPr>
              <a:t>https://www.youtube.com/watch?v=gspaoaecNAg</a:t>
            </a:r>
            <a:endParaRPr lang="en-US" altLang="en-US" sz="2600" dirty="0"/>
          </a:p>
          <a:p>
            <a:pPr lvl="1">
              <a:defRPr/>
            </a:pPr>
            <a:r>
              <a:rPr lang="en-US" altLang="en-US" sz="2600" dirty="0"/>
              <a:t>Girls Will Be Boys</a:t>
            </a:r>
            <a:br>
              <a:rPr lang="en-US" altLang="en-US" sz="2600" dirty="0"/>
            </a:br>
            <a:r>
              <a:rPr lang="en-US" altLang="en-US" sz="2600" dirty="0">
                <a:hlinkClick r:id="rId3"/>
              </a:rPr>
              <a:t>https://www.youtube.com/watch?v=paNiEdFTvuA</a:t>
            </a: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67713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2BD2-E259-2B42-BDDE-A63C30EC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Emotional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4A6A-99A6-464E-A17E-2B8EE1F91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3600" dirty="0"/>
              <a:t>Social Conventions</a:t>
            </a:r>
          </a:p>
          <a:p>
            <a:pPr>
              <a:defRPr/>
            </a:pPr>
            <a:r>
              <a:rPr lang="en-US" altLang="en-US" sz="3200" dirty="0"/>
              <a:t>The unwritten rules of communication discourage the direct expression of emotion</a:t>
            </a:r>
          </a:p>
          <a:p>
            <a:pPr lvl="1">
              <a:defRPr/>
            </a:pPr>
            <a:r>
              <a:rPr lang="en-US" altLang="en-US" sz="2800" dirty="0"/>
              <a:t>How many genuine emotional expressions do you</a:t>
            </a:r>
            <a:r>
              <a:rPr lang="en-US" altLang="en-US" sz="2800" dirty="0">
                <a:solidFill>
                  <a:srgbClr val="00B050"/>
                </a:solidFill>
              </a:rPr>
              <a:t> </a:t>
            </a:r>
            <a:r>
              <a:rPr lang="en-US" altLang="en-US" sz="2800" dirty="0"/>
              <a:t>see in daily life?</a:t>
            </a:r>
          </a:p>
          <a:p>
            <a:pPr lvl="1">
              <a:defRPr/>
            </a:pPr>
            <a:r>
              <a:rPr lang="en-US" altLang="en-US" sz="2800" dirty="0"/>
              <a:t>Emotional Labor- Managing or even suppressing emotions is both appropriate and necessary.</a:t>
            </a:r>
          </a:p>
        </p:txBody>
      </p:sp>
    </p:spTree>
    <p:extLst>
      <p:ext uri="{BB962C8B-B14F-4D97-AF65-F5344CB8AC3E}">
        <p14:creationId xmlns:p14="http://schemas.microsoft.com/office/powerpoint/2010/main" val="715450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2BD2-E259-2B42-BDDE-A63C30EC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Emotional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4A6A-99A6-464E-A17E-2B8EE1F91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600" dirty="0"/>
              <a:t>Fear of Self-Disclosure</a:t>
            </a:r>
          </a:p>
          <a:p>
            <a:r>
              <a:rPr lang="en-US" altLang="en-US" sz="3200" dirty="0"/>
              <a:t>In a society that discourages the expression of emotions, revealing them can seem risky.</a:t>
            </a:r>
          </a:p>
          <a:p>
            <a:pPr lvl="1"/>
            <a:r>
              <a:rPr lang="en-US" altLang="en-US" sz="2800" dirty="0"/>
              <a:t>Why?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697B1-83D6-CF4C-AC25-D54664E60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665" y="4015649"/>
            <a:ext cx="3564457" cy="301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78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2BD2-E259-2B42-BDDE-A63C30EC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on Emotional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4A6A-99A6-464E-A17E-2B8EE1F91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600" dirty="0"/>
              <a:t>Emotional Contagion</a:t>
            </a:r>
          </a:p>
          <a:p>
            <a:r>
              <a:rPr lang="en-US" altLang="en-US" sz="3200" dirty="0"/>
              <a:t>The process by which emotions are transferred from one person to another.</a:t>
            </a:r>
          </a:p>
          <a:p>
            <a:r>
              <a:rPr lang="en-US" altLang="en-US" sz="3200" dirty="0"/>
              <a:t>Is it possible to catch someone’s mood?</a:t>
            </a:r>
          </a:p>
          <a:p>
            <a:pPr lvl="1"/>
            <a:r>
              <a:rPr lang="en-US" altLang="en-US" sz="2800" dirty="0"/>
              <a:t>Emotions become more infectious with prolonged contact.</a:t>
            </a:r>
          </a:p>
        </p:txBody>
      </p:sp>
    </p:spTree>
    <p:extLst>
      <p:ext uri="{BB962C8B-B14F-4D97-AF65-F5344CB8AC3E}">
        <p14:creationId xmlns:p14="http://schemas.microsoft.com/office/powerpoint/2010/main" val="1090935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303E-1668-BA4A-8949-F2DDFE2F9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C7363-A22D-C948-BDB7-11CFED053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556658"/>
            <a:ext cx="4184035" cy="530134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Emotions include:</a:t>
            </a:r>
          </a:p>
          <a:p>
            <a:pPr lvl="1">
              <a:defRPr/>
            </a:pPr>
            <a:r>
              <a:rPr lang="en-US" altLang="en-US" sz="2400" dirty="0">
                <a:solidFill>
                  <a:schemeClr val="tx1"/>
                </a:solidFill>
              </a:rPr>
              <a:t>Physiological Factors</a:t>
            </a:r>
          </a:p>
          <a:p>
            <a:pPr lvl="2"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What your body does</a:t>
            </a:r>
          </a:p>
          <a:p>
            <a:pPr lvl="1">
              <a:defRPr/>
            </a:pPr>
            <a:r>
              <a:rPr lang="en-US" altLang="en-US" sz="2400" dirty="0">
                <a:solidFill>
                  <a:schemeClr val="tx1"/>
                </a:solidFill>
              </a:rPr>
              <a:t>Nonverbal Reactions</a:t>
            </a:r>
          </a:p>
          <a:p>
            <a:pPr lvl="2"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Unintentional communication</a:t>
            </a:r>
          </a:p>
          <a:p>
            <a:pPr lvl="1">
              <a:defRPr/>
            </a:pPr>
            <a:r>
              <a:rPr lang="en-US" altLang="en-US" sz="2400" dirty="0">
                <a:solidFill>
                  <a:schemeClr val="tx1"/>
                </a:solidFill>
              </a:rPr>
              <a:t>Cognitive Interpretations</a:t>
            </a:r>
          </a:p>
          <a:p>
            <a:pPr lvl="2"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How your mind interprets the situation</a:t>
            </a:r>
          </a:p>
          <a:p>
            <a:pPr lvl="1">
              <a:defRPr/>
            </a:pPr>
            <a:r>
              <a:rPr lang="en-US" altLang="en-US" sz="2400" dirty="0">
                <a:solidFill>
                  <a:schemeClr val="tx1"/>
                </a:solidFill>
              </a:rPr>
              <a:t>Verbal Expression</a:t>
            </a:r>
          </a:p>
          <a:p>
            <a:pPr lvl="2"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Using words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E65633-0FBF-BE4A-9AD8-DE3279119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556658"/>
            <a:ext cx="4184034" cy="5301341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Influences on emotion:</a:t>
            </a:r>
          </a:p>
          <a:p>
            <a:pPr lvl="1">
              <a:defRPr/>
            </a:pPr>
            <a:r>
              <a:rPr lang="en-US" sz="2400" dirty="0">
                <a:solidFill>
                  <a:schemeClr val="tx1"/>
                </a:solidFill>
              </a:rPr>
              <a:t>Personality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sz="2400" dirty="0">
                <a:solidFill>
                  <a:schemeClr val="tx1"/>
                </a:solidFill>
              </a:rPr>
              <a:t>Culture</a:t>
            </a:r>
          </a:p>
          <a:p>
            <a:pPr lvl="1">
              <a:defRPr/>
            </a:pPr>
            <a:r>
              <a:rPr lang="en-US" sz="2400" dirty="0">
                <a:solidFill>
                  <a:schemeClr val="tx1"/>
                </a:solidFill>
              </a:rPr>
              <a:t>Gender</a:t>
            </a:r>
          </a:p>
          <a:p>
            <a:pPr lvl="1">
              <a:defRPr/>
            </a:pPr>
            <a:r>
              <a:rPr lang="en-US" sz="2400" dirty="0">
                <a:solidFill>
                  <a:schemeClr val="tx1"/>
                </a:solidFill>
              </a:rPr>
              <a:t>Social Convention</a:t>
            </a:r>
          </a:p>
          <a:p>
            <a:pPr lvl="1">
              <a:defRPr/>
            </a:pPr>
            <a:r>
              <a:rPr lang="en-US" sz="2400" dirty="0">
                <a:solidFill>
                  <a:schemeClr val="tx1"/>
                </a:solidFill>
              </a:rPr>
              <a:t>Fear of Self-Disclosure</a:t>
            </a:r>
          </a:p>
          <a:p>
            <a:pPr lvl="1">
              <a:defRPr/>
            </a:pPr>
            <a:r>
              <a:rPr lang="en-US" sz="2400" dirty="0">
                <a:solidFill>
                  <a:schemeClr val="tx1"/>
                </a:solidFill>
              </a:rPr>
              <a:t>Emotional Contagion</a:t>
            </a:r>
          </a:p>
        </p:txBody>
      </p:sp>
    </p:spTree>
    <p:extLst>
      <p:ext uri="{BB962C8B-B14F-4D97-AF65-F5344CB8AC3E}">
        <p14:creationId xmlns:p14="http://schemas.microsoft.com/office/powerpoint/2010/main" val="895670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88FD-2ED2-E14F-94F7-82D6ACFDB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Guidelines for Expressing Emotion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55655-18C8-C141-9DC7-F19031CB6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68811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There is not a universal rule for expression of emotion.</a:t>
            </a:r>
          </a:p>
          <a:p>
            <a:pPr lvl="1"/>
            <a:r>
              <a:rPr lang="en-US" altLang="en-US" sz="2800" dirty="0"/>
              <a:t>Personality, culture, gender, play a part.</a:t>
            </a:r>
          </a:p>
          <a:p>
            <a:pPr lvl="1"/>
            <a:r>
              <a:rPr lang="en-US" altLang="en-US" sz="2800" dirty="0"/>
              <a:t>The key is to express emotion constructively.</a:t>
            </a:r>
          </a:p>
          <a:p>
            <a:pPr lvl="2"/>
            <a:r>
              <a:rPr lang="en-US" altLang="en-US" sz="2400" dirty="0"/>
              <a:t>Think about a time when you expressed your emotion clearly, then wish you hadn’t.</a:t>
            </a:r>
          </a:p>
          <a:p>
            <a:r>
              <a:rPr lang="en-US" altLang="en-US" sz="3200" dirty="0">
                <a:solidFill>
                  <a:srgbClr val="C0504D"/>
                </a:solidFill>
              </a:rPr>
              <a:t>Recognize Your Feelings</a:t>
            </a:r>
          </a:p>
          <a:p>
            <a:pPr lvl="1"/>
            <a:r>
              <a:rPr lang="en-US" altLang="en-US" sz="2800" dirty="0">
                <a:solidFill>
                  <a:srgbClr val="C0504D"/>
                </a:solidFill>
              </a:rPr>
              <a:t>Beyond being aware, also try to identify.</a:t>
            </a:r>
          </a:p>
        </p:txBody>
      </p:sp>
    </p:spTree>
    <p:extLst>
      <p:ext uri="{BB962C8B-B14F-4D97-AF65-F5344CB8AC3E}">
        <p14:creationId xmlns:p14="http://schemas.microsoft.com/office/powerpoint/2010/main" val="1386603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88FD-2ED2-E14F-94F7-82D6ACFDB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Guidelines for Expressing Emotion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55655-18C8-C141-9DC7-F19031CB6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8"/>
            <a:ext cx="8934753" cy="4697411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Expand your emotional vocabulary</a:t>
            </a:r>
          </a:p>
          <a:p>
            <a:r>
              <a:rPr lang="en-US" altLang="en-US" sz="2800" dirty="0"/>
              <a:t>Share multiple feelings</a:t>
            </a:r>
          </a:p>
          <a:p>
            <a:pPr lvl="1"/>
            <a:r>
              <a:rPr lang="en-US" altLang="en-US" sz="2400" dirty="0"/>
              <a:t>You might often express anger but overlook confusion, disappointment or frustration</a:t>
            </a:r>
          </a:p>
          <a:p>
            <a:r>
              <a:rPr lang="en-US" altLang="en-US" sz="2800" dirty="0">
                <a:solidFill>
                  <a:srgbClr val="C0504D"/>
                </a:solidFill>
              </a:rPr>
              <a:t>Consider When and Where to Express Your Feelings</a:t>
            </a:r>
          </a:p>
          <a:p>
            <a:r>
              <a:rPr lang="en-US" altLang="en-US" sz="2800" dirty="0">
                <a:solidFill>
                  <a:srgbClr val="C0504D"/>
                </a:solidFill>
              </a:rPr>
              <a:t>Accept responsibility for your feelings</a:t>
            </a:r>
          </a:p>
          <a:p>
            <a:pPr lvl="2"/>
            <a:r>
              <a:rPr lang="en-US" altLang="en-US" sz="2400" dirty="0">
                <a:solidFill>
                  <a:srgbClr val="C0504D"/>
                </a:solidFill>
              </a:rPr>
              <a:t>“You’re making me angry!” try “I’m getting angry.”</a:t>
            </a:r>
          </a:p>
          <a:p>
            <a:pPr lvl="2"/>
            <a:r>
              <a:rPr lang="en-US" altLang="en-US" sz="2400" dirty="0">
                <a:solidFill>
                  <a:srgbClr val="C0504D"/>
                </a:solidFill>
              </a:rPr>
              <a:t>“You hurt my feelings,” say “I feel hurt when you do that.”</a:t>
            </a:r>
          </a:p>
        </p:txBody>
      </p:sp>
    </p:spTree>
    <p:extLst>
      <p:ext uri="{BB962C8B-B14F-4D97-AF65-F5344CB8AC3E}">
        <p14:creationId xmlns:p14="http://schemas.microsoft.com/office/powerpoint/2010/main" val="1802328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14F16-2AA6-604A-B2DC-0416A1FA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for Expressing Emotion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5F3E1-5CE9-5D49-BAF3-C2ADEF248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61982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Be Mindful of the Communication Channel</a:t>
            </a:r>
          </a:p>
          <a:p>
            <a:pPr lvl="1"/>
            <a:r>
              <a:rPr lang="en-US" altLang="en-US" sz="2800" dirty="0"/>
              <a:t>Mediated Channels</a:t>
            </a:r>
          </a:p>
          <a:p>
            <a:pPr lvl="2"/>
            <a:r>
              <a:rPr lang="en-US" altLang="en-US" sz="2400" dirty="0"/>
              <a:t>Email</a:t>
            </a:r>
          </a:p>
          <a:p>
            <a:pPr lvl="2"/>
            <a:r>
              <a:rPr lang="en-US" altLang="en-US" sz="2400" dirty="0"/>
              <a:t>Text Message</a:t>
            </a:r>
          </a:p>
          <a:p>
            <a:pPr lvl="2"/>
            <a:r>
              <a:rPr lang="en-US" altLang="en-US" sz="2400" dirty="0"/>
              <a:t>Voice Mail</a:t>
            </a:r>
          </a:p>
          <a:p>
            <a:pPr lvl="1"/>
            <a:r>
              <a:rPr lang="en-US" altLang="en-US" sz="2800" dirty="0"/>
              <a:t>Is it appropriate to end a relationship via text?</a:t>
            </a:r>
          </a:p>
          <a:p>
            <a:pPr lvl="1"/>
            <a:r>
              <a:rPr lang="en-US" altLang="en-US" sz="2800" dirty="0"/>
              <a:t>What is the result of using CAPITAL LETTERS in an instant message or email?</a:t>
            </a:r>
          </a:p>
        </p:txBody>
      </p:sp>
    </p:spTree>
    <p:extLst>
      <p:ext uri="{BB962C8B-B14F-4D97-AF65-F5344CB8AC3E}">
        <p14:creationId xmlns:p14="http://schemas.microsoft.com/office/powerpoint/2010/main" val="354728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F3FF-22BF-0D45-95AA-5475E53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Managing Difficult Emotions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996A-BEF6-2349-A04C-0E2B2ABAF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Facilitative and Debilitative Emotions</a:t>
            </a:r>
          </a:p>
          <a:p>
            <a:pPr lvl="1"/>
            <a:r>
              <a:rPr lang="en-US" altLang="en-US" sz="2400" dirty="0"/>
              <a:t>Facilitative Emotions</a:t>
            </a:r>
          </a:p>
          <a:p>
            <a:pPr lvl="2"/>
            <a:r>
              <a:rPr lang="en-US" altLang="en-US" sz="2000" dirty="0"/>
              <a:t>Are emotions which contribute to effective functioning</a:t>
            </a:r>
          </a:p>
          <a:p>
            <a:pPr lvl="1"/>
            <a:r>
              <a:rPr lang="en-US" altLang="en-US" sz="2400" dirty="0"/>
              <a:t>Debilitative Emotions</a:t>
            </a:r>
          </a:p>
          <a:p>
            <a:pPr lvl="2"/>
            <a:r>
              <a:rPr lang="en-US" altLang="en-US" sz="2000" dirty="0"/>
              <a:t>Are emotions which detract from effective functioning</a:t>
            </a:r>
          </a:p>
          <a:p>
            <a:pPr lvl="1"/>
            <a:r>
              <a:rPr lang="en-US" altLang="en-US" sz="2400" dirty="0"/>
              <a:t>Intensity</a:t>
            </a:r>
          </a:p>
          <a:p>
            <a:pPr lvl="2"/>
            <a:r>
              <a:rPr lang="en-US" altLang="en-US" sz="2000" dirty="0"/>
              <a:t>Anger or irritation may be beneficial</a:t>
            </a:r>
          </a:p>
          <a:p>
            <a:pPr lvl="2"/>
            <a:r>
              <a:rPr lang="en-US" altLang="en-US" sz="2000" dirty="0"/>
              <a:t>Rage usually makes matters worse</a:t>
            </a:r>
          </a:p>
        </p:txBody>
      </p:sp>
    </p:spTree>
    <p:extLst>
      <p:ext uri="{BB962C8B-B14F-4D97-AF65-F5344CB8AC3E}">
        <p14:creationId xmlns:p14="http://schemas.microsoft.com/office/powerpoint/2010/main" val="3135070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F3FF-22BF-0D45-95AA-5475E53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Managing Difficult Emotions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996A-BEF6-2349-A04C-0E2B2ABAF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Sources of Debilitative Emotions</a:t>
            </a:r>
          </a:p>
          <a:p>
            <a:pPr lvl="1"/>
            <a:r>
              <a:rPr lang="en-US" altLang="en-US" sz="2800" dirty="0"/>
              <a:t>Physiology- Our genetic makeup</a:t>
            </a:r>
          </a:p>
          <a:p>
            <a:pPr lvl="1"/>
            <a:r>
              <a:rPr lang="en-US" altLang="en-US" sz="2800" dirty="0"/>
              <a:t>Emotional memory</a:t>
            </a:r>
          </a:p>
          <a:p>
            <a:pPr lvl="2"/>
            <a:r>
              <a:rPr lang="en-US" altLang="en-US" sz="2400" dirty="0"/>
              <a:t>Harmless events can trigger debilitative feelings.</a:t>
            </a:r>
          </a:p>
        </p:txBody>
      </p:sp>
    </p:spTree>
    <p:extLst>
      <p:ext uri="{BB962C8B-B14F-4D97-AF65-F5344CB8AC3E}">
        <p14:creationId xmlns:p14="http://schemas.microsoft.com/office/powerpoint/2010/main" val="1799558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F3FF-22BF-0D45-95AA-5475E53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Managing Difficult Emotions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996A-BEF6-2349-A04C-0E2B2ABAF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en-US" sz="2800" dirty="0"/>
          </a:p>
          <a:p>
            <a:pPr>
              <a:defRPr/>
            </a:pPr>
            <a:endParaRPr lang="en-US" altLang="en-US" sz="2800" dirty="0"/>
          </a:p>
          <a:p>
            <a:pPr>
              <a:defRPr/>
            </a:pPr>
            <a:endParaRPr lang="en-US" altLang="en-US" sz="2800" dirty="0"/>
          </a:p>
          <a:p>
            <a:pPr marL="0" indent="0">
              <a:buNone/>
              <a:defRPr/>
            </a:pPr>
            <a:endParaRPr lang="en-US" altLang="en-US" sz="2800" dirty="0"/>
          </a:p>
          <a:p>
            <a:pPr>
              <a:defRPr/>
            </a:pPr>
            <a:r>
              <a:rPr lang="en-US" altLang="en-US" sz="2800" dirty="0"/>
              <a:t>Self-Talk</a:t>
            </a:r>
          </a:p>
          <a:p>
            <a:pPr lvl="1">
              <a:defRPr/>
            </a:pPr>
            <a:r>
              <a:rPr lang="en-US" altLang="en-US" sz="2400" dirty="0"/>
              <a:t>Interpretations people make of an event, during the process of self-talk that determine their feelings</a:t>
            </a:r>
          </a:p>
        </p:txBody>
      </p:sp>
      <p:pic>
        <p:nvPicPr>
          <p:cNvPr id="4" name="Picture 3" descr="self talk ch 4.bmp">
            <a:extLst>
              <a:ext uri="{FF2B5EF4-FFF2-40B4-BE49-F238E27FC236}">
                <a16:creationId xmlns:a16="http://schemas.microsoft.com/office/drawing/2014/main" id="{859CAFC3-3020-584F-BA5A-47A831004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39" y="1597562"/>
            <a:ext cx="7805057" cy="2691804"/>
          </a:xfrm>
          <a:prstGeom prst="rect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2546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F3FF-22BF-0D45-95AA-5475E53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Irrational Thinking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996A-BEF6-2349-A04C-0E2B2ABAF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Emotional Fallacies</a:t>
            </a:r>
          </a:p>
          <a:p>
            <a:r>
              <a:rPr lang="en-US" sz="2800" dirty="0"/>
              <a:t>Irrational thoughts that lead to illogical conclusions and, in time, turn to debilitative emotions.</a:t>
            </a:r>
          </a:p>
          <a:p>
            <a:r>
              <a:rPr lang="en-US" sz="2800" dirty="0"/>
              <a:t>We usually aren’t aware of these thoughts, which makes them increasingly powerful.</a:t>
            </a:r>
          </a:p>
        </p:txBody>
      </p:sp>
    </p:spTree>
    <p:extLst>
      <p:ext uri="{BB962C8B-B14F-4D97-AF65-F5344CB8AC3E}">
        <p14:creationId xmlns:p14="http://schemas.microsoft.com/office/powerpoint/2010/main" val="2329029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F3FF-22BF-0D45-95AA-5475E53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Irrational Thinking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996A-BEF6-2349-A04C-0E2B2ABAF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37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dirty="0"/>
              <a:t>The Fallacy of Perfection</a:t>
            </a:r>
          </a:p>
          <a:p>
            <a:pPr lvl="1">
              <a:defRPr/>
            </a:pPr>
            <a:r>
              <a:rPr lang="en-US" altLang="en-US" sz="2400" dirty="0"/>
              <a:t>The belief that a worthwhile communication should be able to handle every situation</a:t>
            </a:r>
          </a:p>
          <a:p>
            <a:pPr>
              <a:defRPr/>
            </a:pPr>
            <a:r>
              <a:rPr lang="en-US" altLang="en-US" sz="2800" dirty="0"/>
              <a:t>The Fallacy of Approval</a:t>
            </a:r>
          </a:p>
          <a:p>
            <a:pPr lvl="1">
              <a:defRPr/>
            </a:pPr>
            <a:r>
              <a:rPr lang="en-US" altLang="en-US" sz="2400" dirty="0"/>
              <a:t>That it is vital to gain the approval of virtually every person</a:t>
            </a:r>
          </a:p>
        </p:txBody>
      </p:sp>
    </p:spTree>
    <p:extLst>
      <p:ext uri="{BB962C8B-B14F-4D97-AF65-F5344CB8AC3E}">
        <p14:creationId xmlns:p14="http://schemas.microsoft.com/office/powerpoint/2010/main" val="2784477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F3FF-22BF-0D45-95AA-5475E53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Irrational Thinking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996A-BEF6-2349-A04C-0E2B2ABAF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37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dirty="0"/>
              <a:t>The Fallacy of </a:t>
            </a:r>
            <a:r>
              <a:rPr lang="en-US" altLang="en-US" sz="2800" dirty="0" err="1"/>
              <a:t>Shoulds</a:t>
            </a:r>
            <a:endParaRPr lang="en-US" altLang="en-US" sz="2800" dirty="0"/>
          </a:p>
          <a:p>
            <a:pPr lvl="1">
              <a:defRPr/>
            </a:pPr>
            <a:r>
              <a:rPr lang="en-US" altLang="en-US" sz="2400" dirty="0"/>
              <a:t>The inability to distinguish between what is and what should be</a:t>
            </a:r>
          </a:p>
          <a:p>
            <a:pPr>
              <a:defRPr/>
            </a:pPr>
            <a:r>
              <a:rPr lang="en-US" altLang="en-US" sz="2800" dirty="0"/>
              <a:t>The Fallacy of Overgeneralization</a:t>
            </a:r>
          </a:p>
          <a:p>
            <a:pPr lvl="1">
              <a:defRPr/>
            </a:pPr>
            <a:r>
              <a:rPr lang="en-US" altLang="en-US" sz="2400" dirty="0"/>
              <a:t>Basing a decision on limited information</a:t>
            </a:r>
          </a:p>
          <a:p>
            <a:pPr lvl="1">
              <a:defRPr/>
            </a:pPr>
            <a:r>
              <a:rPr lang="en-US" altLang="en-US" sz="2400" dirty="0"/>
              <a:t>When we exaggerate shortcomings</a:t>
            </a:r>
          </a:p>
        </p:txBody>
      </p:sp>
    </p:spTree>
    <p:extLst>
      <p:ext uri="{BB962C8B-B14F-4D97-AF65-F5344CB8AC3E}">
        <p14:creationId xmlns:p14="http://schemas.microsoft.com/office/powerpoint/2010/main" val="1035932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F3FF-22BF-0D45-95AA-5475E53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Irrational Thinking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6996A-BEF6-2349-A04C-0E2B2ABAF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37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dirty="0"/>
              <a:t>The Fallacy of Causation</a:t>
            </a:r>
          </a:p>
          <a:p>
            <a:pPr lvl="1">
              <a:defRPr/>
            </a:pPr>
            <a:r>
              <a:rPr lang="en-US" altLang="en-US" sz="2400" dirty="0"/>
              <a:t>The irrational belief that emotions are caused by others rather than by one’s own self-talk</a:t>
            </a:r>
          </a:p>
          <a:p>
            <a:pPr>
              <a:defRPr/>
            </a:pPr>
            <a:r>
              <a:rPr lang="en-US" altLang="en-US" sz="2800" dirty="0"/>
              <a:t>The Fallacy of Helplessness</a:t>
            </a:r>
          </a:p>
          <a:p>
            <a:pPr lvl="1">
              <a:defRPr/>
            </a:pPr>
            <a:r>
              <a:rPr lang="en-US" altLang="en-US" sz="2400" dirty="0"/>
              <a:t>Satisfaction in life is determined by forces beyond your control</a:t>
            </a:r>
          </a:p>
          <a:p>
            <a:pPr>
              <a:defRPr/>
            </a:pPr>
            <a:r>
              <a:rPr lang="en-US" altLang="en-US" sz="2800" dirty="0"/>
              <a:t>The Fallacy of Catastrophic Expectations</a:t>
            </a:r>
          </a:p>
          <a:p>
            <a:pPr lvl="1">
              <a:defRPr/>
            </a:pPr>
            <a:r>
              <a:rPr lang="en-US" altLang="en-US" sz="2400" dirty="0"/>
              <a:t>The assumption that if something bad can happen, then it is going to happen</a:t>
            </a:r>
          </a:p>
        </p:txBody>
      </p:sp>
    </p:spTree>
    <p:extLst>
      <p:ext uri="{BB962C8B-B14F-4D97-AF65-F5344CB8AC3E}">
        <p14:creationId xmlns:p14="http://schemas.microsoft.com/office/powerpoint/2010/main" val="646354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B37D3-10C6-6A41-8536-B7734E766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Difficult Emotions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9359D-07FB-6D46-A2DD-D0BC1E26D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400" dirty="0"/>
              <a:t>Monitor your emotional reactions.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Note the activating event.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Record your self-talk.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Reappraise your irrational beliefs.</a:t>
            </a:r>
          </a:p>
        </p:txBody>
      </p:sp>
    </p:spTree>
    <p:extLst>
      <p:ext uri="{BB962C8B-B14F-4D97-AF65-F5344CB8AC3E}">
        <p14:creationId xmlns:p14="http://schemas.microsoft.com/office/powerpoint/2010/main" val="3725039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490B9-7143-4E4F-AFF2-1AE1F748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Awkward Game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2F795-B8FF-5245-97CC-CE43ABED9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01468"/>
          </a:xfrm>
        </p:spPr>
        <p:txBody>
          <a:bodyPr>
            <a:normAutofit/>
          </a:bodyPr>
          <a:lstStyle/>
          <a:p>
            <a:r>
              <a:rPr lang="en-US" dirty="0"/>
              <a:t>Use the time I give you at the end of class to play the awkward game around campus. Write about your experience. </a:t>
            </a:r>
          </a:p>
          <a:p>
            <a:pPr lvl="1"/>
            <a:r>
              <a:rPr lang="en-US" dirty="0"/>
              <a:t>What did you do? </a:t>
            </a:r>
          </a:p>
          <a:p>
            <a:pPr lvl="1"/>
            <a:r>
              <a:rPr lang="en-US" dirty="0"/>
              <a:t>How did people react?</a:t>
            </a:r>
          </a:p>
          <a:p>
            <a:r>
              <a:rPr lang="en-US" dirty="0"/>
              <a:t>As always, I'm looking for about one page, size 10-12 font, single-spaced.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u="sng" dirty="0"/>
              <a:t>The Awkward Game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Violate social constructs:</a:t>
            </a:r>
            <a:br>
              <a:rPr lang="en-US" dirty="0"/>
            </a:br>
            <a:r>
              <a:rPr lang="en-US" dirty="0"/>
              <a:t>	- Sit too closely to someone</a:t>
            </a:r>
            <a:br>
              <a:rPr lang="en-US" dirty="0"/>
            </a:br>
            <a:r>
              <a:rPr lang="en-US" dirty="0"/>
              <a:t>	- Speak loudly in public on the phone</a:t>
            </a:r>
            <a:br>
              <a:rPr lang="en-US" dirty="0"/>
            </a:br>
            <a:r>
              <a:rPr lang="en-US" dirty="0"/>
              <a:t>	- Ask someone for a bite of their food</a:t>
            </a:r>
            <a:br>
              <a:rPr lang="en-US" dirty="0"/>
            </a:br>
            <a:r>
              <a:rPr lang="en-US" dirty="0"/>
              <a:t>	- Appropriately violate spatial zones</a:t>
            </a:r>
            <a:br>
              <a:rPr lang="en-US" dirty="0"/>
            </a:br>
            <a:r>
              <a:rPr lang="en-US" dirty="0"/>
              <a:t>	- Social faux pas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6815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1088</Words>
  <Application>Microsoft Macintosh PowerPoint</Application>
  <PresentationFormat>Widescreen</PresentationFormat>
  <Paragraphs>177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Trebuchet MS</vt:lpstr>
      <vt:lpstr>Wingdings 3</vt:lpstr>
      <vt:lpstr>Facet</vt:lpstr>
      <vt:lpstr>Emotions</vt:lpstr>
      <vt:lpstr>What Are Emotions?</vt:lpstr>
      <vt:lpstr>PowerPoint Presentation</vt:lpstr>
      <vt:lpstr>What Are Emotions?</vt:lpstr>
      <vt:lpstr>What Are Emotions?</vt:lpstr>
      <vt:lpstr>What Are Emotions?</vt:lpstr>
      <vt:lpstr>What Are Emotions?</vt:lpstr>
      <vt:lpstr>What Are Emotions?</vt:lpstr>
      <vt:lpstr>What Are Emotions?</vt:lpstr>
      <vt:lpstr>What Are Emotions?</vt:lpstr>
      <vt:lpstr>Influences on Emotional Expression</vt:lpstr>
      <vt:lpstr>Influences on Emotional Expression</vt:lpstr>
      <vt:lpstr>Influences on Emotional Expression</vt:lpstr>
      <vt:lpstr>Influences on Emotional Expression</vt:lpstr>
      <vt:lpstr>Influences on Emotional Expression</vt:lpstr>
      <vt:lpstr>Influences on Emotional Expression</vt:lpstr>
      <vt:lpstr>Influences on Emotional Expression</vt:lpstr>
      <vt:lpstr>Story Time</vt:lpstr>
      <vt:lpstr>Guidelines for Expressing Emotion</vt:lpstr>
      <vt:lpstr>Guidelines for Expressing Emotion</vt:lpstr>
      <vt:lpstr>Guidelines for Expressing Emotion</vt:lpstr>
      <vt:lpstr>Managing Difficult Emotions</vt:lpstr>
      <vt:lpstr>Managing Difficult Emotions</vt:lpstr>
      <vt:lpstr>Managing Difficult Emotions</vt:lpstr>
      <vt:lpstr>Irrational Thinking</vt:lpstr>
      <vt:lpstr>Irrational Thinking</vt:lpstr>
      <vt:lpstr>Irrational Thinking</vt:lpstr>
      <vt:lpstr>Irrational Thinking</vt:lpstr>
      <vt:lpstr>Managing Difficult Emotions</vt:lpstr>
      <vt:lpstr>Awkward Game Paper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Emotions</dc:title>
  <dc:creator>Hayden Coombs</dc:creator>
  <cp:lastModifiedBy>Hayden Coombs</cp:lastModifiedBy>
  <cp:revision>9</cp:revision>
  <dcterms:created xsi:type="dcterms:W3CDTF">2019-10-15T17:55:40Z</dcterms:created>
  <dcterms:modified xsi:type="dcterms:W3CDTF">2019-10-17T18:24:55Z</dcterms:modified>
</cp:coreProperties>
</file>