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1" r:id="rId3"/>
    <p:sldId id="267" r:id="rId4"/>
    <p:sldId id="256" r:id="rId5"/>
    <p:sldId id="280" r:id="rId6"/>
    <p:sldId id="279" r:id="rId7"/>
    <p:sldId id="257" r:id="rId8"/>
    <p:sldId id="265" r:id="rId9"/>
    <p:sldId id="258" r:id="rId10"/>
    <p:sldId id="259" r:id="rId11"/>
    <p:sldId id="277" r:id="rId12"/>
    <p:sldId id="278" r:id="rId13"/>
    <p:sldId id="260" r:id="rId14"/>
    <p:sldId id="262" r:id="rId15"/>
    <p:sldId id="266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64" r:id="rId25"/>
    <p:sldId id="26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10/31/19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oRK3kwpDjo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Nonverbal Communication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6</a:t>
            </a:r>
          </a:p>
        </p:txBody>
      </p:sp>
    </p:spTree>
    <p:extLst>
      <p:ext uri="{BB962C8B-B14F-4D97-AF65-F5344CB8AC3E}">
        <p14:creationId xmlns:p14="http://schemas.microsoft.com/office/powerpoint/2010/main" val="879354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344B7-3487-994A-B028-605B1E91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Rules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14947-CA3A-C448-85D3-8C891AFDD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No one is allowed to talk or vocalize in any way today.</a:t>
            </a:r>
          </a:p>
          <a:p>
            <a:r>
              <a:rPr lang="en-US" dirty="0"/>
              <a:t>We will be communicating strictly by nonverbal means.</a:t>
            </a:r>
          </a:p>
          <a:p>
            <a:r>
              <a:rPr lang="en-US" dirty="0"/>
              <a:t>When class starts at 1:01 p.m., flip the sheet on your desk over and read the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17406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R Bean Non verbal communicati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3716" y="493986"/>
            <a:ext cx="8236897" cy="6178391"/>
          </a:xfrm>
        </p:spPr>
      </p:pic>
    </p:spTree>
    <p:extLst>
      <p:ext uri="{BB962C8B-B14F-4D97-AF65-F5344CB8AC3E}">
        <p14:creationId xmlns:p14="http://schemas.microsoft.com/office/powerpoint/2010/main" val="200464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Nonverbal Communication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6</a:t>
            </a:r>
          </a:p>
        </p:txBody>
      </p:sp>
    </p:spTree>
    <p:extLst>
      <p:ext uri="{BB962C8B-B14F-4D97-AF65-F5344CB8AC3E}">
        <p14:creationId xmlns:p14="http://schemas.microsoft.com/office/powerpoint/2010/main" val="203101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7D61-4644-C340-9321-04EEB5888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Rules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038BC-CE26-2E40-BCBB-83F13398C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What was the nonverbal communication that was going on that period?</a:t>
            </a:r>
            <a:endParaRPr lang="en-US" dirty="0"/>
          </a:p>
          <a:p>
            <a:r>
              <a:rPr lang="en-US" b="1" dirty="0"/>
              <a:t>How did they feel about this day?</a:t>
            </a:r>
            <a:endParaRPr lang="en-US" dirty="0"/>
          </a:p>
          <a:p>
            <a:r>
              <a:rPr lang="en-US" b="1" dirty="0"/>
              <a:t>Were they able to do what they needed to do without verbal communication?</a:t>
            </a:r>
            <a:endParaRPr lang="en-US" dirty="0"/>
          </a:p>
          <a:p>
            <a:r>
              <a:rPr lang="en-US" b="1" dirty="0"/>
              <a:t>Why did you leave early?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58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A3E2-5FCE-1C45-8B91-69CF1F86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43FD-2907-EA48-9E87-3358BC636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Have you ever judged someone by what they look like or by how they move before you talk to them? </a:t>
            </a:r>
          </a:p>
          <a:p>
            <a:r>
              <a:rPr lang="en-US" i="1" dirty="0"/>
              <a:t>What is it about someone’s physicality that affects you?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11575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8"/>
            <a:ext cx="8825659" cy="4254501"/>
          </a:xfrm>
        </p:spPr>
        <p:txBody>
          <a:bodyPr>
            <a:normAutofit/>
          </a:bodyPr>
          <a:lstStyle/>
          <a:p>
            <a:r>
              <a:rPr lang="en-US" b="1" dirty="0"/>
              <a:t>Nonverbal Communication: messages expressed by nonlinguistic means.</a:t>
            </a:r>
          </a:p>
          <a:p>
            <a:pPr lvl="1"/>
            <a:r>
              <a:rPr lang="en-US" dirty="0"/>
              <a:t>Volume, rate pitch, physical appearance, the environment, how closely you’re standing to each other, body language, gestures facial expression, etc.</a:t>
            </a:r>
          </a:p>
          <a:p>
            <a:pPr lvl="1"/>
            <a:r>
              <a:rPr lang="en-US" altLang="en-US" dirty="0"/>
              <a:t>Includes all vocal means that do not involve language</a:t>
            </a:r>
          </a:p>
          <a:p>
            <a:pPr lvl="2"/>
            <a:r>
              <a:rPr lang="en-US" altLang="en-US" dirty="0"/>
              <a:t>Sighs, laughs, etc.</a:t>
            </a:r>
          </a:p>
          <a:p>
            <a:pPr lvl="2"/>
            <a:r>
              <a:rPr lang="en-US" altLang="en-US" dirty="0"/>
              <a:t>Nonlinguistic dimensions</a:t>
            </a:r>
          </a:p>
          <a:p>
            <a:pPr lvl="3"/>
            <a:r>
              <a:rPr lang="en-US" altLang="en-US" dirty="0"/>
              <a:t>Volume, rate, pitch</a:t>
            </a:r>
            <a:endParaRPr lang="en-US" dirty="0"/>
          </a:p>
          <a:p>
            <a:endParaRPr lang="en-US" dirty="0"/>
          </a:p>
          <a:p>
            <a:r>
              <a:rPr lang="en-US" dirty="0"/>
              <a:t>It is impossible to not communicate.</a:t>
            </a:r>
          </a:p>
          <a:p>
            <a:pPr lvl="1"/>
            <a:r>
              <a:rPr lang="en-US" dirty="0"/>
              <a:t>What are you communicating right now?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35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pic>
        <p:nvPicPr>
          <p:cNvPr id="4" name="Big Bang Theory on  Body Languag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2891" y="1911008"/>
            <a:ext cx="8411122" cy="4731257"/>
          </a:xfrm>
        </p:spPr>
      </p:pic>
    </p:spTree>
    <p:extLst>
      <p:ext uri="{BB962C8B-B14F-4D97-AF65-F5344CB8AC3E}">
        <p14:creationId xmlns:p14="http://schemas.microsoft.com/office/powerpoint/2010/main" val="6273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Nonverbal communication serves three functions: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Identity management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Define the relationship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Convey emotion</a:t>
            </a:r>
          </a:p>
        </p:txBody>
      </p:sp>
    </p:spTree>
    <p:extLst>
      <p:ext uri="{BB962C8B-B14F-4D97-AF65-F5344CB8AC3E}">
        <p14:creationId xmlns:p14="http://schemas.microsoft.com/office/powerpoint/2010/main" val="3626305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6566"/>
            <a:ext cx="9856483" cy="3773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Identity Management: </a:t>
            </a:r>
          </a:p>
          <a:p>
            <a:r>
              <a:rPr lang="en-US" dirty="0"/>
              <a:t>Nonverbal communication is primarily relational.</a:t>
            </a:r>
          </a:p>
          <a:p>
            <a:pPr lvl="1"/>
            <a:r>
              <a:rPr lang="en-US" dirty="0"/>
              <a:t>What does this mean?</a:t>
            </a:r>
          </a:p>
          <a:p>
            <a:pPr lvl="1"/>
            <a:r>
              <a:rPr lang="en-US" dirty="0"/>
              <a:t>How do you act differently around those you are close with and those you do not know?</a:t>
            </a:r>
          </a:p>
        </p:txBody>
      </p:sp>
    </p:spTree>
    <p:extLst>
      <p:ext uri="{BB962C8B-B14F-4D97-AF65-F5344CB8AC3E}">
        <p14:creationId xmlns:p14="http://schemas.microsoft.com/office/powerpoint/2010/main" val="4165975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69628"/>
            <a:ext cx="9856483" cy="4188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Define the relationship:</a:t>
            </a:r>
          </a:p>
          <a:p>
            <a:r>
              <a:rPr lang="en-US" dirty="0"/>
              <a:t>Nonverbal communication allows us to define the kinds of relationships we want to have with others.</a:t>
            </a:r>
          </a:p>
          <a:p>
            <a:pPr lvl="1"/>
            <a:r>
              <a:rPr lang="en-US" dirty="0"/>
              <a:t>Turning down a hug for a handshake instead.</a:t>
            </a:r>
          </a:p>
        </p:txBody>
      </p:sp>
    </p:spTree>
    <p:extLst>
      <p:ext uri="{BB962C8B-B14F-4D97-AF65-F5344CB8AC3E}">
        <p14:creationId xmlns:p14="http://schemas.microsoft.com/office/powerpoint/2010/main" val="393526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80139"/>
            <a:ext cx="9856483" cy="3668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Convey emotions</a:t>
            </a:r>
          </a:p>
          <a:p>
            <a:r>
              <a:rPr lang="en-US" dirty="0"/>
              <a:t>Nonverbal assists in conveying emotions that we may be unwilling or unable </a:t>
            </a:r>
            <a:br>
              <a:rPr lang="en-US" dirty="0"/>
            </a:br>
            <a:r>
              <a:rPr lang="en-US" dirty="0"/>
              <a:t>to select.</a:t>
            </a:r>
          </a:p>
          <a:p>
            <a:pPr lvl="1"/>
            <a:r>
              <a:rPr lang="en-US" dirty="0"/>
              <a:t>How you act when you’re attracted to someone in a group, mad at someone in a group.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66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Nonverbals</a:t>
            </a:r>
            <a:r>
              <a:rPr lang="en-US" dirty="0"/>
              <a:t> can operate in many different ways when conversing. </a:t>
            </a:r>
          </a:p>
          <a:p>
            <a:pPr lvl="1"/>
            <a:r>
              <a:rPr lang="en-US" dirty="0"/>
              <a:t>Repeating- Saying, “Provo is north of here,” while pointing north.</a:t>
            </a:r>
          </a:p>
          <a:p>
            <a:pPr lvl="1"/>
            <a:r>
              <a:rPr lang="en-US" dirty="0"/>
              <a:t>Complementing- Saying “thanks,” when someone helps you out or saying “THANKS!” and showing your gratitude on your face. </a:t>
            </a:r>
          </a:p>
          <a:p>
            <a:pPr lvl="1"/>
            <a:r>
              <a:rPr lang="en-US" dirty="0"/>
              <a:t>Substituting- Expressing how you feel without speaking, like rolling your eyes.</a:t>
            </a:r>
          </a:p>
          <a:p>
            <a:pPr lvl="1"/>
            <a:r>
              <a:rPr lang="en-US" dirty="0"/>
              <a:t>Accenting- Verbally adding emphasis “It was </a:t>
            </a:r>
            <a:r>
              <a:rPr lang="en-US" i="1" dirty="0"/>
              <a:t>your </a:t>
            </a:r>
            <a:r>
              <a:rPr lang="en-US" dirty="0"/>
              <a:t>idea!”</a:t>
            </a:r>
          </a:p>
          <a:p>
            <a:pPr lvl="1"/>
            <a:r>
              <a:rPr lang="en-US" dirty="0"/>
              <a:t>Regulating- Controlling the conversation by allowing or not allowing the other party to speak. </a:t>
            </a:r>
          </a:p>
          <a:p>
            <a:pPr lvl="1"/>
            <a:r>
              <a:rPr lang="en-US" dirty="0"/>
              <a:t>Contradicting- </a:t>
            </a:r>
            <a:r>
              <a:rPr lang="en-US" dirty="0">
                <a:hlinkClick r:id="rId2"/>
              </a:rPr>
              <a:t>https://www.youtube.com/watch?v=LoRK3kwpDjo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0385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80745"/>
            <a:ext cx="8825659" cy="4498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Nonverbal communication offers deception clues.</a:t>
            </a:r>
          </a:p>
          <a:p>
            <a:r>
              <a:rPr lang="en-US" dirty="0"/>
              <a:t>Human lie detectors</a:t>
            </a:r>
          </a:p>
          <a:p>
            <a:r>
              <a:rPr lang="en-US" altLang="en-US" dirty="0"/>
              <a:t>Leakage</a:t>
            </a:r>
          </a:p>
          <a:p>
            <a:pPr lvl="1"/>
            <a:r>
              <a:rPr lang="en-US" altLang="en-US" dirty="0"/>
              <a:t>Nonverbal cues that send signals a person is deceiving you</a:t>
            </a:r>
          </a:p>
          <a:p>
            <a:pPr lvl="1"/>
            <a:r>
              <a:rPr lang="en-US" altLang="en-US" dirty="0"/>
              <a:t>When someone is bluffing a hand of poker, a player may nervously tap their finger or fidget in their chair</a:t>
            </a:r>
          </a:p>
          <a:p>
            <a:pPr lvl="1"/>
            <a:r>
              <a:rPr lang="en-US" altLang="en-US" dirty="0"/>
              <a:t>The voice also offers leakage clues</a:t>
            </a:r>
          </a:p>
          <a:p>
            <a:r>
              <a:rPr lang="en-US" altLang="en-US" dirty="0"/>
              <a:t>Three findings:</a:t>
            </a:r>
          </a:p>
          <a:p>
            <a:pPr lvl="1"/>
            <a:r>
              <a:rPr lang="en-US" altLang="en-US" dirty="0"/>
              <a:t>We are accurate in detecting deception only slightly more than half the time</a:t>
            </a:r>
          </a:p>
          <a:p>
            <a:pPr lvl="1"/>
            <a:r>
              <a:rPr lang="en-US" altLang="en-US" dirty="0"/>
              <a:t>We overestimate our ability to detect others’ lies</a:t>
            </a:r>
          </a:p>
          <a:p>
            <a:pPr lvl="1"/>
            <a:r>
              <a:rPr lang="en-US" altLang="en-US" dirty="0"/>
              <a:t>We have a strong tendency to judge others’ messages as truthful</a:t>
            </a:r>
          </a:p>
        </p:txBody>
      </p:sp>
    </p:spTree>
    <p:extLst>
      <p:ext uri="{BB962C8B-B14F-4D97-AF65-F5344CB8AC3E}">
        <p14:creationId xmlns:p14="http://schemas.microsoft.com/office/powerpoint/2010/main" val="3593012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Nonverbal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22786"/>
            <a:ext cx="8825659" cy="453521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Nonverbal communication is ambiguous. </a:t>
            </a:r>
          </a:p>
          <a:p>
            <a:r>
              <a:rPr lang="en-US" dirty="0"/>
              <a:t>Anna @ volleyball</a:t>
            </a:r>
          </a:p>
          <a:p>
            <a:r>
              <a:rPr lang="en-US" dirty="0"/>
              <a:t>Kennedy vs Nixon debate</a:t>
            </a:r>
          </a:p>
          <a:p>
            <a:r>
              <a:rPr lang="en-US" altLang="en-US" dirty="0"/>
              <a:t>What does a kiss mean?</a:t>
            </a:r>
          </a:p>
          <a:p>
            <a:r>
              <a:rPr lang="en-US" altLang="en-US" dirty="0"/>
              <a:t>When your significant other pulls away</a:t>
            </a:r>
          </a:p>
          <a:p>
            <a:pPr lvl="1"/>
            <a:r>
              <a:rPr lang="en-US" altLang="en-US" dirty="0"/>
              <a:t>Is this a sign of trouble</a:t>
            </a:r>
          </a:p>
          <a:p>
            <a:pPr lvl="1"/>
            <a:r>
              <a:rPr lang="en-US" altLang="en-US" dirty="0"/>
              <a:t>Or a suggestion to pursue</a:t>
            </a:r>
          </a:p>
          <a:p>
            <a:r>
              <a:rPr lang="en-US" altLang="en-US" dirty="0"/>
              <a:t>Service with a Smile</a:t>
            </a:r>
          </a:p>
          <a:p>
            <a:pPr lvl="1"/>
            <a:r>
              <a:rPr lang="en-US" altLang="en-US" dirty="0"/>
              <a:t>Safeway Employees filed grievances over the smile-and-make-eye-contact policy</a:t>
            </a:r>
          </a:p>
          <a:p>
            <a:pPr lvl="1"/>
            <a:r>
              <a:rPr lang="en-US" altLang="en-US" dirty="0"/>
              <a:t>The clerks claimed shoppers thought their smiles and eye-contact was flirting</a:t>
            </a:r>
          </a:p>
          <a:p>
            <a:r>
              <a:rPr lang="en-US" altLang="en-US" dirty="0"/>
              <a:t>Nonverbal Leaning Disorder (NVLD)</a:t>
            </a:r>
          </a:p>
          <a:p>
            <a:pPr lvl="1"/>
            <a:r>
              <a:rPr lang="en-US" altLang="en-US" dirty="0"/>
              <a:t>Reading facial expressions, tone of voice and other cues is dramatically more difficult</a:t>
            </a:r>
          </a:p>
        </p:txBody>
      </p:sp>
    </p:spTree>
    <p:extLst>
      <p:ext uri="{BB962C8B-B14F-4D97-AF65-F5344CB8AC3E}">
        <p14:creationId xmlns:p14="http://schemas.microsoft.com/office/powerpoint/2010/main" val="1386563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9607639" cy="706964"/>
          </a:xfrm>
        </p:spPr>
        <p:txBody>
          <a:bodyPr/>
          <a:lstStyle/>
          <a:p>
            <a:r>
              <a:rPr lang="en-US" dirty="0"/>
              <a:t>Influences on </a:t>
            </a:r>
            <a:r>
              <a:rPr lang="en-US"/>
              <a:t>Nonverbal Communication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Gender:</a:t>
            </a:r>
          </a:p>
          <a:p>
            <a:r>
              <a:rPr lang="en-US" altLang="en-US" dirty="0"/>
              <a:t>Research shows that, compared to men, women:</a:t>
            </a:r>
          </a:p>
          <a:p>
            <a:pPr lvl="1"/>
            <a:r>
              <a:rPr lang="en-US" altLang="en-US" dirty="0"/>
              <a:t>Smile more</a:t>
            </a:r>
          </a:p>
          <a:p>
            <a:pPr lvl="1"/>
            <a:r>
              <a:rPr lang="en-US" altLang="en-US" dirty="0"/>
              <a:t>Use more facial expression</a:t>
            </a:r>
          </a:p>
          <a:p>
            <a:pPr lvl="1"/>
            <a:r>
              <a:rPr lang="en-US" altLang="en-US" dirty="0"/>
              <a:t>Use more head, hand and arm gestures</a:t>
            </a:r>
          </a:p>
          <a:p>
            <a:pPr lvl="1"/>
            <a:r>
              <a:rPr lang="en-US" altLang="en-US" dirty="0"/>
              <a:t>Touch others more</a:t>
            </a:r>
          </a:p>
          <a:p>
            <a:pPr lvl="1"/>
            <a:r>
              <a:rPr lang="en-US" altLang="en-US" dirty="0"/>
              <a:t>Stand closer to others</a:t>
            </a:r>
          </a:p>
          <a:p>
            <a:pPr lvl="1"/>
            <a:r>
              <a:rPr lang="en-US" altLang="en-US" dirty="0"/>
              <a:t>Make more eye contact</a:t>
            </a:r>
          </a:p>
        </p:txBody>
      </p:sp>
    </p:spTree>
    <p:extLst>
      <p:ext uri="{BB962C8B-B14F-4D97-AF65-F5344CB8AC3E}">
        <p14:creationId xmlns:p14="http://schemas.microsoft.com/office/powerpoint/2010/main" val="1838231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9607639" cy="706964"/>
          </a:xfrm>
        </p:spPr>
        <p:txBody>
          <a:bodyPr/>
          <a:lstStyle/>
          <a:p>
            <a:r>
              <a:rPr lang="en-US" dirty="0"/>
              <a:t>Influences on </a:t>
            </a:r>
            <a:r>
              <a:rPr lang="en-US"/>
              <a:t>Nonverbal Communication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70234"/>
            <a:ext cx="8825659" cy="458776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en-US" b="1" dirty="0"/>
              <a:t>Culture:</a:t>
            </a:r>
            <a:endParaRPr lang="en-US" altLang="en-US" dirty="0"/>
          </a:p>
          <a:p>
            <a:r>
              <a:rPr lang="en-US" altLang="en-US" dirty="0"/>
              <a:t>Nonverbal behaviors can have different meanings depending on the culture</a:t>
            </a:r>
          </a:p>
          <a:p>
            <a:pPr lvl="1"/>
            <a:r>
              <a:rPr lang="en-US" altLang="en-US" dirty="0"/>
              <a:t>The “OK” gesture:</a:t>
            </a:r>
          </a:p>
          <a:p>
            <a:pPr lvl="2"/>
            <a:r>
              <a:rPr lang="en-US" altLang="en-US" dirty="0"/>
              <a:t>A cheery affirmation in American culture</a:t>
            </a:r>
          </a:p>
          <a:p>
            <a:pPr lvl="2"/>
            <a:r>
              <a:rPr lang="en-US" altLang="en-US" dirty="0"/>
              <a:t>Means you’re worth zero in France and Belgium</a:t>
            </a:r>
          </a:p>
          <a:p>
            <a:pPr lvl="2"/>
            <a:r>
              <a:rPr lang="en-US" altLang="en-US" dirty="0"/>
              <a:t>Is a vulgar sexual invitation in Greece and Turkey</a:t>
            </a:r>
          </a:p>
          <a:p>
            <a:pPr lvl="1"/>
            <a:r>
              <a:rPr lang="en-US" altLang="en-US" dirty="0"/>
              <a:t>Americans are comfortable conducting business at a distance of four feet</a:t>
            </a:r>
          </a:p>
          <a:p>
            <a:pPr lvl="1"/>
            <a:r>
              <a:rPr lang="en-US" altLang="en-US" dirty="0"/>
              <a:t>Middle Easterners stand much closer</a:t>
            </a:r>
          </a:p>
          <a:p>
            <a:r>
              <a:rPr lang="en-US" altLang="en-US" dirty="0"/>
              <a:t>The use of time depends greatly on culture</a:t>
            </a:r>
          </a:p>
          <a:p>
            <a:pPr lvl="1"/>
            <a:r>
              <a:rPr lang="en-US" altLang="en-US" dirty="0" err="1"/>
              <a:t>Monochronic</a:t>
            </a:r>
            <a:endParaRPr lang="en-US" altLang="en-US" dirty="0"/>
          </a:p>
          <a:p>
            <a:pPr lvl="2"/>
            <a:r>
              <a:rPr lang="en-US" altLang="en-US" dirty="0"/>
              <a:t>Emphasizing punctuality, schedules and completing one task at a time</a:t>
            </a:r>
          </a:p>
          <a:p>
            <a:pPr lvl="1"/>
            <a:r>
              <a:rPr lang="en-US" altLang="en-US" dirty="0" err="1"/>
              <a:t>Polychronic</a:t>
            </a:r>
            <a:endParaRPr lang="en-US" altLang="en-US" dirty="0"/>
          </a:p>
          <a:p>
            <a:pPr lvl="2"/>
            <a:r>
              <a:rPr lang="en-US" altLang="en-US" dirty="0"/>
              <a:t>Flexible schedule in which multiple tasks are pursued at the same time</a:t>
            </a:r>
          </a:p>
          <a:p>
            <a:pPr lvl="1"/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2615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Body Movement</a:t>
            </a:r>
          </a:p>
          <a:p>
            <a:r>
              <a:rPr lang="en-US" dirty="0"/>
              <a:t>Voice</a:t>
            </a:r>
          </a:p>
          <a:p>
            <a:r>
              <a:rPr lang="en-US" dirty="0"/>
              <a:t>Touch</a:t>
            </a:r>
          </a:p>
          <a:p>
            <a:r>
              <a:rPr lang="en-US" dirty="0"/>
              <a:t>Appearance</a:t>
            </a:r>
          </a:p>
          <a:p>
            <a:r>
              <a:rPr lang="en-US" dirty="0"/>
              <a:t>Physical Space</a:t>
            </a:r>
          </a:p>
          <a:p>
            <a:r>
              <a:rPr lang="en-US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880426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75641"/>
            <a:ext cx="8825659" cy="46823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b="1" dirty="0"/>
              <a:t>Body Movement:</a:t>
            </a:r>
          </a:p>
          <a:p>
            <a:r>
              <a:rPr lang="en-US" altLang="en-US" dirty="0"/>
              <a:t>Face</a:t>
            </a:r>
          </a:p>
          <a:p>
            <a:pPr lvl="1"/>
            <a:r>
              <a:rPr lang="en-US" altLang="en-US" dirty="0"/>
              <a:t>At least eight distinguishable positions of the eyebrows and forehead</a:t>
            </a:r>
          </a:p>
          <a:p>
            <a:pPr lvl="1"/>
            <a:r>
              <a:rPr lang="en-US" altLang="en-US" dirty="0"/>
              <a:t>Eight of the eyes and lids</a:t>
            </a:r>
          </a:p>
          <a:p>
            <a:pPr lvl="1"/>
            <a:r>
              <a:rPr lang="en-US" altLang="en-US" dirty="0"/>
              <a:t>Ten for the lower face</a:t>
            </a:r>
          </a:p>
          <a:p>
            <a:r>
              <a:rPr lang="en-US" altLang="en-US" dirty="0" err="1"/>
              <a:t>Microexpressions</a:t>
            </a:r>
            <a:endParaRPr lang="en-US" altLang="en-US" dirty="0"/>
          </a:p>
          <a:p>
            <a:pPr lvl="1"/>
            <a:r>
              <a:rPr lang="en-US" altLang="en-US" dirty="0"/>
              <a:t>Expressions that happen quickly and are difficult to detect</a:t>
            </a:r>
          </a:p>
          <a:p>
            <a:pPr lvl="1"/>
            <a:r>
              <a:rPr lang="en-US" altLang="en-US" dirty="0"/>
              <a:t>Can be very effective in identifying emotion</a:t>
            </a:r>
          </a:p>
          <a:p>
            <a:r>
              <a:rPr lang="en-US" altLang="en-US" dirty="0"/>
              <a:t>Eyes	</a:t>
            </a:r>
          </a:p>
          <a:p>
            <a:pPr lvl="1"/>
            <a:r>
              <a:rPr lang="en-US" altLang="en-US" dirty="0"/>
              <a:t>Communicate positive or negative attitude</a:t>
            </a:r>
          </a:p>
          <a:p>
            <a:pPr lvl="1"/>
            <a:r>
              <a:rPr lang="en-US" altLang="en-US" dirty="0"/>
              <a:t>Pupils grow larger based on the interest in the object</a:t>
            </a:r>
          </a:p>
          <a:p>
            <a:pPr lvl="1"/>
            <a:r>
              <a:rPr lang="en-US" altLang="en-US" dirty="0"/>
              <a:t>Eye contact</a:t>
            </a:r>
          </a:p>
          <a:p>
            <a:r>
              <a:rPr lang="en-US" dirty="0"/>
              <a:t>Posture, Stance</a:t>
            </a:r>
          </a:p>
        </p:txBody>
      </p:sp>
    </p:spTree>
    <p:extLst>
      <p:ext uri="{BB962C8B-B14F-4D97-AF65-F5344CB8AC3E}">
        <p14:creationId xmlns:p14="http://schemas.microsoft.com/office/powerpoint/2010/main" val="233925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91255"/>
            <a:ext cx="8825659" cy="4466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Voice:</a:t>
            </a:r>
          </a:p>
          <a:p>
            <a:r>
              <a:rPr lang="en-US" altLang="en-US" dirty="0"/>
              <a:t>Paralanguage</a:t>
            </a:r>
          </a:p>
          <a:p>
            <a:pPr lvl="1"/>
            <a:r>
              <a:rPr lang="en-US" altLang="en-US" dirty="0"/>
              <a:t>Describes nonverbal, vocal messages</a:t>
            </a:r>
          </a:p>
          <a:p>
            <a:pPr lvl="1"/>
            <a:r>
              <a:rPr lang="en-US" altLang="en-US" dirty="0"/>
              <a:t>Note how many meanings come from a single sentence, just by shifting the emphasis</a:t>
            </a:r>
          </a:p>
          <a:p>
            <a:pPr lvl="2"/>
            <a:r>
              <a:rPr lang="en-US" altLang="en-US" dirty="0"/>
              <a:t>“This is a fantastic</a:t>
            </a:r>
            <a:r>
              <a:rPr lang="en-US" altLang="en-US" i="1" dirty="0"/>
              <a:t> </a:t>
            </a:r>
            <a:r>
              <a:rPr lang="en-US" altLang="en-US" dirty="0"/>
              <a:t>communication book.”</a:t>
            </a:r>
          </a:p>
          <a:p>
            <a:pPr lvl="1"/>
            <a:r>
              <a:rPr lang="en-US" altLang="en-US" dirty="0"/>
              <a:t>Unintentional Pauses</a:t>
            </a:r>
          </a:p>
          <a:p>
            <a:pPr lvl="1"/>
            <a:r>
              <a:rPr lang="en-US" altLang="en-US" dirty="0"/>
              <a:t>Vocalized Pauses</a:t>
            </a:r>
          </a:p>
        </p:txBody>
      </p:sp>
    </p:spTree>
    <p:extLst>
      <p:ext uri="{BB962C8B-B14F-4D97-AF65-F5344CB8AC3E}">
        <p14:creationId xmlns:p14="http://schemas.microsoft.com/office/powerpoint/2010/main" val="2097084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96661"/>
            <a:ext cx="8825659" cy="4550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Touch:</a:t>
            </a:r>
          </a:p>
          <a:p>
            <a:r>
              <a:rPr lang="en-US" altLang="en-US" dirty="0"/>
              <a:t>Haptics</a:t>
            </a:r>
          </a:p>
          <a:p>
            <a:pPr lvl="1"/>
            <a:r>
              <a:rPr lang="en-US" altLang="en-US" dirty="0"/>
              <a:t>Touch can communicate many messages</a:t>
            </a:r>
          </a:p>
          <a:p>
            <a:pPr lvl="1"/>
            <a:r>
              <a:rPr lang="en-US" altLang="en-US" dirty="0"/>
              <a:t>What makes a given touch more or less intense?</a:t>
            </a:r>
          </a:p>
          <a:p>
            <a:pPr lvl="1"/>
            <a:r>
              <a:rPr lang="en-US" altLang="en-US" dirty="0"/>
              <a:t>Several Factors:</a:t>
            </a:r>
          </a:p>
          <a:p>
            <a:pPr lvl="2"/>
            <a:r>
              <a:rPr lang="en-US" altLang="en-US" dirty="0"/>
              <a:t>Which part of the body does the touching</a:t>
            </a:r>
          </a:p>
          <a:p>
            <a:pPr lvl="2"/>
            <a:r>
              <a:rPr lang="en-US" altLang="en-US" dirty="0"/>
              <a:t>Which part of the body is touched</a:t>
            </a:r>
          </a:p>
          <a:p>
            <a:pPr lvl="2"/>
            <a:r>
              <a:rPr lang="en-US" altLang="en-US" dirty="0"/>
              <a:t>How long does the touch last</a:t>
            </a:r>
          </a:p>
          <a:p>
            <a:pPr lvl="2"/>
            <a:r>
              <a:rPr lang="en-US" altLang="en-US" dirty="0"/>
              <a:t>How much pressure is used</a:t>
            </a:r>
          </a:p>
          <a:p>
            <a:pPr lvl="2"/>
            <a:r>
              <a:rPr lang="en-US" altLang="en-US" dirty="0"/>
              <a:t>The situation in which the touch occurred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04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96661"/>
            <a:ext cx="8825659" cy="4540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Appearance:</a:t>
            </a:r>
          </a:p>
          <a:p>
            <a:r>
              <a:rPr lang="en-US" altLang="en-US" dirty="0"/>
              <a:t>Physical Attractiveness</a:t>
            </a:r>
          </a:p>
          <a:p>
            <a:pPr lvl="1"/>
            <a:r>
              <a:rPr lang="en-US" altLang="en-US" dirty="0"/>
              <a:t>Men and women whom others perceive as attractive are rated as:</a:t>
            </a:r>
          </a:p>
          <a:p>
            <a:pPr lvl="2"/>
            <a:r>
              <a:rPr lang="en-US" altLang="en-US" dirty="0"/>
              <a:t>Being more sensitive, Kind, Strong, Sociable, Interesting</a:t>
            </a:r>
          </a:p>
          <a:p>
            <a:pPr lvl="1"/>
            <a:r>
              <a:rPr lang="en-US" altLang="en-US" dirty="0"/>
              <a:t>Physically attractive professors receive higher evaluations from their students</a:t>
            </a:r>
          </a:p>
          <a:p>
            <a:r>
              <a:rPr lang="en-US" altLang="en-US" dirty="0"/>
              <a:t>Clothing</a:t>
            </a:r>
          </a:p>
          <a:p>
            <a:pPr lvl="1"/>
            <a:r>
              <a:rPr lang="en-US" altLang="en-US" dirty="0"/>
              <a:t>Researchers suggests that clothing can covey at least ten types of messages</a:t>
            </a:r>
          </a:p>
          <a:p>
            <a:pPr lvl="2">
              <a:buFont typeface="Arial" charset="0"/>
              <a:buNone/>
            </a:pPr>
            <a:r>
              <a:rPr lang="en-US" altLang="en-US" dirty="0"/>
              <a:t>	Economic background			Level of success</a:t>
            </a:r>
          </a:p>
          <a:p>
            <a:pPr lvl="2">
              <a:buFont typeface="Arial" charset="0"/>
              <a:buNone/>
            </a:pPr>
            <a:r>
              <a:rPr lang="en-US" altLang="en-US" dirty="0"/>
              <a:t>	Economic level				Moral character	</a:t>
            </a:r>
          </a:p>
          <a:p>
            <a:pPr lvl="2">
              <a:buFont typeface="Arial" charset="0"/>
              <a:buNone/>
            </a:pPr>
            <a:r>
              <a:rPr lang="en-US" altLang="en-US" dirty="0"/>
              <a:t>	Educational level				Social background</a:t>
            </a:r>
          </a:p>
          <a:p>
            <a:pPr lvl="2">
              <a:buFont typeface="Arial" charset="0"/>
              <a:buNone/>
            </a:pPr>
            <a:r>
              <a:rPr lang="en-US" altLang="en-US" dirty="0"/>
              <a:t>	Educational background		Social position</a:t>
            </a:r>
          </a:p>
          <a:p>
            <a:pPr lvl="2">
              <a:buFont typeface="Arial" charset="0"/>
              <a:buNone/>
            </a:pPr>
            <a:r>
              <a:rPr lang="en-US" altLang="en-US" dirty="0"/>
              <a:t>	Level of sophistication			Trustworthiness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43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96662"/>
            <a:ext cx="8825659" cy="466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b="1" dirty="0"/>
              <a:t>Physical Space:</a:t>
            </a:r>
          </a:p>
          <a:p>
            <a:r>
              <a:rPr lang="en-US" altLang="en-US" dirty="0"/>
              <a:t>Proxemics</a:t>
            </a:r>
          </a:p>
          <a:p>
            <a:pPr lvl="1"/>
            <a:r>
              <a:rPr lang="en-US" altLang="en-US" dirty="0"/>
              <a:t>The study of the way people and animals use space.</a:t>
            </a:r>
          </a:p>
          <a:p>
            <a:pPr lvl="1"/>
            <a:r>
              <a:rPr lang="en-US" altLang="en-US" dirty="0"/>
              <a:t>We each carry an invisible bubble of personal space wherever we go</a:t>
            </a:r>
          </a:p>
          <a:p>
            <a:pPr lvl="1"/>
            <a:r>
              <a:rPr lang="en-US" altLang="en-US" dirty="0"/>
              <a:t>We feel uncomfortable with this bubble is violated</a:t>
            </a:r>
          </a:p>
          <a:p>
            <a:pPr lvl="1"/>
            <a:r>
              <a:rPr lang="en-US" altLang="en-US" dirty="0"/>
              <a:t>Different cultures develop different bubbles</a:t>
            </a:r>
          </a:p>
          <a:p>
            <a:pPr lvl="1"/>
            <a:r>
              <a:rPr lang="en-US" altLang="en-US" dirty="0"/>
              <a:t>It is important to choose distances based on the receiver of your message</a:t>
            </a:r>
          </a:p>
          <a:p>
            <a:r>
              <a:rPr lang="en-US" dirty="0"/>
              <a:t>Edward Hall’s Four Spatial Distances-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dirty="0"/>
              <a:t>Intimate distance: used mostly in private situations. Making out, having sex.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dirty="0"/>
              <a:t>Personal distance: “At arm’s length.” How couples stand in public.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dirty="0"/>
              <a:t>Social distance: Formal distance, the distance business is conducted at.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dirty="0"/>
              <a:t>Public distance: Furthest away while still being able to clearly communicate. The space teachers use.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474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Physical Space:</a:t>
            </a:r>
            <a:endParaRPr lang="en-US" b="1" dirty="0"/>
          </a:p>
          <a:p>
            <a:r>
              <a:rPr lang="en-US" dirty="0"/>
              <a:t>Territoriality</a:t>
            </a:r>
          </a:p>
          <a:p>
            <a:pPr lvl="1"/>
            <a:r>
              <a:rPr lang="en-US" dirty="0"/>
              <a:t>Stationary. Space that you’ve claimed.</a:t>
            </a:r>
          </a:p>
          <a:p>
            <a:pPr lvl="2"/>
            <a:r>
              <a:rPr lang="en-US" dirty="0"/>
              <a:t>Your seat in class</a:t>
            </a:r>
          </a:p>
          <a:p>
            <a:pPr lvl="2"/>
            <a:r>
              <a:rPr lang="en-US" dirty="0"/>
              <a:t>Your bedroom</a:t>
            </a:r>
          </a:p>
          <a:p>
            <a:r>
              <a:rPr lang="en-US" dirty="0"/>
              <a:t>Territory can be an indicator of power/rank.</a:t>
            </a:r>
          </a:p>
          <a:p>
            <a:pPr lvl="1"/>
            <a:r>
              <a:rPr lang="en-US" dirty="0"/>
              <a:t>Bigger office is a promotion</a:t>
            </a:r>
          </a:p>
          <a:p>
            <a:pPr lvl="1"/>
            <a:r>
              <a:rPr lang="en-US" dirty="0"/>
              <a:t>Military life</a:t>
            </a:r>
          </a:p>
        </p:txBody>
      </p:sp>
    </p:spTree>
    <p:extLst>
      <p:ext uri="{BB962C8B-B14F-4D97-AF65-F5344CB8AC3E}">
        <p14:creationId xmlns:p14="http://schemas.microsoft.com/office/powerpoint/2010/main" val="1267693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2545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Time:</a:t>
            </a:r>
          </a:p>
          <a:p>
            <a:r>
              <a:rPr lang="en-US" altLang="en-US" dirty="0"/>
              <a:t>Chronemics</a:t>
            </a:r>
          </a:p>
          <a:p>
            <a:pPr lvl="1"/>
            <a:r>
              <a:rPr lang="en-US" altLang="en-US" dirty="0"/>
              <a:t>The study of how humans structure time</a:t>
            </a:r>
          </a:p>
          <a:p>
            <a:pPr lvl="1"/>
            <a:r>
              <a:rPr lang="en-US" altLang="en-US" dirty="0"/>
              <a:t>In a culture that values time highly, waiting can be an indicator of status</a:t>
            </a:r>
          </a:p>
          <a:p>
            <a:pPr lvl="1"/>
            <a:r>
              <a:rPr lang="en-US" altLang="en-US" dirty="0"/>
              <a:t>Time can be a marker of relationships</a:t>
            </a:r>
          </a:p>
          <a:p>
            <a:pPr lvl="1"/>
            <a:r>
              <a:rPr lang="en-US" altLang="en-US" dirty="0"/>
              <a:t>The amount of time spent with a relational partner sends important messages about value</a:t>
            </a:r>
          </a:p>
          <a:p>
            <a:pPr lvl="1"/>
            <a:r>
              <a:rPr lang="en-US" altLang="en-US" dirty="0"/>
              <a:t>Time is also valued in mediated communication</a:t>
            </a:r>
          </a:p>
          <a:p>
            <a:pPr lvl="2"/>
            <a:r>
              <a:rPr lang="en-US" alt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115003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326</TotalTime>
  <Words>1160</Words>
  <Application>Microsoft Macintosh PowerPoint</Application>
  <PresentationFormat>Widescreen</PresentationFormat>
  <Paragraphs>184</Paragraphs>
  <Slides>25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Ion Boardroom</vt:lpstr>
      <vt:lpstr>Nonverbal Communication </vt:lpstr>
      <vt:lpstr>Class Rules Today</vt:lpstr>
      <vt:lpstr>PowerPoint Presentation</vt:lpstr>
      <vt:lpstr>Nonverbal Communication </vt:lpstr>
      <vt:lpstr>Class Rules Today</vt:lpstr>
      <vt:lpstr>Discussion Questions</vt:lpstr>
      <vt:lpstr>What is Nonverbal Communication?</vt:lpstr>
      <vt:lpstr>What is Nonverbal Communication?</vt:lpstr>
      <vt:lpstr>What is Nonverbal Communication?</vt:lpstr>
      <vt:lpstr>What is Nonverbal Communication?</vt:lpstr>
      <vt:lpstr>What is Nonverbal Communication?</vt:lpstr>
      <vt:lpstr>What is Nonverbal Communication?</vt:lpstr>
      <vt:lpstr>What is Nonverbal Communication?</vt:lpstr>
      <vt:lpstr>What is Nonverbal Communication?</vt:lpstr>
      <vt:lpstr>What is Nonverbal Communication?</vt:lpstr>
      <vt:lpstr>Influences on Nonverbal Communication </vt:lpstr>
      <vt:lpstr>Influences on Nonverbal Communication </vt:lpstr>
      <vt:lpstr>Types of Nonverbal Communication</vt:lpstr>
      <vt:lpstr>Types of Nonverbal Communication</vt:lpstr>
      <vt:lpstr>Types of Nonverbal Communication</vt:lpstr>
      <vt:lpstr>Types of Nonverbal Communication</vt:lpstr>
      <vt:lpstr>Types of Nonverbal Communication</vt:lpstr>
      <vt:lpstr>Types of Nonverbal Communication</vt:lpstr>
      <vt:lpstr>Types of Nonverbal Communication</vt:lpstr>
      <vt:lpstr>Types of Nonverbal Communication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Nonverbal Communication</dc:title>
  <dc:creator>Hayden Coombs</dc:creator>
  <cp:lastModifiedBy>Hayden Coombs</cp:lastModifiedBy>
  <cp:revision>21</cp:revision>
  <dcterms:created xsi:type="dcterms:W3CDTF">2016-03-17T14:30:35Z</dcterms:created>
  <dcterms:modified xsi:type="dcterms:W3CDTF">2019-10-31T18:15:53Z</dcterms:modified>
</cp:coreProperties>
</file>