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69" r:id="rId3"/>
    <p:sldId id="268" r:id="rId4"/>
    <p:sldId id="257" r:id="rId5"/>
    <p:sldId id="258" r:id="rId6"/>
    <p:sldId id="270" r:id="rId7"/>
    <p:sldId id="266" r:id="rId8"/>
    <p:sldId id="259" r:id="rId9"/>
    <p:sldId id="271" r:id="rId10"/>
    <p:sldId id="272" r:id="rId11"/>
    <p:sldId id="267" r:id="rId12"/>
    <p:sldId id="273" r:id="rId13"/>
    <p:sldId id="274" r:id="rId14"/>
    <p:sldId id="261" r:id="rId15"/>
    <p:sldId id="262" r:id="rId16"/>
    <p:sldId id="285" r:id="rId17"/>
    <p:sldId id="286" r:id="rId18"/>
    <p:sldId id="265" r:id="rId19"/>
    <p:sldId id="275" r:id="rId20"/>
    <p:sldId id="276" r:id="rId21"/>
    <p:sldId id="287" r:id="rId22"/>
    <p:sldId id="277" r:id="rId23"/>
    <p:sldId id="278" r:id="rId24"/>
    <p:sldId id="279" r:id="rId25"/>
    <p:sldId id="280" r:id="rId26"/>
    <p:sldId id="288" r:id="rId27"/>
    <p:sldId id="281" r:id="rId28"/>
    <p:sldId id="289" r:id="rId29"/>
    <p:sldId id="290" r:id="rId30"/>
    <p:sldId id="282" r:id="rId31"/>
    <p:sldId id="283"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94"/>
  </p:normalViewPr>
  <p:slideViewPr>
    <p:cSldViewPr snapToGrid="0" snapToObjects="1">
      <p:cViewPr varScale="1">
        <p:scale>
          <a:sx n="111" d="100"/>
          <a:sy n="111" d="100"/>
        </p:scale>
        <p:origin x="114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0E2307-1E40-4E12-8716-25BFDA8E7013}" type="datetime1">
              <a:rPr lang="en-US" smtClean="0"/>
              <a:pPr/>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FD9D02-426E-46C9-9EE9-0DE1EF8B2838}" type="datetime1">
              <a:rPr lang="en-US" smtClean="0"/>
              <a:pPr/>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8AEBBE-F8B2-42CF-9895-E86A608384EB}" type="datetime1">
              <a:rPr lang="en-US" smtClean="0"/>
              <a:pPr/>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E1FAA6B6-10E5-4810-BC9F-DA72D8452E73}" type="datetime1">
              <a:rPr lang="en-US" smtClean="0"/>
              <a:pPr/>
              <a:t>8/14/19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18D072-EF12-4AA2-BD71-ABC68B06D0E2}" type="datetime1">
              <a:rPr lang="en-US" smtClean="0"/>
              <a:pPr/>
              <a:t>8/14/19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CDBF60-6CC3-4B74-A60D-3486985E4346}" type="datetime1">
              <a:rPr lang="en-US" smtClean="0"/>
              <a:pPr/>
              <a:t>8/14/19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2714818-984F-4759-BF72-A33BDC1963BD}" type="datetime1">
              <a:rPr lang="en-US" smtClean="0"/>
              <a:pPr/>
              <a:t>8/14/19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EA7E191-5F94-4FC1-B823-BD7CABF7FA06}" type="datetime1">
              <a:rPr lang="en-US" smtClean="0"/>
              <a:pPr/>
              <a:t>8/14/19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856D55-EFBE-4F9B-8A5F-09D42CA22A9B}" type="datetime1">
              <a:rPr lang="en-US" smtClean="0"/>
              <a:pPr/>
              <a:t>8/14/19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FCF5A-EA79-452C-A52C-1A2668C2E7DF}" type="datetime1">
              <a:rPr lang="en-US" smtClean="0"/>
              <a:pPr/>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E5C4C28-BD4B-4892-9A2D-6E19BD753A9A}" type="datetime1">
              <a:rPr lang="en-US" smtClean="0"/>
              <a:pPr/>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9D1D110F-3F4E-48D9-B8AA-5D0E825AFDBA}" type="datetime1">
              <a:rPr lang="en-US" smtClean="0"/>
              <a:pPr/>
              <a:t>8/14/19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87D7A59-36E2-48B9-B146-C1E59501F63F}"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LISTENING</a:t>
            </a:r>
          </a:p>
        </p:txBody>
      </p:sp>
      <p:sp>
        <p:nvSpPr>
          <p:cNvPr id="3" name="Subtitle 2"/>
          <p:cNvSpPr>
            <a:spLocks noGrp="1"/>
          </p:cNvSpPr>
          <p:nvPr>
            <p:ph type="subTitle" idx="1"/>
          </p:nvPr>
        </p:nvSpPr>
        <p:spPr/>
        <p:txBody>
          <a:bodyPr/>
          <a:lstStyle/>
          <a:p>
            <a:r>
              <a:rPr lang="en-US" dirty="0"/>
              <a:t>Chapter 7</a:t>
            </a:r>
          </a:p>
        </p:txBody>
      </p:sp>
    </p:spTree>
    <p:extLst>
      <p:ext uri="{BB962C8B-B14F-4D97-AF65-F5344CB8AC3E}">
        <p14:creationId xmlns:p14="http://schemas.microsoft.com/office/powerpoint/2010/main" val="3088569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eldon is a bad listener">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73127" y="1591056"/>
            <a:ext cx="7997746" cy="4498602"/>
          </a:xfrm>
        </p:spPr>
      </p:pic>
      <p:sp>
        <p:nvSpPr>
          <p:cNvPr id="3" name="Title 2"/>
          <p:cNvSpPr>
            <a:spLocks noGrp="1"/>
          </p:cNvSpPr>
          <p:nvPr>
            <p:ph type="title"/>
          </p:nvPr>
        </p:nvSpPr>
        <p:spPr/>
        <p:txBody>
          <a:bodyPr/>
          <a:lstStyle/>
          <a:p>
            <a:r>
              <a:rPr lang="en-US" dirty="0"/>
              <a:t>Video #1</a:t>
            </a:r>
          </a:p>
        </p:txBody>
      </p:sp>
    </p:spTree>
    <p:extLst>
      <p:ext uri="{BB962C8B-B14F-4D97-AF65-F5344CB8AC3E}">
        <p14:creationId xmlns:p14="http://schemas.microsoft.com/office/powerpoint/2010/main" val="12601880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Focus on the following questions:</a:t>
            </a:r>
          </a:p>
          <a:p>
            <a:pPr lvl="1"/>
            <a:r>
              <a:rPr lang="en-US" dirty="0"/>
              <a:t>Why is listening so important in interpersonal communications?</a:t>
            </a:r>
          </a:p>
          <a:p>
            <a:pPr lvl="1"/>
            <a:r>
              <a:rPr lang="en-US" dirty="0"/>
              <a:t>How does listening make you a better communicator?</a:t>
            </a:r>
          </a:p>
          <a:p>
            <a:pPr lvl="1"/>
            <a:r>
              <a:rPr lang="en-US" dirty="0"/>
              <a:t>How will being a good listener help you during the rest of college?</a:t>
            </a:r>
          </a:p>
          <a:p>
            <a:pPr lvl="1"/>
            <a:r>
              <a:rPr lang="en-US" dirty="0"/>
              <a:t>How will listening help you in your future career?</a:t>
            </a:r>
          </a:p>
          <a:p>
            <a:endParaRPr lang="en-US" dirty="0"/>
          </a:p>
        </p:txBody>
      </p:sp>
      <p:sp>
        <p:nvSpPr>
          <p:cNvPr id="3" name="Title 2"/>
          <p:cNvSpPr>
            <a:spLocks noGrp="1"/>
          </p:cNvSpPr>
          <p:nvPr>
            <p:ph type="title"/>
          </p:nvPr>
        </p:nvSpPr>
        <p:spPr/>
        <p:txBody>
          <a:bodyPr/>
          <a:lstStyle/>
          <a:p>
            <a:r>
              <a:rPr lang="en-US" dirty="0"/>
              <a:t>Chapter 7 Capture</a:t>
            </a:r>
          </a:p>
        </p:txBody>
      </p:sp>
    </p:spTree>
    <p:extLst>
      <p:ext uri="{BB962C8B-B14F-4D97-AF65-F5344CB8AC3E}">
        <p14:creationId xmlns:p14="http://schemas.microsoft.com/office/powerpoint/2010/main" val="2065768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Listening- The process of making sense of others’ spoken messages.</a:t>
            </a:r>
          </a:p>
          <a:p>
            <a:endParaRPr lang="en-US" dirty="0"/>
          </a:p>
          <a:p>
            <a:r>
              <a:rPr lang="en-US" dirty="0"/>
              <a:t>How is hearing different from listening?</a:t>
            </a:r>
          </a:p>
          <a:p>
            <a:endParaRPr lang="en-US" dirty="0"/>
          </a:p>
          <a:p>
            <a:endParaRPr lang="en-US" dirty="0"/>
          </a:p>
        </p:txBody>
      </p:sp>
      <p:sp>
        <p:nvSpPr>
          <p:cNvPr id="3" name="Title 2"/>
          <p:cNvSpPr>
            <a:spLocks noGrp="1"/>
          </p:cNvSpPr>
          <p:nvPr>
            <p:ph type="title"/>
          </p:nvPr>
        </p:nvSpPr>
        <p:spPr/>
        <p:txBody>
          <a:bodyPr/>
          <a:lstStyle/>
          <a:p>
            <a:r>
              <a:rPr lang="en-US" dirty="0"/>
              <a:t>Listening Defined</a:t>
            </a:r>
          </a:p>
        </p:txBody>
      </p:sp>
    </p:spTree>
    <p:extLst>
      <p:ext uri="{BB962C8B-B14F-4D97-AF65-F5344CB8AC3E}">
        <p14:creationId xmlns:p14="http://schemas.microsoft.com/office/powerpoint/2010/main" val="3819015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Mindless listening vs. Mindful listening</a:t>
            </a:r>
          </a:p>
          <a:p>
            <a:endParaRPr lang="en-US" dirty="0"/>
          </a:p>
          <a:p>
            <a:r>
              <a:rPr lang="en-US" dirty="0"/>
              <a:t>Mindless listening occurs when we react to others’ messages automatically and routinely, without much mental investment</a:t>
            </a:r>
          </a:p>
          <a:p>
            <a:endParaRPr lang="en-US" dirty="0"/>
          </a:p>
          <a:p>
            <a:r>
              <a:rPr lang="en-US" dirty="0"/>
              <a:t>Mindful listening involves giving careful and thoughtful attention and responses to the messages we receive.</a:t>
            </a:r>
          </a:p>
        </p:txBody>
      </p:sp>
      <p:sp>
        <p:nvSpPr>
          <p:cNvPr id="3" name="Title 2"/>
          <p:cNvSpPr>
            <a:spLocks noGrp="1"/>
          </p:cNvSpPr>
          <p:nvPr>
            <p:ph type="title"/>
          </p:nvPr>
        </p:nvSpPr>
        <p:spPr/>
        <p:txBody>
          <a:bodyPr/>
          <a:lstStyle/>
          <a:p>
            <a:r>
              <a:rPr lang="en-US" dirty="0"/>
              <a:t>Listening Defined</a:t>
            </a:r>
          </a:p>
        </p:txBody>
      </p:sp>
    </p:spTree>
    <p:extLst>
      <p:ext uri="{BB962C8B-B14F-4D97-AF65-F5344CB8AC3E}">
        <p14:creationId xmlns:p14="http://schemas.microsoft.com/office/powerpoint/2010/main" val="1592165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he Big Bang Theory 'Please pass the butter' conversation between amy and sheldon">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87369" y="1754373"/>
            <a:ext cx="8169261" cy="4595076"/>
          </a:xfrm>
        </p:spPr>
      </p:pic>
      <p:sp>
        <p:nvSpPr>
          <p:cNvPr id="3" name="Title 2"/>
          <p:cNvSpPr>
            <a:spLocks noGrp="1"/>
          </p:cNvSpPr>
          <p:nvPr>
            <p:ph type="title"/>
          </p:nvPr>
        </p:nvSpPr>
        <p:spPr/>
        <p:txBody>
          <a:bodyPr/>
          <a:lstStyle/>
          <a:p>
            <a:r>
              <a:rPr lang="en-US" dirty="0"/>
              <a:t>Mindless Listening</a:t>
            </a:r>
          </a:p>
        </p:txBody>
      </p:sp>
    </p:spTree>
    <p:extLst>
      <p:ext uri="{BB962C8B-B14F-4D97-AF65-F5344CB8AC3E}">
        <p14:creationId xmlns:p14="http://schemas.microsoft.com/office/powerpoint/2010/main" val="8301911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0" indent="-457200">
              <a:buFont typeface="+mj-lt"/>
              <a:buAutoNum type="arabicPeriod"/>
            </a:pPr>
            <a:r>
              <a:rPr lang="en-US" dirty="0"/>
              <a:t>Hearing</a:t>
            </a:r>
          </a:p>
          <a:p>
            <a:pPr marL="457200" indent="-457200">
              <a:buFont typeface="+mj-lt"/>
              <a:buAutoNum type="arabicPeriod"/>
            </a:pPr>
            <a:r>
              <a:rPr lang="en-US" dirty="0"/>
              <a:t>Attending</a:t>
            </a:r>
          </a:p>
          <a:p>
            <a:pPr marL="457200" indent="-457200">
              <a:buFont typeface="+mj-lt"/>
              <a:buAutoNum type="arabicPeriod"/>
            </a:pPr>
            <a:r>
              <a:rPr lang="en-US" dirty="0"/>
              <a:t>Understanding</a:t>
            </a:r>
          </a:p>
          <a:p>
            <a:pPr marL="457200" indent="-457200">
              <a:buFont typeface="+mj-lt"/>
              <a:buAutoNum type="arabicPeriod"/>
            </a:pPr>
            <a:r>
              <a:rPr lang="en-US" dirty="0"/>
              <a:t>Responding</a:t>
            </a:r>
          </a:p>
          <a:p>
            <a:pPr marL="457200" indent="-457200">
              <a:buFont typeface="+mj-lt"/>
              <a:buAutoNum type="arabicPeriod"/>
            </a:pPr>
            <a:r>
              <a:rPr lang="en-US" dirty="0"/>
              <a:t>Remembering</a:t>
            </a:r>
          </a:p>
        </p:txBody>
      </p:sp>
      <p:sp>
        <p:nvSpPr>
          <p:cNvPr id="3" name="Title 2"/>
          <p:cNvSpPr>
            <a:spLocks noGrp="1"/>
          </p:cNvSpPr>
          <p:nvPr>
            <p:ph type="title"/>
          </p:nvPr>
        </p:nvSpPr>
        <p:spPr/>
        <p:txBody>
          <a:bodyPr/>
          <a:lstStyle/>
          <a:p>
            <a:r>
              <a:rPr lang="en-US" dirty="0"/>
              <a:t>Elements </a:t>
            </a:r>
            <a:r>
              <a:rPr lang="en-US"/>
              <a:t>of Listening</a:t>
            </a:r>
            <a:endParaRPr lang="en-US" dirty="0"/>
          </a:p>
        </p:txBody>
      </p:sp>
    </p:spTree>
    <p:extLst>
      <p:ext uri="{BB962C8B-B14F-4D97-AF65-F5344CB8AC3E}">
        <p14:creationId xmlns:p14="http://schemas.microsoft.com/office/powerpoint/2010/main" val="269503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75466"/>
            <a:ext cx="8432467" cy="3974301"/>
          </a:xfrm>
        </p:spPr>
        <p:txBody>
          <a:bodyPr>
            <a:normAutofit/>
          </a:bodyPr>
          <a:lstStyle/>
          <a:p>
            <a:r>
              <a:rPr lang="en-US" dirty="0"/>
              <a:t>Hearing- Sound waves striking the eardrum. Physiological.</a:t>
            </a:r>
          </a:p>
          <a:p>
            <a:pPr lvl="1"/>
            <a:r>
              <a:rPr lang="en-US" dirty="0"/>
              <a:t>Hearing is influenced by a variety of factors, including background noise. </a:t>
            </a:r>
          </a:p>
          <a:p>
            <a:pPr lvl="1"/>
            <a:r>
              <a:rPr lang="en-US" dirty="0"/>
              <a:t>If there are other loud noises, especially at the same frequency as the message we are trying to hear, we find it difficult to sort out the important signals from the background. </a:t>
            </a:r>
          </a:p>
          <a:p>
            <a:pPr lvl="1"/>
            <a:endParaRPr lang="en-US" dirty="0"/>
          </a:p>
          <a:p>
            <a:pPr lvl="1"/>
            <a:r>
              <a:rPr lang="en-US" dirty="0"/>
              <a:t>As a competent communicator, you need to recognize when you may be speaking to someone with a hearing loss and adjust your approach accordingly.</a:t>
            </a:r>
          </a:p>
        </p:txBody>
      </p:sp>
      <p:sp>
        <p:nvSpPr>
          <p:cNvPr id="3" name="Title 2"/>
          <p:cNvSpPr>
            <a:spLocks noGrp="1"/>
          </p:cNvSpPr>
          <p:nvPr>
            <p:ph type="title"/>
          </p:nvPr>
        </p:nvSpPr>
        <p:spPr/>
        <p:txBody>
          <a:bodyPr/>
          <a:lstStyle/>
          <a:p>
            <a:r>
              <a:rPr lang="en-US" dirty="0"/>
              <a:t>Elements of Listening</a:t>
            </a:r>
          </a:p>
        </p:txBody>
      </p:sp>
    </p:spTree>
    <p:extLst>
      <p:ext uri="{BB962C8B-B14F-4D97-AF65-F5344CB8AC3E}">
        <p14:creationId xmlns:p14="http://schemas.microsoft.com/office/powerpoint/2010/main" val="3416718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75466"/>
            <a:ext cx="8432467" cy="4182534"/>
          </a:xfrm>
        </p:spPr>
        <p:txBody>
          <a:bodyPr>
            <a:normAutofit/>
          </a:bodyPr>
          <a:lstStyle/>
          <a:p>
            <a:r>
              <a:rPr lang="en-US" dirty="0"/>
              <a:t>Attending- Choosing what to pay attention to. Psychological.</a:t>
            </a:r>
          </a:p>
          <a:p>
            <a:pPr lvl="1"/>
            <a:r>
              <a:rPr lang="en-US" dirty="0"/>
              <a:t>We would go crazy if we attended to every sound we hear, so we filter out some messages and focus on others.</a:t>
            </a:r>
          </a:p>
          <a:p>
            <a:pPr lvl="2"/>
            <a:r>
              <a:rPr lang="en-US" dirty="0"/>
              <a:t>Needs, wants, desires, and interests determine what is attended to. </a:t>
            </a:r>
          </a:p>
          <a:p>
            <a:pPr lvl="1"/>
            <a:r>
              <a:rPr lang="en-US" dirty="0"/>
              <a:t>Research shows we attend most carefully to messages when there’s a payoff for doing so.</a:t>
            </a:r>
          </a:p>
          <a:p>
            <a:pPr lvl="2"/>
            <a:r>
              <a:rPr lang="en-US" dirty="0"/>
              <a:t>If you want to get better acquainted with someone, you’ll pay careful attention to almost anything they say in hopes of improving the relationship.</a:t>
            </a:r>
          </a:p>
          <a:p>
            <a:pPr lvl="1"/>
            <a:r>
              <a:rPr lang="en-US" dirty="0"/>
              <a:t>Attending also helps the message sender.</a:t>
            </a:r>
          </a:p>
          <a:p>
            <a:pPr lvl="2"/>
            <a:r>
              <a:rPr lang="en-US" dirty="0"/>
              <a:t>How? Why?</a:t>
            </a:r>
          </a:p>
        </p:txBody>
      </p:sp>
      <p:sp>
        <p:nvSpPr>
          <p:cNvPr id="3" name="Title 2"/>
          <p:cNvSpPr>
            <a:spLocks noGrp="1"/>
          </p:cNvSpPr>
          <p:nvPr>
            <p:ph type="title"/>
          </p:nvPr>
        </p:nvSpPr>
        <p:spPr/>
        <p:txBody>
          <a:bodyPr/>
          <a:lstStyle/>
          <a:p>
            <a:r>
              <a:rPr lang="en-US" dirty="0"/>
              <a:t>Elements of Listening</a:t>
            </a:r>
          </a:p>
        </p:txBody>
      </p:sp>
    </p:spTree>
    <p:extLst>
      <p:ext uri="{BB962C8B-B14F-4D97-AF65-F5344CB8AC3E}">
        <p14:creationId xmlns:p14="http://schemas.microsoft.com/office/powerpoint/2010/main" val="1864823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75466"/>
            <a:ext cx="8432467" cy="3974301"/>
          </a:xfrm>
        </p:spPr>
        <p:txBody>
          <a:bodyPr>
            <a:normAutofit/>
          </a:bodyPr>
          <a:lstStyle/>
          <a:p>
            <a:r>
              <a:rPr lang="en-US" dirty="0"/>
              <a:t>Understanding- Making sense of a message.</a:t>
            </a:r>
          </a:p>
          <a:p>
            <a:pPr lvl="1"/>
            <a:r>
              <a:rPr lang="en-US" dirty="0"/>
              <a:t>Is it possible to hear and attend to a message without understanding it at all? </a:t>
            </a:r>
          </a:p>
          <a:p>
            <a:pPr lvl="1"/>
            <a:r>
              <a:rPr lang="en-US" dirty="0"/>
              <a:t>Is it possible to misunderstand a message?</a:t>
            </a:r>
          </a:p>
          <a:p>
            <a:pPr lvl="1"/>
            <a:r>
              <a:rPr lang="en-US" dirty="0"/>
              <a:t>Listening fidelity- the degree of congruence between what a listener understands and what the message sender was attempting to communicate.</a:t>
            </a:r>
            <a:endParaRPr lang="en-US" sz="800" dirty="0"/>
          </a:p>
        </p:txBody>
      </p:sp>
      <p:sp>
        <p:nvSpPr>
          <p:cNvPr id="3" name="Title 2"/>
          <p:cNvSpPr>
            <a:spLocks noGrp="1"/>
          </p:cNvSpPr>
          <p:nvPr>
            <p:ph type="title"/>
          </p:nvPr>
        </p:nvSpPr>
        <p:spPr/>
        <p:txBody>
          <a:bodyPr/>
          <a:lstStyle/>
          <a:p>
            <a:r>
              <a:rPr lang="en-US" dirty="0"/>
              <a:t>Elements of Listening</a:t>
            </a:r>
          </a:p>
        </p:txBody>
      </p:sp>
    </p:spTree>
    <p:extLst>
      <p:ext uri="{BB962C8B-B14F-4D97-AF65-F5344CB8AC3E}">
        <p14:creationId xmlns:p14="http://schemas.microsoft.com/office/powerpoint/2010/main" val="989554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75466"/>
            <a:ext cx="8432467" cy="3974301"/>
          </a:xfrm>
        </p:spPr>
        <p:txBody>
          <a:bodyPr>
            <a:normAutofit/>
          </a:bodyPr>
          <a:lstStyle/>
          <a:p>
            <a:r>
              <a:rPr lang="en-US" dirty="0"/>
              <a:t>Responding- Giving observable feedback to the speaker.</a:t>
            </a:r>
          </a:p>
          <a:p>
            <a:pPr lvl="1"/>
            <a:r>
              <a:rPr lang="en-US" dirty="0"/>
              <a:t>Verbal and/or nonverbal</a:t>
            </a:r>
          </a:p>
          <a:p>
            <a:pPr lvl="1"/>
            <a:r>
              <a:rPr lang="en-US" dirty="0"/>
              <a:t>Examples</a:t>
            </a:r>
          </a:p>
          <a:p>
            <a:endParaRPr lang="en-US" dirty="0"/>
          </a:p>
          <a:p>
            <a:r>
              <a:rPr lang="en-US" dirty="0"/>
              <a:t>Good listeners show they are attentive by nonverbal behaviors such as keeping eye contact and reacting with appropriate facial expressions— which was of particular importance to children in one study who were asked to evaluate “good” versus “bad” listeners.</a:t>
            </a:r>
          </a:p>
        </p:txBody>
      </p:sp>
      <p:sp>
        <p:nvSpPr>
          <p:cNvPr id="3" name="Title 2"/>
          <p:cNvSpPr>
            <a:spLocks noGrp="1"/>
          </p:cNvSpPr>
          <p:nvPr>
            <p:ph type="title"/>
          </p:nvPr>
        </p:nvSpPr>
        <p:spPr/>
        <p:txBody>
          <a:bodyPr/>
          <a:lstStyle/>
          <a:p>
            <a:r>
              <a:rPr lang="en-US" dirty="0"/>
              <a:t>Elements of Listening</a:t>
            </a:r>
          </a:p>
        </p:txBody>
      </p:sp>
    </p:spTree>
    <p:extLst>
      <p:ext uri="{BB962C8B-B14F-4D97-AF65-F5344CB8AC3E}">
        <p14:creationId xmlns:p14="http://schemas.microsoft.com/office/powerpoint/2010/main" val="4060856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75466"/>
            <a:ext cx="8432467" cy="3974301"/>
          </a:xfrm>
        </p:spPr>
        <p:txBody>
          <a:bodyPr/>
          <a:lstStyle/>
          <a:p>
            <a:r>
              <a:rPr lang="en-US" dirty="0"/>
              <a:t>Remembering- The ability to recall information.</a:t>
            </a:r>
          </a:p>
          <a:p>
            <a:pPr lvl="1"/>
            <a:r>
              <a:rPr lang="en-US" dirty="0"/>
              <a:t>Research suggests that most people remember only about 50 percent of what they hear immediately after hearing it.</a:t>
            </a:r>
            <a:endParaRPr lang="en-US" sz="800" dirty="0"/>
          </a:p>
          <a:p>
            <a:pPr lvl="1"/>
            <a:r>
              <a:rPr lang="en-US" dirty="0"/>
              <a:t>Within 8 hours, the 50 percent remembered drops to about 35 percent. </a:t>
            </a:r>
          </a:p>
          <a:p>
            <a:pPr lvl="1"/>
            <a:r>
              <a:rPr lang="en-US" dirty="0"/>
              <a:t>After two months, the average recall is only about 25 percent of the original message.</a:t>
            </a:r>
          </a:p>
          <a:p>
            <a:pPr lvl="1"/>
            <a:endParaRPr lang="en-US" dirty="0"/>
          </a:p>
          <a:p>
            <a:pPr lvl="1"/>
            <a:r>
              <a:rPr lang="en-US" dirty="0"/>
              <a:t>How much information do you process every day?</a:t>
            </a:r>
          </a:p>
        </p:txBody>
      </p:sp>
      <p:sp>
        <p:nvSpPr>
          <p:cNvPr id="3" name="Title 2"/>
          <p:cNvSpPr>
            <a:spLocks noGrp="1"/>
          </p:cNvSpPr>
          <p:nvPr>
            <p:ph type="title"/>
          </p:nvPr>
        </p:nvSpPr>
        <p:spPr/>
        <p:txBody>
          <a:bodyPr/>
          <a:lstStyle/>
          <a:p>
            <a:r>
              <a:rPr lang="en-US" dirty="0"/>
              <a:t>Elements of Listening</a:t>
            </a:r>
          </a:p>
        </p:txBody>
      </p:sp>
    </p:spTree>
    <p:extLst>
      <p:ext uri="{BB962C8B-B14F-4D97-AF65-F5344CB8AC3E}">
        <p14:creationId xmlns:p14="http://schemas.microsoft.com/office/powerpoint/2010/main" val="345284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you become a better listener?</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8446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err="1"/>
              <a:t>Pseudolistening</a:t>
            </a:r>
            <a:endParaRPr lang="en-US" dirty="0"/>
          </a:p>
          <a:p>
            <a:pPr marL="457200" indent="-457200">
              <a:buFont typeface="+mj-lt"/>
              <a:buAutoNum type="arabicPeriod"/>
            </a:pPr>
            <a:r>
              <a:rPr lang="en-US" dirty="0"/>
              <a:t>Stage-Hogging</a:t>
            </a:r>
          </a:p>
          <a:p>
            <a:pPr marL="457200" indent="-457200">
              <a:buFont typeface="+mj-lt"/>
              <a:buAutoNum type="arabicPeriod"/>
            </a:pPr>
            <a:r>
              <a:rPr lang="en-US" dirty="0"/>
              <a:t>Selective Listening</a:t>
            </a:r>
          </a:p>
          <a:p>
            <a:pPr marL="457200" indent="-457200">
              <a:buFont typeface="+mj-lt"/>
              <a:buAutoNum type="arabicPeriod"/>
            </a:pPr>
            <a:r>
              <a:rPr lang="en-US" dirty="0"/>
              <a:t>Insulated Listening</a:t>
            </a:r>
          </a:p>
          <a:p>
            <a:pPr marL="457200" indent="-457200">
              <a:buFont typeface="+mj-lt"/>
              <a:buAutoNum type="arabicPeriod"/>
            </a:pPr>
            <a:r>
              <a:rPr lang="en-US" dirty="0"/>
              <a:t>Defensive Listening</a:t>
            </a:r>
          </a:p>
          <a:p>
            <a:pPr marL="457200" indent="-457200">
              <a:buFont typeface="+mj-lt"/>
              <a:buAutoNum type="arabicPeriod"/>
            </a:pPr>
            <a:r>
              <a:rPr lang="en-US" dirty="0"/>
              <a:t>Ambushing</a:t>
            </a:r>
          </a:p>
          <a:p>
            <a:pPr marL="457200" indent="-457200">
              <a:buFont typeface="+mj-lt"/>
              <a:buAutoNum type="arabicPeriod"/>
            </a:pPr>
            <a:r>
              <a:rPr lang="en-US" dirty="0"/>
              <a:t>Insensitive Listening</a:t>
            </a:r>
          </a:p>
        </p:txBody>
      </p:sp>
      <p:sp>
        <p:nvSpPr>
          <p:cNvPr id="3" name="Title 2"/>
          <p:cNvSpPr>
            <a:spLocks noGrp="1"/>
          </p:cNvSpPr>
          <p:nvPr>
            <p:ph type="title"/>
          </p:nvPr>
        </p:nvSpPr>
        <p:spPr/>
        <p:txBody>
          <a:bodyPr/>
          <a:lstStyle/>
          <a:p>
            <a:r>
              <a:rPr lang="en-US" dirty="0"/>
              <a:t>Types of Ineffective Listening</a:t>
            </a:r>
          </a:p>
        </p:txBody>
      </p:sp>
    </p:spTree>
    <p:extLst>
      <p:ext uri="{BB962C8B-B14F-4D97-AF65-F5344CB8AC3E}">
        <p14:creationId xmlns:p14="http://schemas.microsoft.com/office/powerpoint/2010/main" val="1417546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err="1"/>
              <a:t>Pseudolistening</a:t>
            </a:r>
            <a:r>
              <a:rPr lang="en-US" dirty="0"/>
              <a:t>- Acting like you’re listening, but you’re really not.</a:t>
            </a:r>
          </a:p>
          <a:p>
            <a:endParaRPr lang="en-US" dirty="0"/>
          </a:p>
          <a:p>
            <a:r>
              <a:rPr lang="en-US" dirty="0"/>
              <a:t>Stage-Hogging-  Turning the topic of conversations to yourself instead of showing interest in the speaker.</a:t>
            </a:r>
          </a:p>
        </p:txBody>
      </p:sp>
      <p:sp>
        <p:nvSpPr>
          <p:cNvPr id="3" name="Title 2"/>
          <p:cNvSpPr>
            <a:spLocks noGrp="1"/>
          </p:cNvSpPr>
          <p:nvPr>
            <p:ph type="title"/>
          </p:nvPr>
        </p:nvSpPr>
        <p:spPr/>
        <p:txBody>
          <a:bodyPr/>
          <a:lstStyle/>
          <a:p>
            <a:r>
              <a:rPr lang="en-US" dirty="0"/>
              <a:t>Types of Ineffective Listening</a:t>
            </a:r>
          </a:p>
        </p:txBody>
      </p:sp>
    </p:spTree>
    <p:extLst>
      <p:ext uri="{BB962C8B-B14F-4D97-AF65-F5344CB8AC3E}">
        <p14:creationId xmlns:p14="http://schemas.microsoft.com/office/powerpoint/2010/main" val="3641333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Selective Listening-  Only responding to the parts of remarks that interest you, rejecting everything else.</a:t>
            </a:r>
          </a:p>
          <a:p>
            <a:endParaRPr lang="en-US" dirty="0"/>
          </a:p>
          <a:p>
            <a:r>
              <a:rPr lang="en-US" dirty="0"/>
              <a:t>Insulated Listening- Avoiding specific topics or information you don’t want to deal with.</a:t>
            </a:r>
          </a:p>
        </p:txBody>
      </p:sp>
      <p:sp>
        <p:nvSpPr>
          <p:cNvPr id="3" name="Title 2"/>
          <p:cNvSpPr>
            <a:spLocks noGrp="1"/>
          </p:cNvSpPr>
          <p:nvPr>
            <p:ph type="title"/>
          </p:nvPr>
        </p:nvSpPr>
        <p:spPr/>
        <p:txBody>
          <a:bodyPr/>
          <a:lstStyle/>
          <a:p>
            <a:r>
              <a:rPr lang="en-US" dirty="0"/>
              <a:t>Types of Ineffective Listening</a:t>
            </a:r>
          </a:p>
        </p:txBody>
      </p:sp>
    </p:spTree>
    <p:extLst>
      <p:ext uri="{BB962C8B-B14F-4D97-AF65-F5344CB8AC3E}">
        <p14:creationId xmlns:p14="http://schemas.microsoft.com/office/powerpoint/2010/main" val="3698072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512438"/>
            <a:ext cx="8229600" cy="4205603"/>
          </a:xfrm>
        </p:spPr>
        <p:txBody>
          <a:bodyPr>
            <a:normAutofit/>
          </a:bodyPr>
          <a:lstStyle/>
          <a:p>
            <a:r>
              <a:rPr lang="en-US" dirty="0"/>
              <a:t>Defensive Listening- Taking others’ remarks as personal attacks.</a:t>
            </a:r>
          </a:p>
          <a:p>
            <a:endParaRPr lang="en-US" dirty="0"/>
          </a:p>
          <a:p>
            <a:r>
              <a:rPr lang="en-US" dirty="0"/>
              <a:t>Ambushing- Carefully listening, but only to use information against the speaker.</a:t>
            </a:r>
          </a:p>
          <a:p>
            <a:endParaRPr lang="en-US" dirty="0"/>
          </a:p>
          <a:p>
            <a:r>
              <a:rPr lang="en-US" dirty="0"/>
              <a:t>Insensitive Listening- Only responding to the superficial content, ignoring the emotional aspect.</a:t>
            </a:r>
          </a:p>
        </p:txBody>
      </p:sp>
      <p:sp>
        <p:nvSpPr>
          <p:cNvPr id="3" name="Title 2"/>
          <p:cNvSpPr>
            <a:spLocks noGrp="1"/>
          </p:cNvSpPr>
          <p:nvPr>
            <p:ph type="title"/>
          </p:nvPr>
        </p:nvSpPr>
        <p:spPr/>
        <p:txBody>
          <a:bodyPr/>
          <a:lstStyle/>
          <a:p>
            <a:r>
              <a:rPr lang="en-US" dirty="0"/>
              <a:t>Types of Ineffective Listening</a:t>
            </a:r>
          </a:p>
        </p:txBody>
      </p:sp>
    </p:spTree>
    <p:extLst>
      <p:ext uri="{BB962C8B-B14F-4D97-AF65-F5344CB8AC3E}">
        <p14:creationId xmlns:p14="http://schemas.microsoft.com/office/powerpoint/2010/main" val="4233595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Take a few minutes to complete the handout.</a:t>
            </a:r>
          </a:p>
          <a:p>
            <a:endParaRPr lang="en-US" dirty="0"/>
          </a:p>
          <a:p>
            <a:r>
              <a:rPr lang="en-US" dirty="0"/>
              <a:t>What specific goals are you making to become a better listener?</a:t>
            </a:r>
          </a:p>
          <a:p>
            <a:endParaRPr lang="en-US" dirty="0"/>
          </a:p>
          <a:p>
            <a:r>
              <a:rPr lang="en-US" dirty="0"/>
              <a:t>Why is it so important to be a good listener?</a:t>
            </a:r>
          </a:p>
        </p:txBody>
      </p:sp>
      <p:sp>
        <p:nvSpPr>
          <p:cNvPr id="3" name="Title 2"/>
          <p:cNvSpPr>
            <a:spLocks noGrp="1"/>
          </p:cNvSpPr>
          <p:nvPr>
            <p:ph type="title"/>
          </p:nvPr>
        </p:nvSpPr>
        <p:spPr/>
        <p:txBody>
          <a:bodyPr/>
          <a:lstStyle/>
          <a:p>
            <a:r>
              <a:rPr lang="en-US" dirty="0"/>
              <a:t>Listening Assessment</a:t>
            </a:r>
          </a:p>
        </p:txBody>
      </p:sp>
    </p:spTree>
    <p:extLst>
      <p:ext uri="{BB962C8B-B14F-4D97-AF65-F5344CB8AC3E}">
        <p14:creationId xmlns:p14="http://schemas.microsoft.com/office/powerpoint/2010/main" val="4188699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we sometimes choose not to listen?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68834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3969882"/>
          </a:xfrm>
        </p:spPr>
        <p:txBody>
          <a:bodyPr>
            <a:normAutofit/>
          </a:bodyPr>
          <a:lstStyle/>
          <a:p>
            <a:r>
              <a:rPr lang="en-US" dirty="0"/>
              <a:t>Message Overload</a:t>
            </a:r>
          </a:p>
          <a:p>
            <a:r>
              <a:rPr lang="en-US" dirty="0"/>
              <a:t>Preoccupation</a:t>
            </a:r>
          </a:p>
          <a:p>
            <a:r>
              <a:rPr lang="en-US" dirty="0"/>
              <a:t>Rapid Thought</a:t>
            </a:r>
          </a:p>
          <a:p>
            <a:r>
              <a:rPr lang="en-US" dirty="0"/>
              <a:t>Effort</a:t>
            </a:r>
          </a:p>
          <a:p>
            <a:r>
              <a:rPr lang="en-US" dirty="0"/>
              <a:t>External Noise</a:t>
            </a:r>
          </a:p>
          <a:p>
            <a:r>
              <a:rPr lang="en-US" dirty="0"/>
              <a:t>Faulty Assumptions</a:t>
            </a:r>
          </a:p>
          <a:p>
            <a:r>
              <a:rPr lang="en-US" dirty="0"/>
              <a:t>Lack of Apparent Advantages</a:t>
            </a:r>
          </a:p>
          <a:p>
            <a:r>
              <a:rPr lang="en-US" dirty="0"/>
              <a:t>Lack of Training</a:t>
            </a:r>
          </a:p>
          <a:p>
            <a:r>
              <a:rPr lang="en-US" dirty="0"/>
              <a:t>Hearing Problems</a:t>
            </a:r>
          </a:p>
        </p:txBody>
      </p:sp>
      <p:sp>
        <p:nvSpPr>
          <p:cNvPr id="3" name="Title 2"/>
          <p:cNvSpPr>
            <a:spLocks noGrp="1"/>
          </p:cNvSpPr>
          <p:nvPr>
            <p:ph type="title"/>
          </p:nvPr>
        </p:nvSpPr>
        <p:spPr/>
        <p:txBody>
          <a:bodyPr/>
          <a:lstStyle/>
          <a:p>
            <a:r>
              <a:rPr lang="en-US" dirty="0"/>
              <a:t>Why We Don’t Listen Better</a:t>
            </a:r>
          </a:p>
        </p:txBody>
      </p:sp>
    </p:spTree>
    <p:extLst>
      <p:ext uri="{BB962C8B-B14F-4D97-AF65-F5344CB8AC3E}">
        <p14:creationId xmlns:p14="http://schemas.microsoft.com/office/powerpoint/2010/main" val="1778373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6"/>
            <a:ext cx="7408333" cy="4182533"/>
          </a:xfrm>
        </p:spPr>
        <p:txBody>
          <a:bodyPr>
            <a:normAutofit/>
          </a:bodyPr>
          <a:lstStyle/>
          <a:p>
            <a:r>
              <a:rPr lang="en-US" dirty="0"/>
              <a:t>Message Overload: It’s especially difficult to focus on messages—even important ones—when you are bombarded by information. </a:t>
            </a:r>
          </a:p>
          <a:p>
            <a:pPr lvl="1"/>
            <a:r>
              <a:rPr lang="en-US" dirty="0"/>
              <a:t>Face-to-face messages come from friends, family, work, and school. </a:t>
            </a:r>
          </a:p>
          <a:p>
            <a:pPr lvl="1"/>
            <a:r>
              <a:rPr lang="en-US" dirty="0"/>
              <a:t>Personal media—text messages, phone calls, emails, and instant messages—demand your attention. </a:t>
            </a:r>
          </a:p>
          <a:p>
            <a:pPr lvl="1"/>
            <a:r>
              <a:rPr lang="en-US" dirty="0"/>
              <a:t>Along with these personal channels, we are awash in messages from mass media. This deluge of communication has made the challenge of attending tougher than at any time in human history.</a:t>
            </a:r>
          </a:p>
        </p:txBody>
      </p:sp>
      <p:sp>
        <p:nvSpPr>
          <p:cNvPr id="3" name="Title 2"/>
          <p:cNvSpPr>
            <a:spLocks noGrp="1"/>
          </p:cNvSpPr>
          <p:nvPr>
            <p:ph type="title"/>
          </p:nvPr>
        </p:nvSpPr>
        <p:spPr/>
        <p:txBody>
          <a:bodyPr/>
          <a:lstStyle/>
          <a:p>
            <a:r>
              <a:rPr lang="en-US" dirty="0"/>
              <a:t>Why We Don’t Listen Better</a:t>
            </a:r>
          </a:p>
        </p:txBody>
      </p:sp>
    </p:spTree>
    <p:extLst>
      <p:ext uri="{BB962C8B-B14F-4D97-AF65-F5344CB8AC3E}">
        <p14:creationId xmlns:p14="http://schemas.microsoft.com/office/powerpoint/2010/main" val="2023756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6"/>
            <a:ext cx="7408333" cy="4182533"/>
          </a:xfrm>
        </p:spPr>
        <p:txBody>
          <a:bodyPr>
            <a:normAutofit/>
          </a:bodyPr>
          <a:lstStyle/>
          <a:p>
            <a:r>
              <a:rPr lang="en-US" dirty="0"/>
              <a:t>Preoccupation: Another reason we don’t always listen carefully is that we’re often wrapped up in personal concerns that seem more important than the messages that others are sending. </a:t>
            </a:r>
          </a:p>
          <a:p>
            <a:pPr lvl="1"/>
            <a:r>
              <a:rPr lang="en-US" dirty="0"/>
              <a:t>It’s difficult to pay attention to someone else when you’re worrying about an upcoming exam or thinking about the great time you plan to have over the next weekend.</a:t>
            </a:r>
          </a:p>
        </p:txBody>
      </p:sp>
      <p:sp>
        <p:nvSpPr>
          <p:cNvPr id="3" name="Title 2"/>
          <p:cNvSpPr>
            <a:spLocks noGrp="1"/>
          </p:cNvSpPr>
          <p:nvPr>
            <p:ph type="title"/>
          </p:nvPr>
        </p:nvSpPr>
        <p:spPr/>
        <p:txBody>
          <a:bodyPr/>
          <a:lstStyle/>
          <a:p>
            <a:r>
              <a:rPr lang="en-US" dirty="0"/>
              <a:t>Why We Don’t Listen Better</a:t>
            </a:r>
          </a:p>
        </p:txBody>
      </p:sp>
    </p:spTree>
    <p:extLst>
      <p:ext uri="{BB962C8B-B14F-4D97-AF65-F5344CB8AC3E}">
        <p14:creationId xmlns:p14="http://schemas.microsoft.com/office/powerpoint/2010/main" val="448697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3969882"/>
          </a:xfrm>
        </p:spPr>
        <p:txBody>
          <a:bodyPr>
            <a:normAutofit lnSpcReduction="10000"/>
          </a:bodyPr>
          <a:lstStyle/>
          <a:p>
            <a:r>
              <a:rPr lang="en-US" dirty="0"/>
              <a:t>Rapid Thought: Listening carefully is also difficult for a physiological reason. </a:t>
            </a:r>
          </a:p>
          <a:p>
            <a:pPr lvl="1"/>
            <a:r>
              <a:rPr lang="en-US" dirty="0"/>
              <a:t>Although we’re capable of understanding speech at rates of 600 words per minute, the average person only speaks between 100 and 150 words per minute. Thus, we have mental “spare time” while someone is talking. </a:t>
            </a:r>
          </a:p>
          <a:p>
            <a:pPr lvl="1"/>
            <a:r>
              <a:rPr lang="en-US" dirty="0"/>
              <a:t>The temptation is to use this time in ways that don’t relate to the speaker’s ideas: thinking about personal interests, daydreaming, planning a rebuttal, and so on.</a:t>
            </a:r>
          </a:p>
          <a:p>
            <a:pPr lvl="1"/>
            <a:r>
              <a:rPr lang="en-US" dirty="0"/>
              <a:t>The trick is to use this spare time to understand the speaker’s ideas better rather than to let your attention wander.</a:t>
            </a:r>
          </a:p>
        </p:txBody>
      </p:sp>
      <p:sp>
        <p:nvSpPr>
          <p:cNvPr id="3" name="Title 2"/>
          <p:cNvSpPr>
            <a:spLocks noGrp="1"/>
          </p:cNvSpPr>
          <p:nvPr>
            <p:ph type="title"/>
          </p:nvPr>
        </p:nvSpPr>
        <p:spPr/>
        <p:txBody>
          <a:bodyPr/>
          <a:lstStyle/>
          <a:p>
            <a:r>
              <a:rPr lang="en-US" dirty="0"/>
              <a:t>Why We Don’t Listen Better</a:t>
            </a:r>
          </a:p>
        </p:txBody>
      </p:sp>
    </p:spTree>
    <p:extLst>
      <p:ext uri="{BB962C8B-B14F-4D97-AF65-F5344CB8AC3E}">
        <p14:creationId xmlns:p14="http://schemas.microsoft.com/office/powerpoint/2010/main" val="645866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3969882"/>
          </a:xfrm>
        </p:spPr>
        <p:txBody>
          <a:bodyPr>
            <a:normAutofit/>
          </a:bodyPr>
          <a:lstStyle/>
          <a:p>
            <a:r>
              <a:rPr lang="en-US" dirty="0"/>
              <a:t>Effort: Listening effectively is hard work. The physical changes that occur during careful listening show the effort it takes: The heart rate quickens, respiration increases, and body temperature rises.</a:t>
            </a:r>
          </a:p>
          <a:p>
            <a:pPr lvl="1"/>
            <a:r>
              <a:rPr lang="en-US" dirty="0"/>
              <a:t>Listening carefully to a speaker can taxing, which is why some people choose not to make the effort.</a:t>
            </a:r>
            <a:endParaRPr lang="en-US" sz="600" dirty="0"/>
          </a:p>
          <a:p>
            <a:pPr lvl="1"/>
            <a:r>
              <a:rPr lang="en-US" dirty="0"/>
              <a:t>If you’ve come home exhausted after an evening of listening intently to a friend in need, you know how draining the process can be.</a:t>
            </a:r>
          </a:p>
        </p:txBody>
      </p:sp>
      <p:sp>
        <p:nvSpPr>
          <p:cNvPr id="3" name="Title 2"/>
          <p:cNvSpPr>
            <a:spLocks noGrp="1"/>
          </p:cNvSpPr>
          <p:nvPr>
            <p:ph type="title"/>
          </p:nvPr>
        </p:nvSpPr>
        <p:spPr/>
        <p:txBody>
          <a:bodyPr/>
          <a:lstStyle/>
          <a:p>
            <a:r>
              <a:rPr lang="en-US" dirty="0"/>
              <a:t>Why We Don’t Listen Better</a:t>
            </a:r>
          </a:p>
        </p:txBody>
      </p:sp>
    </p:spTree>
    <p:extLst>
      <p:ext uri="{BB962C8B-B14F-4D97-AF65-F5344CB8AC3E}">
        <p14:creationId xmlns:p14="http://schemas.microsoft.com/office/powerpoint/2010/main" val="413973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6"/>
            <a:ext cx="7408333" cy="4182533"/>
          </a:xfrm>
        </p:spPr>
        <p:txBody>
          <a:bodyPr>
            <a:normAutofit/>
          </a:bodyPr>
          <a:lstStyle/>
          <a:p>
            <a:r>
              <a:rPr lang="en-US" dirty="0"/>
              <a:t>External Noise: The physical world in which we live often presents distractions that make it difficult to pay attention to others.</a:t>
            </a:r>
          </a:p>
          <a:p>
            <a:endParaRPr lang="en-US" dirty="0"/>
          </a:p>
        </p:txBody>
      </p:sp>
      <p:sp>
        <p:nvSpPr>
          <p:cNvPr id="3" name="Title 2"/>
          <p:cNvSpPr>
            <a:spLocks noGrp="1"/>
          </p:cNvSpPr>
          <p:nvPr>
            <p:ph type="title"/>
          </p:nvPr>
        </p:nvSpPr>
        <p:spPr/>
        <p:txBody>
          <a:bodyPr/>
          <a:lstStyle/>
          <a:p>
            <a:r>
              <a:rPr lang="en-US" dirty="0"/>
              <a:t>Why We Don’t Listen Better</a:t>
            </a:r>
          </a:p>
        </p:txBody>
      </p:sp>
    </p:spTree>
    <p:extLst>
      <p:ext uri="{BB962C8B-B14F-4D97-AF65-F5344CB8AC3E}">
        <p14:creationId xmlns:p14="http://schemas.microsoft.com/office/powerpoint/2010/main" val="419507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6"/>
            <a:ext cx="7408333" cy="4182533"/>
          </a:xfrm>
        </p:spPr>
        <p:txBody>
          <a:bodyPr>
            <a:normAutofit/>
          </a:bodyPr>
          <a:lstStyle/>
          <a:p>
            <a:r>
              <a:rPr lang="en-US" dirty="0"/>
              <a:t>Faulty Assumptions: We often make faulty assumptions that lead us to believe we’re listening attentively when quite the opposite is true. </a:t>
            </a:r>
          </a:p>
          <a:p>
            <a:pPr lvl="1"/>
            <a:r>
              <a:rPr lang="en-US" dirty="0"/>
              <a:t>When the subject is a familiar one, it’s easy to tune out because you think you’ve heard it all before.</a:t>
            </a:r>
          </a:p>
          <a:p>
            <a:pPr lvl="1"/>
            <a:r>
              <a:rPr lang="en-US" dirty="0"/>
              <a:t>You think that another’s comments are too complex to be understood (as in some lectures), so you give up trying to make sense of them.</a:t>
            </a:r>
          </a:p>
        </p:txBody>
      </p:sp>
      <p:sp>
        <p:nvSpPr>
          <p:cNvPr id="3" name="Title 2"/>
          <p:cNvSpPr>
            <a:spLocks noGrp="1"/>
          </p:cNvSpPr>
          <p:nvPr>
            <p:ph type="title"/>
          </p:nvPr>
        </p:nvSpPr>
        <p:spPr/>
        <p:txBody>
          <a:bodyPr/>
          <a:lstStyle/>
          <a:p>
            <a:r>
              <a:rPr lang="en-US" dirty="0"/>
              <a:t>Why We Don’t Listen Better</a:t>
            </a:r>
          </a:p>
        </p:txBody>
      </p:sp>
    </p:spTree>
    <p:extLst>
      <p:ext uri="{BB962C8B-B14F-4D97-AF65-F5344CB8AC3E}">
        <p14:creationId xmlns:p14="http://schemas.microsoft.com/office/powerpoint/2010/main" val="4288744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3969882"/>
          </a:xfrm>
        </p:spPr>
        <p:txBody>
          <a:bodyPr>
            <a:normAutofit/>
          </a:bodyPr>
          <a:lstStyle/>
          <a:p>
            <a:r>
              <a:rPr lang="en-US" dirty="0"/>
              <a:t>Lack of Apparent Advantages: It often seems that there’s more to gain by speaking than by listening.</a:t>
            </a:r>
          </a:p>
          <a:p>
            <a:endParaRPr lang="en-US" dirty="0"/>
          </a:p>
          <a:p>
            <a:r>
              <a:rPr lang="en-US" dirty="0"/>
              <a:t>Lack of Training: Listening is a skill, not a natural ability. </a:t>
            </a:r>
          </a:p>
        </p:txBody>
      </p:sp>
      <p:sp>
        <p:nvSpPr>
          <p:cNvPr id="3" name="Title 2"/>
          <p:cNvSpPr>
            <a:spLocks noGrp="1"/>
          </p:cNvSpPr>
          <p:nvPr>
            <p:ph type="title"/>
          </p:nvPr>
        </p:nvSpPr>
        <p:spPr/>
        <p:txBody>
          <a:bodyPr/>
          <a:lstStyle/>
          <a:p>
            <a:r>
              <a:rPr lang="en-US" dirty="0"/>
              <a:t>Why We Don’t Listen Better</a:t>
            </a:r>
          </a:p>
        </p:txBody>
      </p:sp>
    </p:spTree>
    <p:extLst>
      <p:ext uri="{BB962C8B-B14F-4D97-AF65-F5344CB8AC3E}">
        <p14:creationId xmlns:p14="http://schemas.microsoft.com/office/powerpoint/2010/main" val="156446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3969882"/>
          </a:xfrm>
        </p:spPr>
        <p:txBody>
          <a:bodyPr>
            <a:normAutofit/>
          </a:bodyPr>
          <a:lstStyle/>
          <a:p>
            <a:r>
              <a:rPr lang="en-US" dirty="0"/>
              <a:t>Hearing Problems: Sometimes a person’s listening ability suffers from a physiological hearing problem. </a:t>
            </a:r>
          </a:p>
          <a:p>
            <a:pPr lvl="1"/>
            <a:r>
              <a:rPr lang="en-US" dirty="0"/>
              <a:t>In such cases, both the person with the problem and others can become frustrated at the ineffective communication that results.</a:t>
            </a:r>
          </a:p>
        </p:txBody>
      </p:sp>
      <p:sp>
        <p:nvSpPr>
          <p:cNvPr id="3" name="Title 2"/>
          <p:cNvSpPr>
            <a:spLocks noGrp="1"/>
          </p:cNvSpPr>
          <p:nvPr>
            <p:ph type="title"/>
          </p:nvPr>
        </p:nvSpPr>
        <p:spPr/>
        <p:txBody>
          <a:bodyPr/>
          <a:lstStyle/>
          <a:p>
            <a:r>
              <a:rPr lang="en-US" dirty="0"/>
              <a:t>Why We Don’t Listen Better</a:t>
            </a:r>
          </a:p>
        </p:txBody>
      </p:sp>
    </p:spTree>
    <p:extLst>
      <p:ext uri="{BB962C8B-B14F-4D97-AF65-F5344CB8AC3E}">
        <p14:creationId xmlns:p14="http://schemas.microsoft.com/office/powerpoint/2010/main" val="2783384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766BCF-569A-5C46-A8BA-010F2996BE77}"/>
              </a:ext>
            </a:extLst>
          </p:cNvPr>
          <p:cNvSpPr>
            <a:spLocks noGrp="1"/>
          </p:cNvSpPr>
          <p:nvPr>
            <p:ph idx="1"/>
          </p:nvPr>
        </p:nvSpPr>
        <p:spPr/>
        <p:txBody>
          <a:bodyPr/>
          <a:lstStyle/>
          <a:p>
            <a:pPr marL="457200" indent="-457200">
              <a:buFont typeface="+mj-lt"/>
              <a:buAutoNum type="arabicPeriod"/>
            </a:pPr>
            <a:r>
              <a:rPr lang="en-US" dirty="0"/>
              <a:t>Talk Less</a:t>
            </a:r>
          </a:p>
          <a:p>
            <a:pPr marL="457200" indent="-457200">
              <a:buFont typeface="+mj-lt"/>
              <a:buAutoNum type="arabicPeriod"/>
            </a:pPr>
            <a:r>
              <a:rPr lang="en-US" dirty="0"/>
              <a:t>Get rid of distractions</a:t>
            </a:r>
          </a:p>
          <a:p>
            <a:pPr marL="457200" indent="-457200">
              <a:buFont typeface="+mj-lt"/>
              <a:buAutoNum type="arabicPeriod"/>
            </a:pPr>
            <a:r>
              <a:rPr lang="en-US" dirty="0"/>
              <a:t>Don’t judge prematurely</a:t>
            </a:r>
          </a:p>
          <a:p>
            <a:pPr marL="457200" indent="-457200">
              <a:buFont typeface="+mj-lt"/>
              <a:buAutoNum type="arabicPeriod"/>
            </a:pPr>
            <a:r>
              <a:rPr lang="en-US" dirty="0"/>
              <a:t>Look for key ideas</a:t>
            </a:r>
          </a:p>
        </p:txBody>
      </p:sp>
      <p:sp>
        <p:nvSpPr>
          <p:cNvPr id="3" name="Title 2">
            <a:extLst>
              <a:ext uri="{FF2B5EF4-FFF2-40B4-BE49-F238E27FC236}">
                <a16:creationId xmlns:a16="http://schemas.microsoft.com/office/drawing/2014/main" id="{C4013EE7-4E1C-A642-BC14-0CF55AE6C3AD}"/>
              </a:ext>
            </a:extLst>
          </p:cNvPr>
          <p:cNvSpPr>
            <a:spLocks noGrp="1"/>
          </p:cNvSpPr>
          <p:nvPr>
            <p:ph type="title"/>
          </p:nvPr>
        </p:nvSpPr>
        <p:spPr/>
        <p:txBody>
          <a:bodyPr>
            <a:normAutofit fontScale="90000"/>
          </a:bodyPr>
          <a:lstStyle/>
          <a:p>
            <a:r>
              <a:rPr lang="en-US" dirty="0"/>
              <a:t>Steps to Becoming a Better Listener</a:t>
            </a:r>
          </a:p>
        </p:txBody>
      </p:sp>
    </p:spTree>
    <p:extLst>
      <p:ext uri="{BB962C8B-B14F-4D97-AF65-F5344CB8AC3E}">
        <p14:creationId xmlns:p14="http://schemas.microsoft.com/office/powerpoint/2010/main" val="2367523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6"/>
            <a:ext cx="7408333" cy="3842291"/>
          </a:xfrm>
        </p:spPr>
        <p:txBody>
          <a:bodyPr>
            <a:normAutofit lnSpcReduction="10000"/>
          </a:bodyPr>
          <a:lstStyle/>
          <a:p>
            <a:r>
              <a:rPr lang="en-US" dirty="0"/>
              <a:t>Talk Less: “We have been given two ears and but a single mouth, in order that we may hear more and talk less.” </a:t>
            </a:r>
          </a:p>
          <a:p>
            <a:pPr lvl="1"/>
            <a:r>
              <a:rPr lang="en-US" dirty="0"/>
              <a:t>Don’t stage hog. </a:t>
            </a:r>
          </a:p>
          <a:p>
            <a:endParaRPr lang="en-US" dirty="0"/>
          </a:p>
          <a:p>
            <a:r>
              <a:rPr lang="en-US" dirty="0"/>
              <a:t>Get Rid of Distractions: If the information you’re seeking is really important, do everything possible to eliminate the internal and external distractions that interfere with careful listening.</a:t>
            </a:r>
          </a:p>
          <a:p>
            <a:pPr lvl="1"/>
            <a:r>
              <a:rPr lang="en-US" dirty="0"/>
              <a:t>External and internal distractions</a:t>
            </a:r>
          </a:p>
        </p:txBody>
      </p:sp>
      <p:sp>
        <p:nvSpPr>
          <p:cNvPr id="3" name="Title 2"/>
          <p:cNvSpPr>
            <a:spLocks noGrp="1"/>
          </p:cNvSpPr>
          <p:nvPr>
            <p:ph type="title"/>
          </p:nvPr>
        </p:nvSpPr>
        <p:spPr/>
        <p:txBody>
          <a:bodyPr/>
          <a:lstStyle/>
          <a:p>
            <a:r>
              <a:rPr lang="en-US" dirty="0"/>
              <a:t>Becoming a Better Listener</a:t>
            </a:r>
          </a:p>
        </p:txBody>
      </p:sp>
    </p:spTree>
    <p:extLst>
      <p:ext uri="{BB962C8B-B14F-4D97-AF65-F5344CB8AC3E}">
        <p14:creationId xmlns:p14="http://schemas.microsoft.com/office/powerpoint/2010/main" val="1757428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6"/>
            <a:ext cx="7408333" cy="4182534"/>
          </a:xfrm>
        </p:spPr>
        <p:txBody>
          <a:bodyPr>
            <a:normAutofit fontScale="92500" lnSpcReduction="10000"/>
          </a:bodyPr>
          <a:lstStyle/>
          <a:p>
            <a:r>
              <a:rPr lang="en-US" dirty="0"/>
              <a:t>Don’t Judge Prematurely: Most people would agree that it’s essential to understand a speaker’s ideas before judging them. </a:t>
            </a:r>
          </a:p>
          <a:p>
            <a:pPr lvl="1"/>
            <a:r>
              <a:rPr lang="en-US" dirty="0"/>
              <a:t>However, all of us are guilty of forming snap judgments, evaluating others before hearing them out. </a:t>
            </a:r>
          </a:p>
          <a:p>
            <a:pPr lvl="1"/>
            <a:r>
              <a:rPr lang="en-US" dirty="0"/>
              <a:t>This tendency is greatest when the speaker’s ideas conflict with our own.</a:t>
            </a:r>
          </a:p>
          <a:p>
            <a:pPr lvl="1"/>
            <a:endParaRPr lang="en-US" dirty="0"/>
          </a:p>
          <a:p>
            <a:r>
              <a:rPr lang="en-US" dirty="0"/>
              <a:t>Look for Key Ideas: It’s easy to lose patience with long-winded speakers who never seem to get to the point—or have a point, for that matter. </a:t>
            </a:r>
          </a:p>
          <a:p>
            <a:pPr lvl="1"/>
            <a:r>
              <a:rPr lang="en-US" dirty="0"/>
              <a:t>Nonetheless, most people do have a central idea.</a:t>
            </a:r>
          </a:p>
        </p:txBody>
      </p:sp>
      <p:sp>
        <p:nvSpPr>
          <p:cNvPr id="3" name="Title 2"/>
          <p:cNvSpPr>
            <a:spLocks noGrp="1"/>
          </p:cNvSpPr>
          <p:nvPr>
            <p:ph type="title"/>
          </p:nvPr>
        </p:nvSpPr>
        <p:spPr/>
        <p:txBody>
          <a:bodyPr/>
          <a:lstStyle/>
          <a:p>
            <a:r>
              <a:rPr lang="en-US" dirty="0"/>
              <a:t>Becoming a Better Listener</a:t>
            </a:r>
          </a:p>
        </p:txBody>
      </p:sp>
    </p:spTree>
    <p:extLst>
      <p:ext uri="{BB962C8B-B14F-4D97-AF65-F5344CB8AC3E}">
        <p14:creationId xmlns:p14="http://schemas.microsoft.com/office/powerpoint/2010/main" val="8183495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Waveform.thmx</Template>
  <TotalTime>968</TotalTime>
  <Words>1431</Words>
  <Application>Microsoft Macintosh PowerPoint</Application>
  <PresentationFormat>On-screen Show (4:3)</PresentationFormat>
  <Paragraphs>146</Paragraphs>
  <Slides>31</Slides>
  <Notes>0</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Candara</vt:lpstr>
      <vt:lpstr>Symbol</vt:lpstr>
      <vt:lpstr>Waveform</vt:lpstr>
      <vt:lpstr>LISTENING</vt:lpstr>
      <vt:lpstr>Video #1</vt:lpstr>
      <vt:lpstr>Chapter 7 Capture</vt:lpstr>
      <vt:lpstr>Listening Defined</vt:lpstr>
      <vt:lpstr>Listening Defined</vt:lpstr>
      <vt:lpstr>Mindless Listening</vt:lpstr>
      <vt:lpstr>Elements of Listening</vt:lpstr>
      <vt:lpstr>Elements of Listening</vt:lpstr>
      <vt:lpstr>Elements of Listening</vt:lpstr>
      <vt:lpstr>Elements of Listening</vt:lpstr>
      <vt:lpstr>Elements of Listening</vt:lpstr>
      <vt:lpstr>Elements of Listening</vt:lpstr>
      <vt:lpstr>How can you become a better listener?</vt:lpstr>
      <vt:lpstr>Types of Ineffective Listening</vt:lpstr>
      <vt:lpstr>Types of Ineffective Listening</vt:lpstr>
      <vt:lpstr>Types of Ineffective Listening</vt:lpstr>
      <vt:lpstr>Types of Ineffective Listening</vt:lpstr>
      <vt:lpstr>Listening Assessment</vt:lpstr>
      <vt:lpstr>Why do we sometimes choose not to listen?</vt:lpstr>
      <vt:lpstr>Why We Don’t Listen Better</vt:lpstr>
      <vt:lpstr>Why We Don’t Listen Better</vt:lpstr>
      <vt:lpstr>Why We Don’t Listen Better</vt:lpstr>
      <vt:lpstr>Why We Don’t Listen Better</vt:lpstr>
      <vt:lpstr>Why We Don’t Listen Better</vt:lpstr>
      <vt:lpstr>Why We Don’t Listen Better</vt:lpstr>
      <vt:lpstr>Why We Don’t Listen Better</vt:lpstr>
      <vt:lpstr>Why We Don’t Listen Better</vt:lpstr>
      <vt:lpstr>Why We Don’t Listen Better</vt:lpstr>
      <vt:lpstr>Steps to Becoming a Better Listener</vt:lpstr>
      <vt:lpstr>Becoming a Better Listener</vt:lpstr>
      <vt:lpstr>Becoming a Better Listener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LISTENING</dc:title>
  <dc:creator>Kyle Newhouse</dc:creator>
  <cp:lastModifiedBy>Hayden Coombs</cp:lastModifiedBy>
  <cp:revision>18</cp:revision>
  <dcterms:created xsi:type="dcterms:W3CDTF">2015-10-29T03:26:01Z</dcterms:created>
  <dcterms:modified xsi:type="dcterms:W3CDTF">2019-08-14T17:42:13Z</dcterms:modified>
</cp:coreProperties>
</file>