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9" r:id="rId1"/>
  </p:sldMasterIdLst>
  <p:notesMasterIdLst>
    <p:notesMasterId r:id="rId46"/>
  </p:notesMasterIdLst>
  <p:sldIdLst>
    <p:sldId id="256" r:id="rId2"/>
    <p:sldId id="286" r:id="rId3"/>
    <p:sldId id="287" r:id="rId4"/>
    <p:sldId id="257" r:id="rId5"/>
    <p:sldId id="258" r:id="rId6"/>
    <p:sldId id="259" r:id="rId7"/>
    <p:sldId id="272" r:id="rId8"/>
    <p:sldId id="260" r:id="rId9"/>
    <p:sldId id="274" r:id="rId10"/>
    <p:sldId id="261" r:id="rId11"/>
    <p:sldId id="275" r:id="rId12"/>
    <p:sldId id="262" r:id="rId13"/>
    <p:sldId id="276" r:id="rId14"/>
    <p:sldId id="263" r:id="rId15"/>
    <p:sldId id="264" r:id="rId16"/>
    <p:sldId id="277" r:id="rId17"/>
    <p:sldId id="265" r:id="rId18"/>
    <p:sldId id="278" r:id="rId19"/>
    <p:sldId id="266" r:id="rId20"/>
    <p:sldId id="279" r:id="rId21"/>
    <p:sldId id="267" r:id="rId22"/>
    <p:sldId id="280" r:id="rId23"/>
    <p:sldId id="268" r:id="rId24"/>
    <p:sldId id="281" r:id="rId25"/>
    <p:sldId id="271" r:id="rId26"/>
    <p:sldId id="269" r:id="rId27"/>
    <p:sldId id="270" r:id="rId28"/>
    <p:sldId id="288" r:id="rId29"/>
    <p:sldId id="290" r:id="rId30"/>
    <p:sldId id="291" r:id="rId31"/>
    <p:sldId id="289" r:id="rId32"/>
    <p:sldId id="292" r:id="rId33"/>
    <p:sldId id="293" r:id="rId34"/>
    <p:sldId id="298" r:id="rId35"/>
    <p:sldId id="294" r:id="rId36"/>
    <p:sldId id="299" r:id="rId37"/>
    <p:sldId id="295" r:id="rId38"/>
    <p:sldId id="300" r:id="rId39"/>
    <p:sldId id="297" r:id="rId40"/>
    <p:sldId id="301" r:id="rId41"/>
    <p:sldId id="282" r:id="rId42"/>
    <p:sldId id="283" r:id="rId43"/>
    <p:sldId id="284" r:id="rId44"/>
    <p:sldId id="285"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749"/>
  </p:normalViewPr>
  <p:slideViewPr>
    <p:cSldViewPr snapToGrid="0" snapToObjects="1">
      <p:cViewPr varScale="1">
        <p:scale>
          <a:sx n="86" d="100"/>
          <a:sy n="86" d="100"/>
        </p:scale>
        <p:origin x="152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DD2481-1E83-D547-9819-B1D80FA5ADCA}" type="datetimeFigureOut">
              <a:rPr lang="en-US" smtClean="0"/>
              <a:t>4/11/2019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A26EE5-DDE4-7647-B4A2-EA7124F190AE}" type="slidenum">
              <a:rPr lang="en-US" smtClean="0"/>
              <a:t>‹#›</a:t>
            </a:fld>
            <a:endParaRPr lang="en-US"/>
          </a:p>
        </p:txBody>
      </p:sp>
    </p:spTree>
    <p:extLst>
      <p:ext uri="{BB962C8B-B14F-4D97-AF65-F5344CB8AC3E}">
        <p14:creationId xmlns:p14="http://schemas.microsoft.com/office/powerpoint/2010/main" val="3543232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A26EE5-DDE4-7647-B4A2-EA7124F190AE}" type="slidenum">
              <a:rPr lang="en-US" smtClean="0"/>
              <a:t>32</a:t>
            </a:fld>
            <a:endParaRPr lang="en-US"/>
          </a:p>
        </p:txBody>
      </p:sp>
    </p:spTree>
    <p:extLst>
      <p:ext uri="{BB962C8B-B14F-4D97-AF65-F5344CB8AC3E}">
        <p14:creationId xmlns:p14="http://schemas.microsoft.com/office/powerpoint/2010/main" val="3782296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A26EE5-DDE4-7647-B4A2-EA7124F190AE}" type="slidenum">
              <a:rPr lang="en-US" smtClean="0"/>
              <a:t>33</a:t>
            </a:fld>
            <a:endParaRPr lang="en-US"/>
          </a:p>
        </p:txBody>
      </p:sp>
    </p:spTree>
    <p:extLst>
      <p:ext uri="{BB962C8B-B14F-4D97-AF65-F5344CB8AC3E}">
        <p14:creationId xmlns:p14="http://schemas.microsoft.com/office/powerpoint/2010/main" val="3838785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A26EE5-DDE4-7647-B4A2-EA7124F190AE}" type="slidenum">
              <a:rPr lang="en-US" smtClean="0"/>
              <a:t>34</a:t>
            </a:fld>
            <a:endParaRPr lang="en-US"/>
          </a:p>
        </p:txBody>
      </p:sp>
    </p:spTree>
    <p:extLst>
      <p:ext uri="{BB962C8B-B14F-4D97-AF65-F5344CB8AC3E}">
        <p14:creationId xmlns:p14="http://schemas.microsoft.com/office/powerpoint/2010/main" val="3541652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A26EE5-DDE4-7647-B4A2-EA7124F190AE}" type="slidenum">
              <a:rPr lang="en-US" smtClean="0"/>
              <a:t>35</a:t>
            </a:fld>
            <a:endParaRPr lang="en-US"/>
          </a:p>
        </p:txBody>
      </p:sp>
    </p:spTree>
    <p:extLst>
      <p:ext uri="{BB962C8B-B14F-4D97-AF65-F5344CB8AC3E}">
        <p14:creationId xmlns:p14="http://schemas.microsoft.com/office/powerpoint/2010/main" val="603676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A26EE5-DDE4-7647-B4A2-EA7124F190AE}" type="slidenum">
              <a:rPr lang="en-US" smtClean="0"/>
              <a:t>36</a:t>
            </a:fld>
            <a:endParaRPr lang="en-US"/>
          </a:p>
        </p:txBody>
      </p:sp>
    </p:spTree>
    <p:extLst>
      <p:ext uri="{BB962C8B-B14F-4D97-AF65-F5344CB8AC3E}">
        <p14:creationId xmlns:p14="http://schemas.microsoft.com/office/powerpoint/2010/main" val="14713098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A26EE5-DDE4-7647-B4A2-EA7124F190AE}" type="slidenum">
              <a:rPr lang="en-US" smtClean="0"/>
              <a:t>37</a:t>
            </a:fld>
            <a:endParaRPr lang="en-US"/>
          </a:p>
        </p:txBody>
      </p:sp>
    </p:spTree>
    <p:extLst>
      <p:ext uri="{BB962C8B-B14F-4D97-AF65-F5344CB8AC3E}">
        <p14:creationId xmlns:p14="http://schemas.microsoft.com/office/powerpoint/2010/main" val="40655623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A26EE5-DDE4-7647-B4A2-EA7124F190AE}" type="slidenum">
              <a:rPr lang="en-US" smtClean="0"/>
              <a:t>38</a:t>
            </a:fld>
            <a:endParaRPr lang="en-US"/>
          </a:p>
        </p:txBody>
      </p:sp>
    </p:spTree>
    <p:extLst>
      <p:ext uri="{BB962C8B-B14F-4D97-AF65-F5344CB8AC3E}">
        <p14:creationId xmlns:p14="http://schemas.microsoft.com/office/powerpoint/2010/main" val="2531926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A26EE5-DDE4-7647-B4A2-EA7124F190AE}" type="slidenum">
              <a:rPr lang="en-US" smtClean="0"/>
              <a:t>39</a:t>
            </a:fld>
            <a:endParaRPr lang="en-US"/>
          </a:p>
        </p:txBody>
      </p:sp>
    </p:spTree>
    <p:extLst>
      <p:ext uri="{BB962C8B-B14F-4D97-AF65-F5344CB8AC3E}">
        <p14:creationId xmlns:p14="http://schemas.microsoft.com/office/powerpoint/2010/main" val="17620136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A26EE5-DDE4-7647-B4A2-EA7124F190AE}" type="slidenum">
              <a:rPr lang="en-US" smtClean="0"/>
              <a:t>40</a:t>
            </a:fld>
            <a:endParaRPr lang="en-US"/>
          </a:p>
        </p:txBody>
      </p:sp>
    </p:spTree>
    <p:extLst>
      <p:ext uri="{BB962C8B-B14F-4D97-AF65-F5344CB8AC3E}">
        <p14:creationId xmlns:p14="http://schemas.microsoft.com/office/powerpoint/2010/main" val="42349079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28E80666-FB37-4B36-9149-507F3B0178E3}" type="datetimeFigureOut">
              <a:rPr lang="en-US" smtClean="0"/>
              <a:pPr/>
              <a:t>4/11/2019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8E80666-FB37-4B36-9149-507F3B0178E3}" type="datetimeFigureOut">
              <a:rPr lang="en-US" smtClean="0"/>
              <a:pPr/>
              <a:t>4/11/2019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8E80666-FB37-4B36-9149-507F3B0178E3}" type="datetimeFigureOut">
              <a:rPr lang="en-US" smtClean="0"/>
              <a:pPr/>
              <a:t>4/11/2019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8E80666-FB37-4B36-9149-507F3B0178E3}" type="datetimeFigureOut">
              <a:rPr lang="en-US" smtClean="0"/>
              <a:pPr/>
              <a:t>4/11/2019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28E80666-FB37-4B36-9149-507F3B0178E3}" type="datetimeFigureOut">
              <a:rPr lang="en-US" smtClean="0"/>
              <a:pPr/>
              <a:t>4/11/2019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28E80666-FB37-4B36-9149-507F3B0178E3}" type="datetimeFigureOut">
              <a:rPr lang="en-US" smtClean="0"/>
              <a:pPr/>
              <a:t>4/11/2019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E80666-FB37-4B36-9149-507F3B0178E3}" type="datetimeFigureOut">
              <a:rPr lang="en-US" smtClean="0"/>
              <a:pPr/>
              <a:t>4/11/2019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8E80666-FB37-4B36-9149-507F3B0178E3}" type="datetimeFigureOut">
              <a:rPr lang="en-US" smtClean="0"/>
              <a:pPr/>
              <a:t>4/11/2019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Drag picture to placeholder or click icon to add</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28E80666-FB37-4B36-9149-507F3B0178E3}" type="datetimeFigureOut">
              <a:rPr lang="en-US" smtClean="0"/>
              <a:pPr/>
              <a:t>4/11/2019</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D7E63A33-8271-4DD0-9C48-789913D7C11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8E80666-FB37-4B36-9149-507F3B0178E3}" type="datetimeFigureOut">
              <a:rPr lang="en-US" smtClean="0"/>
              <a:pPr/>
              <a:t>4/11/2019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8E80666-FB37-4B36-9149-507F3B0178E3}" type="datetimeFigureOut">
              <a:rPr lang="en-US" smtClean="0"/>
              <a:pPr/>
              <a:t>4/11/2019</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28E80666-FB37-4B36-9149-507F3B0178E3}" type="datetimeFigureOut">
              <a:rPr lang="en-US" smtClean="0"/>
              <a:pPr/>
              <a:t>4/11/2019</a:t>
            </a:fld>
            <a:endParaRPr lang="en-US" dirty="0"/>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dirty="0"/>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D7E63A33-8271-4DD0-9C48-789913D7C11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90" r:id="rId1"/>
    <p:sldLayoutId id="2147483991" r:id="rId2"/>
    <p:sldLayoutId id="2147483992" r:id="rId3"/>
    <p:sldLayoutId id="2147483993" r:id="rId4"/>
    <p:sldLayoutId id="2147483994" r:id="rId5"/>
    <p:sldLayoutId id="2147483995" r:id="rId6"/>
    <p:sldLayoutId id="2147483996" r:id="rId7"/>
    <p:sldLayoutId id="2147483997" r:id="rId8"/>
    <p:sldLayoutId id="2147483998" r:id="rId9"/>
    <p:sldLayoutId id="2147483999" r:id="rId10"/>
    <p:sldLayoutId id="2147484000"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6.xml"/><Relationship Id="rId5" Type="http://schemas.openxmlformats.org/officeDocument/2006/relationships/image" Target="../media/image4.gif"/><Relationship Id="rId4" Type="http://schemas.openxmlformats.org/officeDocument/2006/relationships/image" Target="../media/image3.gif"/></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PjqS8iE7cS8" TargetMode="External"/><Relationship Id="rId2" Type="http://schemas.openxmlformats.org/officeDocument/2006/relationships/hyperlink" Target="https://www.youtube.com/watch?v=N4frP0YC2qE"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NUL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NUL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b="0" dirty="0"/>
              <a:t>Communication and </a:t>
            </a:r>
            <a:br>
              <a:rPr lang="en-US" b="0" dirty="0"/>
            </a:br>
            <a:r>
              <a:rPr lang="en-US" b="0" dirty="0"/>
              <a:t>Relational Dynamics</a:t>
            </a:r>
            <a:endParaRPr lang="en-US" dirty="0"/>
          </a:p>
        </p:txBody>
      </p:sp>
      <p:sp>
        <p:nvSpPr>
          <p:cNvPr id="2" name="Subtitle 1"/>
          <p:cNvSpPr>
            <a:spLocks noGrp="1"/>
          </p:cNvSpPr>
          <p:nvPr>
            <p:ph type="subTitle" idx="1"/>
          </p:nvPr>
        </p:nvSpPr>
        <p:spPr/>
        <p:txBody>
          <a:bodyPr/>
          <a:lstStyle/>
          <a:p>
            <a:r>
              <a:rPr lang="en-US" dirty="0"/>
              <a:t>CHAPTER 8</a:t>
            </a:r>
          </a:p>
        </p:txBody>
      </p:sp>
      <p:sp>
        <p:nvSpPr>
          <p:cNvPr id="4" name="TextBox 3">
            <a:extLst>
              <a:ext uri="{FF2B5EF4-FFF2-40B4-BE49-F238E27FC236}">
                <a16:creationId xmlns:a16="http://schemas.microsoft.com/office/drawing/2014/main" id="{BF9BF85C-0FA2-BC46-865A-22BF5478C241}"/>
              </a:ext>
            </a:extLst>
          </p:cNvPr>
          <p:cNvSpPr txBox="1"/>
          <p:nvPr/>
        </p:nvSpPr>
        <p:spPr>
          <a:xfrm>
            <a:off x="-352697" y="1423851"/>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796499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8C7D1-97DF-F944-9182-DDEC47F31C17}"/>
              </a:ext>
            </a:extLst>
          </p:cNvPr>
          <p:cNvSpPr>
            <a:spLocks noGrp="1"/>
          </p:cNvSpPr>
          <p:nvPr>
            <p:ph type="title"/>
          </p:nvPr>
        </p:nvSpPr>
        <p:spPr/>
        <p:txBody>
          <a:bodyPr/>
          <a:lstStyle/>
          <a:p>
            <a:r>
              <a:rPr lang="en-US" dirty="0"/>
              <a:t>The Breakup Chapter  💔</a:t>
            </a:r>
          </a:p>
        </p:txBody>
      </p:sp>
      <p:pic>
        <p:nvPicPr>
          <p:cNvPr id="4" name="Picture 3">
            <a:extLst>
              <a:ext uri="{FF2B5EF4-FFF2-40B4-BE49-F238E27FC236}">
                <a16:creationId xmlns:a16="http://schemas.microsoft.com/office/drawing/2014/main" id="{F1147C2A-C24C-0849-A15D-BC263F1C5368}"/>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638800" y="4871539"/>
            <a:ext cx="3048000" cy="1765300"/>
          </a:xfrm>
          <a:prstGeom prst="rect">
            <a:avLst/>
          </a:prstGeom>
        </p:spPr>
      </p:pic>
      <p:pic>
        <p:nvPicPr>
          <p:cNvPr id="6" name="Picture 5">
            <a:extLst>
              <a:ext uri="{FF2B5EF4-FFF2-40B4-BE49-F238E27FC236}">
                <a16:creationId xmlns:a16="http://schemas.microsoft.com/office/drawing/2014/main" id="{86ADFB73-3F79-1347-B505-16593F10FD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6066" y="1729922"/>
            <a:ext cx="2790734" cy="2933118"/>
          </a:xfrm>
          <a:prstGeom prst="rect">
            <a:avLst/>
          </a:prstGeom>
        </p:spPr>
      </p:pic>
      <p:pic>
        <p:nvPicPr>
          <p:cNvPr id="8" name="Picture 7">
            <a:extLst>
              <a:ext uri="{FF2B5EF4-FFF2-40B4-BE49-F238E27FC236}">
                <a16:creationId xmlns:a16="http://schemas.microsoft.com/office/drawing/2014/main" id="{A8C38212-8335-7A4A-A605-928C18977C6C}"/>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00297" y="3971109"/>
            <a:ext cx="4575774" cy="2535971"/>
          </a:xfrm>
          <a:prstGeom prst="rect">
            <a:avLst/>
          </a:prstGeom>
        </p:spPr>
      </p:pic>
      <p:pic>
        <p:nvPicPr>
          <p:cNvPr id="10" name="Picture 9">
            <a:extLst>
              <a:ext uri="{FF2B5EF4-FFF2-40B4-BE49-F238E27FC236}">
                <a16:creationId xmlns:a16="http://schemas.microsoft.com/office/drawing/2014/main" id="{3EEFAD28-0386-3747-B191-C9ACD938AB97}"/>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00297" y="1562607"/>
            <a:ext cx="4025900" cy="2082800"/>
          </a:xfrm>
          <a:prstGeom prst="rect">
            <a:avLst/>
          </a:prstGeom>
        </p:spPr>
      </p:pic>
    </p:spTree>
    <p:extLst>
      <p:ext uri="{BB962C8B-B14F-4D97-AF65-F5344CB8AC3E}">
        <p14:creationId xmlns:p14="http://schemas.microsoft.com/office/powerpoint/2010/main" val="835319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7A8ED-849D-854B-86F6-9ED851BF906B}"/>
              </a:ext>
            </a:extLst>
          </p:cNvPr>
          <p:cNvSpPr>
            <a:spLocks noGrp="1"/>
          </p:cNvSpPr>
          <p:nvPr>
            <p:ph type="title"/>
          </p:nvPr>
        </p:nvSpPr>
        <p:spPr/>
        <p:txBody>
          <a:bodyPr/>
          <a:lstStyle/>
          <a:p>
            <a:r>
              <a:rPr lang="en-US" dirty="0"/>
              <a:t>Good Breakup Stories</a:t>
            </a:r>
          </a:p>
        </p:txBody>
      </p:sp>
      <p:sp>
        <p:nvSpPr>
          <p:cNvPr id="3" name="Content Placeholder 2">
            <a:extLst>
              <a:ext uri="{FF2B5EF4-FFF2-40B4-BE49-F238E27FC236}">
                <a16:creationId xmlns:a16="http://schemas.microsoft.com/office/drawing/2014/main" id="{A7C019B0-B2A8-2B45-886B-A0C6CCBE900D}"/>
              </a:ext>
            </a:extLst>
          </p:cNvPr>
          <p:cNvSpPr>
            <a:spLocks noGrp="1"/>
          </p:cNvSpPr>
          <p:nvPr>
            <p:ph idx="1"/>
          </p:nvPr>
        </p:nvSpPr>
        <p:spPr/>
        <p:txBody>
          <a:bodyPr/>
          <a:lstStyle/>
          <a:p>
            <a:r>
              <a:rPr lang="en-US" dirty="0">
                <a:hlinkClick r:id="rId2"/>
              </a:rPr>
              <a:t>https://www.youtube.com/watch?v=N4frP0YC2qE</a:t>
            </a:r>
            <a:endParaRPr lang="en-US" dirty="0"/>
          </a:p>
          <a:p>
            <a:r>
              <a:rPr lang="en-US" dirty="0">
                <a:hlinkClick r:id="rId3"/>
              </a:rPr>
              <a:t>https://www.youtube.com/watch?v=PjqS8iE7cS8</a:t>
            </a:r>
            <a:endParaRPr lang="en-US" dirty="0"/>
          </a:p>
          <a:p>
            <a:r>
              <a:rPr lang="en-US" dirty="0"/>
              <a:t>What’s your best breakup story?</a:t>
            </a:r>
          </a:p>
        </p:txBody>
      </p:sp>
    </p:spTree>
    <p:extLst>
      <p:ext uri="{BB962C8B-B14F-4D97-AF65-F5344CB8AC3E}">
        <p14:creationId xmlns:p14="http://schemas.microsoft.com/office/powerpoint/2010/main" val="1124620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Relationships</a:t>
            </a:r>
          </a:p>
        </p:txBody>
      </p:sp>
      <p:sp>
        <p:nvSpPr>
          <p:cNvPr id="3" name="Content Placeholder 2"/>
          <p:cNvSpPr>
            <a:spLocks noGrp="1"/>
          </p:cNvSpPr>
          <p:nvPr>
            <p:ph idx="1"/>
          </p:nvPr>
        </p:nvSpPr>
        <p:spPr/>
        <p:txBody>
          <a:bodyPr/>
          <a:lstStyle/>
          <a:p>
            <a:r>
              <a:rPr lang="en-US" dirty="0"/>
              <a:t>Why do you form relationships?</a:t>
            </a:r>
          </a:p>
          <a:p>
            <a:endParaRPr lang="en-US" dirty="0"/>
          </a:p>
          <a:p>
            <a:r>
              <a:rPr lang="en-US" dirty="0"/>
              <a:t>What do you look for in a relationship?</a:t>
            </a:r>
          </a:p>
          <a:p>
            <a:endParaRPr lang="en-US" dirty="0"/>
          </a:p>
          <a:p>
            <a:r>
              <a:rPr lang="en-US" dirty="0"/>
              <a:t>What characterizes a “bad” relationship?</a:t>
            </a:r>
          </a:p>
          <a:p>
            <a:endParaRPr lang="en-US" dirty="0"/>
          </a:p>
          <a:p>
            <a:r>
              <a:rPr lang="en-US" dirty="0"/>
              <a:t>What makes you seek out a relationship with some people and not others?</a:t>
            </a:r>
          </a:p>
        </p:txBody>
      </p:sp>
    </p:spTree>
    <p:extLst>
      <p:ext uri="{BB962C8B-B14F-4D97-AF65-F5344CB8AC3E}">
        <p14:creationId xmlns:p14="http://schemas.microsoft.com/office/powerpoint/2010/main" val="3137692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We Form Relationships</a:t>
            </a:r>
          </a:p>
        </p:txBody>
      </p:sp>
      <p:sp>
        <p:nvSpPr>
          <p:cNvPr id="3" name="Content Placeholder 2"/>
          <p:cNvSpPr>
            <a:spLocks noGrp="1"/>
          </p:cNvSpPr>
          <p:nvPr>
            <p:ph idx="1"/>
          </p:nvPr>
        </p:nvSpPr>
        <p:spPr>
          <a:xfrm>
            <a:off x="457200" y="1775191"/>
            <a:ext cx="8229600" cy="5082809"/>
          </a:xfrm>
        </p:spPr>
        <p:txBody>
          <a:bodyPr>
            <a:normAutofit fontScale="92500" lnSpcReduction="10000"/>
          </a:bodyPr>
          <a:lstStyle/>
          <a:p>
            <a:r>
              <a:rPr lang="en-US" dirty="0"/>
              <a:t>What makes us seek relationships with some people and not with others?</a:t>
            </a:r>
          </a:p>
          <a:p>
            <a:endParaRPr lang="en-US" dirty="0"/>
          </a:p>
          <a:p>
            <a:r>
              <a:rPr lang="en-US" dirty="0"/>
              <a:t>Appearance</a:t>
            </a:r>
          </a:p>
          <a:p>
            <a:r>
              <a:rPr lang="en-US" dirty="0"/>
              <a:t>Similarity</a:t>
            </a:r>
          </a:p>
          <a:p>
            <a:r>
              <a:rPr lang="en-US" dirty="0"/>
              <a:t>Complementary</a:t>
            </a:r>
          </a:p>
          <a:p>
            <a:r>
              <a:rPr lang="en-US" dirty="0"/>
              <a:t>Reciprocal Attraction</a:t>
            </a:r>
          </a:p>
          <a:p>
            <a:r>
              <a:rPr lang="en-US" dirty="0"/>
              <a:t>Competence</a:t>
            </a:r>
          </a:p>
          <a:p>
            <a:r>
              <a:rPr lang="en-US" dirty="0"/>
              <a:t>Disclosure</a:t>
            </a:r>
          </a:p>
          <a:p>
            <a:r>
              <a:rPr lang="en-US" dirty="0"/>
              <a:t>Proximity</a:t>
            </a:r>
          </a:p>
          <a:p>
            <a:r>
              <a:rPr lang="en-US" dirty="0"/>
              <a:t>Rewards</a:t>
            </a:r>
          </a:p>
        </p:txBody>
      </p:sp>
    </p:spTree>
    <p:extLst>
      <p:ext uri="{BB962C8B-B14F-4D97-AF65-F5344CB8AC3E}">
        <p14:creationId xmlns:p14="http://schemas.microsoft.com/office/powerpoint/2010/main" val="2036152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We Form Relationships</a:t>
            </a:r>
          </a:p>
        </p:txBody>
      </p:sp>
      <p:sp>
        <p:nvSpPr>
          <p:cNvPr id="3" name="Content Placeholder 2"/>
          <p:cNvSpPr>
            <a:spLocks noGrp="1"/>
          </p:cNvSpPr>
          <p:nvPr>
            <p:ph idx="1"/>
          </p:nvPr>
        </p:nvSpPr>
        <p:spPr/>
        <p:txBody>
          <a:bodyPr>
            <a:normAutofit fontScale="92500"/>
          </a:bodyPr>
          <a:lstStyle/>
          <a:p>
            <a:r>
              <a:rPr lang="en-US" dirty="0"/>
              <a:t>Appearance- </a:t>
            </a:r>
          </a:p>
          <a:p>
            <a:pPr lvl="1"/>
            <a:r>
              <a:rPr lang="en-US" dirty="0"/>
              <a:t>The first stage of a relationship.</a:t>
            </a:r>
          </a:p>
          <a:p>
            <a:pPr lvl="2"/>
            <a:r>
              <a:rPr lang="en-US" dirty="0"/>
              <a:t>Blind date study: Attractiveness matters, social skills and intelligence don’t.</a:t>
            </a:r>
          </a:p>
          <a:p>
            <a:pPr lvl="1"/>
            <a:r>
              <a:rPr lang="en-US" dirty="0"/>
              <a:t>Over time appearance becomes less important.</a:t>
            </a:r>
          </a:p>
          <a:p>
            <a:pPr lvl="2"/>
            <a:r>
              <a:rPr lang="en-US" dirty="0"/>
              <a:t>Pleasing personalities become more attractive.</a:t>
            </a:r>
          </a:p>
          <a:p>
            <a:pPr lvl="2"/>
            <a:r>
              <a:rPr lang="en-US" dirty="0"/>
              <a:t>Physical factors become less important</a:t>
            </a:r>
          </a:p>
          <a:p>
            <a:pPr lvl="2"/>
            <a:endParaRPr lang="en-US" dirty="0"/>
          </a:p>
          <a:p>
            <a:pPr lvl="1"/>
            <a:r>
              <a:rPr lang="en-US" i="1" dirty="0"/>
              <a:t>“Attractive features may open doors, but apparently, it takes more than physical beauty to keep them open.”</a:t>
            </a:r>
          </a:p>
          <a:p>
            <a:pPr lvl="1"/>
            <a:endParaRPr lang="en-US" dirty="0"/>
          </a:p>
        </p:txBody>
      </p:sp>
    </p:spTree>
    <p:extLst>
      <p:ext uri="{BB962C8B-B14F-4D97-AF65-F5344CB8AC3E}">
        <p14:creationId xmlns:p14="http://schemas.microsoft.com/office/powerpoint/2010/main" val="20654542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We Form Relationships</a:t>
            </a:r>
          </a:p>
        </p:txBody>
      </p:sp>
      <p:sp>
        <p:nvSpPr>
          <p:cNvPr id="3" name="Content Placeholder 2"/>
          <p:cNvSpPr>
            <a:spLocks noGrp="1"/>
          </p:cNvSpPr>
          <p:nvPr>
            <p:ph idx="1"/>
          </p:nvPr>
        </p:nvSpPr>
        <p:spPr>
          <a:xfrm>
            <a:off x="111642" y="1785824"/>
            <a:ext cx="8920716" cy="4987116"/>
          </a:xfrm>
        </p:spPr>
        <p:txBody>
          <a:bodyPr>
            <a:normAutofit lnSpcReduction="10000"/>
          </a:bodyPr>
          <a:lstStyle/>
          <a:p>
            <a:r>
              <a:rPr lang="en-US" dirty="0"/>
              <a:t>Similarity-</a:t>
            </a:r>
          </a:p>
          <a:p>
            <a:pPr lvl="1"/>
            <a:r>
              <a:rPr lang="en-US" dirty="0"/>
              <a:t>We naturally are drawn to people who are similar to us.</a:t>
            </a:r>
          </a:p>
          <a:p>
            <a:pPr lvl="2"/>
            <a:r>
              <a:rPr lang="en-US" dirty="0"/>
              <a:t>Friendships and relationships last longer the more you have in common.</a:t>
            </a:r>
          </a:p>
          <a:p>
            <a:pPr lvl="2"/>
            <a:r>
              <a:rPr lang="en-US" dirty="0"/>
              <a:t>Low communication, high communication, doesn’t matter.</a:t>
            </a:r>
          </a:p>
          <a:p>
            <a:pPr lvl="2"/>
            <a:r>
              <a:rPr lang="en-US" dirty="0"/>
              <a:t>Key areas outweigh trivial disagreements.</a:t>
            </a:r>
          </a:p>
          <a:p>
            <a:pPr lvl="1"/>
            <a:r>
              <a:rPr lang="en-US" dirty="0"/>
              <a:t>How do you make friends in a new place?</a:t>
            </a:r>
          </a:p>
          <a:p>
            <a:pPr lvl="2"/>
            <a:r>
              <a:rPr lang="en-US" dirty="0"/>
              <a:t>Egotism</a:t>
            </a:r>
          </a:p>
          <a:p>
            <a:pPr lvl="1"/>
            <a:r>
              <a:rPr lang="en-US" dirty="0"/>
              <a:t>Turns to dislike when you share interests, but the other person behaves differently.</a:t>
            </a:r>
          </a:p>
          <a:p>
            <a:pPr lvl="2"/>
            <a:r>
              <a:rPr lang="en-US" dirty="0"/>
              <a:t>Why?</a:t>
            </a:r>
          </a:p>
        </p:txBody>
      </p:sp>
    </p:spTree>
    <p:extLst>
      <p:ext uri="{BB962C8B-B14F-4D97-AF65-F5344CB8AC3E}">
        <p14:creationId xmlns:p14="http://schemas.microsoft.com/office/powerpoint/2010/main" val="1600022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We Form Relationships</a:t>
            </a:r>
          </a:p>
        </p:txBody>
      </p:sp>
      <p:sp>
        <p:nvSpPr>
          <p:cNvPr id="3" name="Content Placeholder 2"/>
          <p:cNvSpPr>
            <a:spLocks noGrp="1"/>
          </p:cNvSpPr>
          <p:nvPr>
            <p:ph idx="1"/>
          </p:nvPr>
        </p:nvSpPr>
        <p:spPr/>
        <p:txBody>
          <a:bodyPr>
            <a:normAutofit/>
          </a:bodyPr>
          <a:lstStyle/>
          <a:p>
            <a:r>
              <a:rPr lang="en-US" dirty="0"/>
              <a:t>Complementary-</a:t>
            </a:r>
          </a:p>
          <a:p>
            <a:pPr lvl="1"/>
            <a:r>
              <a:rPr lang="en-US" dirty="0"/>
              <a:t>When each partner’s characteristics satisfy the other’s needs.</a:t>
            </a:r>
          </a:p>
          <a:p>
            <a:pPr lvl="2"/>
            <a:r>
              <a:rPr lang="en-US" dirty="0"/>
              <a:t>Example: One person is dominant, the other passive.</a:t>
            </a:r>
          </a:p>
          <a:p>
            <a:pPr lvl="2"/>
            <a:r>
              <a:rPr lang="en-US" dirty="0"/>
              <a:t>I handle the finances, you handle the decorating.</a:t>
            </a:r>
          </a:p>
          <a:p>
            <a:pPr lvl="3"/>
            <a:r>
              <a:rPr lang="en-US" dirty="0"/>
              <a:t>Issues arise when these agreements are broken/threatened.</a:t>
            </a:r>
          </a:p>
          <a:p>
            <a:pPr lvl="2"/>
            <a:r>
              <a:rPr lang="en-US" dirty="0"/>
              <a:t>Keeps things interesting.</a:t>
            </a:r>
          </a:p>
          <a:p>
            <a:pPr lvl="3"/>
            <a:r>
              <a:rPr lang="en-US" dirty="0"/>
              <a:t>Johari Window: Discovery of new information.</a:t>
            </a:r>
          </a:p>
        </p:txBody>
      </p:sp>
    </p:spTree>
    <p:extLst>
      <p:ext uri="{BB962C8B-B14F-4D97-AF65-F5344CB8AC3E}">
        <p14:creationId xmlns:p14="http://schemas.microsoft.com/office/powerpoint/2010/main" val="151815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We Form Relationships</a:t>
            </a:r>
          </a:p>
        </p:txBody>
      </p:sp>
      <p:sp>
        <p:nvSpPr>
          <p:cNvPr id="3" name="Content Placeholder 2"/>
          <p:cNvSpPr>
            <a:spLocks noGrp="1"/>
          </p:cNvSpPr>
          <p:nvPr>
            <p:ph idx="1"/>
          </p:nvPr>
        </p:nvSpPr>
        <p:spPr/>
        <p:txBody>
          <a:bodyPr>
            <a:normAutofit/>
          </a:bodyPr>
          <a:lstStyle/>
          <a:p>
            <a:r>
              <a:rPr lang="en-US" dirty="0"/>
              <a:t>Reciprocal Attraction-</a:t>
            </a:r>
          </a:p>
          <a:p>
            <a:pPr lvl="1"/>
            <a:r>
              <a:rPr lang="en-US" dirty="0"/>
              <a:t>We like people who like us.</a:t>
            </a:r>
          </a:p>
          <a:p>
            <a:pPr lvl="2"/>
            <a:r>
              <a:rPr lang="en-US" dirty="0"/>
              <a:t>Bolster our self-esteem.</a:t>
            </a:r>
          </a:p>
          <a:p>
            <a:pPr lvl="1"/>
            <a:r>
              <a:rPr lang="en-US" dirty="0"/>
              <a:t>We don’t care for people who attack or seem indifferent to us.</a:t>
            </a:r>
          </a:p>
          <a:p>
            <a:pPr lvl="2"/>
            <a:r>
              <a:rPr lang="en-US" dirty="0"/>
              <a:t>Especially those whom we judge to be insincere.</a:t>
            </a:r>
          </a:p>
          <a:p>
            <a:pPr lvl="1"/>
            <a:endParaRPr lang="en-US" dirty="0"/>
          </a:p>
        </p:txBody>
      </p:sp>
    </p:spTree>
    <p:extLst>
      <p:ext uri="{BB962C8B-B14F-4D97-AF65-F5344CB8AC3E}">
        <p14:creationId xmlns:p14="http://schemas.microsoft.com/office/powerpoint/2010/main" val="486634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Why We Form Relationships</a:t>
            </a:r>
          </a:p>
        </p:txBody>
      </p:sp>
      <p:sp>
        <p:nvSpPr>
          <p:cNvPr id="3" name="Content Placeholder 2"/>
          <p:cNvSpPr>
            <a:spLocks noGrp="1"/>
          </p:cNvSpPr>
          <p:nvPr>
            <p:ph idx="1"/>
          </p:nvPr>
        </p:nvSpPr>
        <p:spPr/>
        <p:txBody>
          <a:bodyPr/>
          <a:lstStyle/>
          <a:p>
            <a:r>
              <a:rPr lang="en-US" dirty="0"/>
              <a:t>Competence-</a:t>
            </a:r>
          </a:p>
          <a:p>
            <a:pPr lvl="1"/>
            <a:r>
              <a:rPr lang="en-US" dirty="0"/>
              <a:t>Talented, but still “human.”</a:t>
            </a:r>
          </a:p>
          <a:p>
            <a:pPr lvl="2"/>
            <a:r>
              <a:rPr lang="en-US" dirty="0"/>
              <a:t>We want to surround ourselves with talented people, but avoid those who make us look bad.</a:t>
            </a:r>
          </a:p>
          <a:p>
            <a:pPr lvl="1"/>
            <a:r>
              <a:rPr lang="en-US" dirty="0"/>
              <a:t>More impressed by “human” subjects.</a:t>
            </a:r>
          </a:p>
          <a:p>
            <a:pPr lvl="2"/>
            <a:r>
              <a:rPr lang="en-US" dirty="0"/>
              <a:t>The best way to gain the liking of others is to be good at what you do, but to also admit your mistakes.</a:t>
            </a:r>
          </a:p>
        </p:txBody>
      </p:sp>
    </p:spTree>
    <p:extLst>
      <p:ext uri="{BB962C8B-B14F-4D97-AF65-F5344CB8AC3E}">
        <p14:creationId xmlns:p14="http://schemas.microsoft.com/office/powerpoint/2010/main" val="1448067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Why We Form Relationships</a:t>
            </a:r>
          </a:p>
        </p:txBody>
      </p:sp>
      <p:sp>
        <p:nvSpPr>
          <p:cNvPr id="3" name="Content Placeholder 2"/>
          <p:cNvSpPr>
            <a:spLocks noGrp="1"/>
          </p:cNvSpPr>
          <p:nvPr>
            <p:ph idx="1"/>
          </p:nvPr>
        </p:nvSpPr>
        <p:spPr>
          <a:xfrm>
            <a:off x="457200" y="1775191"/>
            <a:ext cx="8229600" cy="4976483"/>
          </a:xfrm>
        </p:spPr>
        <p:txBody>
          <a:bodyPr>
            <a:normAutofit/>
          </a:bodyPr>
          <a:lstStyle/>
          <a:p>
            <a:r>
              <a:rPr lang="en-US" dirty="0"/>
              <a:t>Disclosure-</a:t>
            </a:r>
          </a:p>
          <a:p>
            <a:pPr lvl="1"/>
            <a:r>
              <a:rPr lang="en-US" dirty="0"/>
              <a:t>Revealing important information about yourself can build stronger relationships.</a:t>
            </a:r>
          </a:p>
          <a:p>
            <a:pPr lvl="2"/>
            <a:r>
              <a:rPr lang="en-US" dirty="0"/>
              <a:t>“We also had a miscarriage,” “I broke off an engagement, too.”</a:t>
            </a:r>
          </a:p>
          <a:p>
            <a:pPr lvl="1"/>
            <a:r>
              <a:rPr lang="en-US" dirty="0"/>
              <a:t>These actions suggests trust and respect.</a:t>
            </a:r>
          </a:p>
          <a:p>
            <a:pPr lvl="1"/>
            <a:r>
              <a:rPr lang="en-US" dirty="0"/>
              <a:t>Reciprocity- You get back what you put out.</a:t>
            </a:r>
          </a:p>
          <a:p>
            <a:pPr lvl="1"/>
            <a:r>
              <a:rPr lang="en-US" dirty="0"/>
              <a:t>Timing- A time and a place for everything.</a:t>
            </a:r>
          </a:p>
          <a:p>
            <a:pPr lvl="1"/>
            <a:r>
              <a:rPr lang="en-US" dirty="0"/>
              <a:t>Only reveal important information when the other party can be trusted.</a:t>
            </a:r>
          </a:p>
        </p:txBody>
      </p:sp>
    </p:spTree>
    <p:extLst>
      <p:ext uri="{BB962C8B-B14F-4D97-AF65-F5344CB8AC3E}">
        <p14:creationId xmlns:p14="http://schemas.microsoft.com/office/powerpoint/2010/main" val="773515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We Form Relationships</a:t>
            </a:r>
          </a:p>
        </p:txBody>
      </p:sp>
      <p:sp>
        <p:nvSpPr>
          <p:cNvPr id="3" name="Content Placeholder 2"/>
          <p:cNvSpPr>
            <a:spLocks noGrp="1"/>
          </p:cNvSpPr>
          <p:nvPr>
            <p:ph idx="1"/>
          </p:nvPr>
        </p:nvSpPr>
        <p:spPr>
          <a:xfrm>
            <a:off x="181437" y="1775191"/>
            <a:ext cx="8824423" cy="5082809"/>
          </a:xfrm>
        </p:spPr>
        <p:txBody>
          <a:bodyPr>
            <a:normAutofit/>
          </a:bodyPr>
          <a:lstStyle/>
          <a:p>
            <a:r>
              <a:rPr lang="en-US" dirty="0"/>
              <a:t>Proximity-</a:t>
            </a:r>
          </a:p>
          <a:p>
            <a:pPr lvl="1"/>
            <a:r>
              <a:rPr lang="en-US" dirty="0"/>
              <a:t>We are more likely to develop relationships with those we interact with frequently.</a:t>
            </a:r>
          </a:p>
          <a:p>
            <a:pPr lvl="2"/>
            <a:r>
              <a:rPr lang="en-US" dirty="0"/>
              <a:t>Who are your closest friends here?</a:t>
            </a:r>
          </a:p>
          <a:p>
            <a:pPr lvl="1"/>
            <a:r>
              <a:rPr lang="en-US" dirty="0"/>
              <a:t>Proximity allows us to get more information about other people and benefit from a relationship with them.</a:t>
            </a:r>
          </a:p>
        </p:txBody>
      </p:sp>
    </p:spTree>
    <p:extLst>
      <p:ext uri="{BB962C8B-B14F-4D97-AF65-F5344CB8AC3E}">
        <p14:creationId xmlns:p14="http://schemas.microsoft.com/office/powerpoint/2010/main" val="1713812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We Form Relationships</a:t>
            </a:r>
          </a:p>
        </p:txBody>
      </p:sp>
      <p:sp>
        <p:nvSpPr>
          <p:cNvPr id="3" name="Content Placeholder 2"/>
          <p:cNvSpPr>
            <a:spLocks noGrp="1"/>
          </p:cNvSpPr>
          <p:nvPr>
            <p:ph idx="1"/>
          </p:nvPr>
        </p:nvSpPr>
        <p:spPr>
          <a:xfrm>
            <a:off x="181437" y="1775191"/>
            <a:ext cx="8824423" cy="5082809"/>
          </a:xfrm>
        </p:spPr>
        <p:txBody>
          <a:bodyPr>
            <a:normAutofit/>
          </a:bodyPr>
          <a:lstStyle/>
          <a:p>
            <a:r>
              <a:rPr lang="en-US" dirty="0"/>
              <a:t>Rewards-</a:t>
            </a:r>
          </a:p>
          <a:p>
            <a:pPr lvl="1"/>
            <a:r>
              <a:rPr lang="en-US" dirty="0"/>
              <a:t>What we get out of a relationship.</a:t>
            </a:r>
          </a:p>
          <a:p>
            <a:pPr lvl="1"/>
            <a:r>
              <a:rPr lang="en-US" dirty="0"/>
              <a:t>Social Exchange Theory: Rewards – Costs = Outcomes</a:t>
            </a:r>
          </a:p>
          <a:p>
            <a:pPr lvl="1"/>
            <a:r>
              <a:rPr lang="en-US" dirty="0"/>
              <a:t>We do this unconsciously to decide if a relationship is worth the effort or not.</a:t>
            </a:r>
          </a:p>
          <a:p>
            <a:pPr lvl="2"/>
            <a:r>
              <a:rPr lang="en-US" dirty="0"/>
              <a:t>Rewards may be tangible or intangible.</a:t>
            </a:r>
          </a:p>
          <a:p>
            <a:pPr lvl="2"/>
            <a:r>
              <a:rPr lang="en-US" dirty="0"/>
              <a:t>Business relationship?</a:t>
            </a:r>
          </a:p>
          <a:p>
            <a:pPr lvl="2"/>
            <a:r>
              <a:rPr lang="en-US" dirty="0"/>
              <a:t>Friendships?</a:t>
            </a:r>
          </a:p>
          <a:p>
            <a:pPr lvl="2"/>
            <a:r>
              <a:rPr lang="en-US" dirty="0"/>
              <a:t>Romantic relationship?</a:t>
            </a:r>
          </a:p>
        </p:txBody>
      </p:sp>
    </p:spTree>
    <p:extLst>
      <p:ext uri="{BB962C8B-B14F-4D97-AF65-F5344CB8AC3E}">
        <p14:creationId xmlns:p14="http://schemas.microsoft.com/office/powerpoint/2010/main" val="672923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Mark Knapp’s Relational Development Model</a:t>
            </a:r>
          </a:p>
        </p:txBody>
      </p:sp>
      <p:pic>
        <p:nvPicPr>
          <p:cNvPr id="5" name="Content Placeholder 3" descr="Knapps-Relational-Development-Model.jpg">
            <a:extLst>
              <a:ext uri="{FF2B5EF4-FFF2-40B4-BE49-F238E27FC236}">
                <a16:creationId xmlns:a16="http://schemas.microsoft.com/office/drawing/2014/main" id="{EF4D7FC1-7922-1948-A0A6-0E1B873A969A}"/>
              </a:ext>
            </a:extLst>
          </p:cNvPr>
          <p:cNvPicPr>
            <a:picLocks noChangeAspect="1"/>
          </p:cNvPicPr>
          <p:nvPr/>
        </p:nvPicPr>
        <p:blipFill rotWithShape="1">
          <a:blip r:embed="rId2">
            <a:extLst>
              <a:ext uri="{28A0092B-C50C-407E-A947-70E740481C1C}">
                <a14:useLocalDpi xmlns:a14="http://schemas.microsoft.com/office/drawing/2010/main" val="0"/>
              </a:ext>
            </a:extLst>
          </a:blip>
          <a:srcRect t="-2240" b="-3999"/>
          <a:stretch/>
        </p:blipFill>
        <p:spPr>
          <a:xfrm>
            <a:off x="457200" y="1408176"/>
            <a:ext cx="8229600" cy="5449824"/>
          </a:xfrm>
          <a:prstGeom prst="rect">
            <a:avLst/>
          </a:prstGeom>
        </p:spPr>
      </p:pic>
    </p:spTree>
    <p:extLst>
      <p:ext uri="{BB962C8B-B14F-4D97-AF65-F5344CB8AC3E}">
        <p14:creationId xmlns:p14="http://schemas.microsoft.com/office/powerpoint/2010/main" val="31878205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Relational Development</a:t>
            </a:r>
          </a:p>
        </p:txBody>
      </p:sp>
      <p:sp>
        <p:nvSpPr>
          <p:cNvPr id="3" name="Content Placeholder 2"/>
          <p:cNvSpPr>
            <a:spLocks noGrp="1"/>
          </p:cNvSpPr>
          <p:nvPr>
            <p:ph idx="1"/>
          </p:nvPr>
        </p:nvSpPr>
        <p:spPr/>
        <p:txBody>
          <a:bodyPr/>
          <a:lstStyle/>
          <a:p>
            <a:r>
              <a:rPr lang="en-US" dirty="0"/>
              <a:t>Initiating-</a:t>
            </a:r>
          </a:p>
          <a:p>
            <a:pPr lvl="1"/>
            <a:r>
              <a:rPr lang="en-US" dirty="0"/>
              <a:t>The earliest stage of a relationship.</a:t>
            </a:r>
          </a:p>
          <a:p>
            <a:pPr lvl="1"/>
            <a:r>
              <a:rPr lang="en-US" dirty="0"/>
              <a:t>Shaking hands, exchanging pleasantries, etc.</a:t>
            </a:r>
          </a:p>
          <a:p>
            <a:pPr lvl="1"/>
            <a:r>
              <a:rPr lang="en-US" dirty="0"/>
              <a:t>Very difficult for shy people.</a:t>
            </a:r>
          </a:p>
        </p:txBody>
      </p:sp>
      <p:pic>
        <p:nvPicPr>
          <p:cNvPr id="5" name="Content Placeholder 3" descr="Knapps-Relational-Development-Model.jpg">
            <a:extLst>
              <a:ext uri="{FF2B5EF4-FFF2-40B4-BE49-F238E27FC236}">
                <a16:creationId xmlns:a16="http://schemas.microsoft.com/office/drawing/2014/main" id="{8368BFB3-FA78-5548-8F7B-353D08F2FE69}"/>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t="-2240" b="-3999"/>
          <a:stretch/>
        </p:blipFill>
        <p:spPr>
          <a:xfrm>
            <a:off x="2275367" y="3925436"/>
            <a:ext cx="4593265" cy="3041762"/>
          </a:xfrm>
          <a:prstGeom prst="rect">
            <a:avLst/>
          </a:prstGeom>
        </p:spPr>
      </p:pic>
    </p:spTree>
    <p:extLst>
      <p:ext uri="{BB962C8B-B14F-4D97-AF65-F5344CB8AC3E}">
        <p14:creationId xmlns:p14="http://schemas.microsoft.com/office/powerpoint/2010/main" val="576469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Relational Development</a:t>
            </a:r>
          </a:p>
        </p:txBody>
      </p:sp>
      <p:sp>
        <p:nvSpPr>
          <p:cNvPr id="3" name="Content Placeholder 2"/>
          <p:cNvSpPr>
            <a:spLocks noGrp="1"/>
          </p:cNvSpPr>
          <p:nvPr>
            <p:ph idx="1"/>
          </p:nvPr>
        </p:nvSpPr>
        <p:spPr/>
        <p:txBody>
          <a:bodyPr/>
          <a:lstStyle/>
          <a:p>
            <a:r>
              <a:rPr lang="en-US" dirty="0"/>
              <a:t>Experimenting-</a:t>
            </a:r>
          </a:p>
          <a:p>
            <a:pPr lvl="1"/>
            <a:r>
              <a:rPr lang="en-US" dirty="0"/>
              <a:t>The process of getting to know others by gaining more information about them.</a:t>
            </a:r>
          </a:p>
          <a:p>
            <a:pPr lvl="1"/>
            <a:r>
              <a:rPr lang="en-US" dirty="0"/>
              <a:t>Searching for common ground, small talk.</a:t>
            </a:r>
          </a:p>
        </p:txBody>
      </p:sp>
      <p:pic>
        <p:nvPicPr>
          <p:cNvPr id="4" name="Content Placeholder 3" descr="Knapps-Relational-Development-Model.jpg"/>
          <p:cNvPicPr>
            <a:picLocks noChangeAspect="1"/>
          </p:cNvPicPr>
          <p:nvPr/>
        </p:nvPicPr>
        <p:blipFill rotWithShape="1">
          <a:blip r:embed="rId2" cstate="email">
            <a:extLst>
              <a:ext uri="{28A0092B-C50C-407E-A947-70E740481C1C}">
                <a14:useLocalDpi xmlns:a14="http://schemas.microsoft.com/office/drawing/2010/main" val="0"/>
              </a:ext>
            </a:extLst>
          </a:blip>
          <a:srcRect t="-2240" b="-3999"/>
          <a:stretch/>
        </p:blipFill>
        <p:spPr>
          <a:xfrm>
            <a:off x="2275367" y="3911932"/>
            <a:ext cx="4593265" cy="3041762"/>
          </a:xfrm>
          <a:prstGeom prst="rect">
            <a:avLst/>
          </a:prstGeom>
        </p:spPr>
      </p:pic>
      <p:pic>
        <p:nvPicPr>
          <p:cNvPr id="5" name="Content Placeholder 3" descr="Knapps-Relational-Development-Model.jpg">
            <a:extLst>
              <a:ext uri="{FF2B5EF4-FFF2-40B4-BE49-F238E27FC236}">
                <a16:creationId xmlns:a16="http://schemas.microsoft.com/office/drawing/2014/main" id="{E67611E6-39F1-1C41-87D6-9D0C0DCCBE66}"/>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t="-2240" b="-3999"/>
          <a:stretch/>
        </p:blipFill>
        <p:spPr>
          <a:xfrm>
            <a:off x="2275367" y="3925436"/>
            <a:ext cx="4593265" cy="3041762"/>
          </a:xfrm>
          <a:prstGeom prst="rect">
            <a:avLst/>
          </a:prstGeom>
        </p:spPr>
      </p:pic>
    </p:spTree>
    <p:extLst>
      <p:ext uri="{BB962C8B-B14F-4D97-AF65-F5344CB8AC3E}">
        <p14:creationId xmlns:p14="http://schemas.microsoft.com/office/powerpoint/2010/main" val="1739197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Relational Development</a:t>
            </a:r>
          </a:p>
        </p:txBody>
      </p:sp>
      <p:sp>
        <p:nvSpPr>
          <p:cNvPr id="3" name="Content Placeholder 2"/>
          <p:cNvSpPr>
            <a:spLocks noGrp="1"/>
          </p:cNvSpPr>
          <p:nvPr>
            <p:ph idx="1"/>
          </p:nvPr>
        </p:nvSpPr>
        <p:spPr/>
        <p:txBody>
          <a:bodyPr/>
          <a:lstStyle/>
          <a:p>
            <a:r>
              <a:rPr lang="en-US" dirty="0"/>
              <a:t>Intensifying-</a:t>
            </a:r>
          </a:p>
          <a:p>
            <a:pPr lvl="1"/>
            <a:r>
              <a:rPr lang="en-US" dirty="0"/>
              <a:t>Expression of feelings become more common.</a:t>
            </a:r>
          </a:p>
          <a:p>
            <a:pPr lvl="1"/>
            <a:r>
              <a:rPr lang="en-US" dirty="0"/>
              <a:t>Openly discussing the state of the relationship and/or spending more time together, talking more</a:t>
            </a:r>
          </a:p>
        </p:txBody>
      </p:sp>
      <p:pic>
        <p:nvPicPr>
          <p:cNvPr id="4" name="Content Placeholder 3" descr="Knapps-Relational-Development-Model.jpg"/>
          <p:cNvPicPr>
            <a:picLocks noChangeAspect="1"/>
          </p:cNvPicPr>
          <p:nvPr/>
        </p:nvPicPr>
        <p:blipFill rotWithShape="1">
          <a:blip r:embed="rId2" cstate="email">
            <a:extLst>
              <a:ext uri="{28A0092B-C50C-407E-A947-70E740481C1C}">
                <a14:useLocalDpi xmlns:a14="http://schemas.microsoft.com/office/drawing/2010/main" val="0"/>
              </a:ext>
            </a:extLst>
          </a:blip>
          <a:srcRect t="-2240" b="-3999"/>
          <a:stretch/>
        </p:blipFill>
        <p:spPr>
          <a:xfrm>
            <a:off x="2275367" y="3911932"/>
            <a:ext cx="4593265" cy="3041762"/>
          </a:xfrm>
          <a:prstGeom prst="rect">
            <a:avLst/>
          </a:prstGeom>
        </p:spPr>
      </p:pic>
      <p:pic>
        <p:nvPicPr>
          <p:cNvPr id="5" name="Content Placeholder 3" descr="Knapps-Relational-Development-Model.jpg">
            <a:extLst>
              <a:ext uri="{FF2B5EF4-FFF2-40B4-BE49-F238E27FC236}">
                <a16:creationId xmlns:a16="http://schemas.microsoft.com/office/drawing/2014/main" id="{48440079-6CFF-F149-B5BB-72AD46CB859C}"/>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t="-2240" b="-3999"/>
          <a:stretch/>
        </p:blipFill>
        <p:spPr>
          <a:xfrm>
            <a:off x="2275367" y="3925436"/>
            <a:ext cx="4593265" cy="3041762"/>
          </a:xfrm>
          <a:prstGeom prst="rect">
            <a:avLst/>
          </a:prstGeom>
        </p:spPr>
      </p:pic>
    </p:spTree>
    <p:extLst>
      <p:ext uri="{BB962C8B-B14F-4D97-AF65-F5344CB8AC3E}">
        <p14:creationId xmlns:p14="http://schemas.microsoft.com/office/powerpoint/2010/main" val="645407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Relational Development</a:t>
            </a:r>
          </a:p>
        </p:txBody>
      </p:sp>
      <p:sp>
        <p:nvSpPr>
          <p:cNvPr id="3" name="Content Placeholder 2"/>
          <p:cNvSpPr>
            <a:spLocks noGrp="1"/>
          </p:cNvSpPr>
          <p:nvPr>
            <p:ph idx="1"/>
          </p:nvPr>
        </p:nvSpPr>
        <p:spPr/>
        <p:txBody>
          <a:bodyPr/>
          <a:lstStyle/>
          <a:p>
            <a:r>
              <a:rPr lang="en-US" dirty="0"/>
              <a:t>Integrating-</a:t>
            </a:r>
          </a:p>
          <a:p>
            <a:pPr lvl="1"/>
            <a:r>
              <a:rPr lang="en-US" dirty="0"/>
              <a:t>Taking on a single identity.</a:t>
            </a:r>
          </a:p>
          <a:p>
            <a:pPr lvl="1"/>
            <a:r>
              <a:rPr lang="en-US" dirty="0"/>
              <a:t>Social circles merge, traditions are formed.</a:t>
            </a:r>
          </a:p>
        </p:txBody>
      </p:sp>
      <p:pic>
        <p:nvPicPr>
          <p:cNvPr id="5" name="Content Placeholder 3" descr="Knapps-Relational-Development-Model.jpg">
            <a:extLst>
              <a:ext uri="{FF2B5EF4-FFF2-40B4-BE49-F238E27FC236}">
                <a16:creationId xmlns:a16="http://schemas.microsoft.com/office/drawing/2014/main" id="{C1BA3DDE-EB4F-9B40-8D2F-5C612BCC2A4E}"/>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t="-2240" b="-3999"/>
          <a:stretch/>
        </p:blipFill>
        <p:spPr>
          <a:xfrm>
            <a:off x="2275367" y="3726053"/>
            <a:ext cx="4593265" cy="3041762"/>
          </a:xfrm>
          <a:prstGeom prst="rect">
            <a:avLst/>
          </a:prstGeom>
        </p:spPr>
      </p:pic>
    </p:spTree>
    <p:extLst>
      <p:ext uri="{BB962C8B-B14F-4D97-AF65-F5344CB8AC3E}">
        <p14:creationId xmlns:p14="http://schemas.microsoft.com/office/powerpoint/2010/main" val="14317265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Relational Development</a:t>
            </a:r>
          </a:p>
        </p:txBody>
      </p:sp>
      <p:sp>
        <p:nvSpPr>
          <p:cNvPr id="3" name="Content Placeholder 2"/>
          <p:cNvSpPr>
            <a:spLocks noGrp="1"/>
          </p:cNvSpPr>
          <p:nvPr>
            <p:ph idx="1"/>
          </p:nvPr>
        </p:nvSpPr>
        <p:spPr/>
        <p:txBody>
          <a:bodyPr/>
          <a:lstStyle/>
          <a:p>
            <a:r>
              <a:rPr lang="en-US" dirty="0"/>
              <a:t>Bonding-</a:t>
            </a:r>
          </a:p>
          <a:p>
            <a:pPr lvl="1"/>
            <a:r>
              <a:rPr lang="en-US" dirty="0"/>
              <a:t>Public commitment.</a:t>
            </a:r>
          </a:p>
          <a:p>
            <a:pPr lvl="1"/>
            <a:r>
              <a:rPr lang="en-US" dirty="0"/>
              <a:t>Symbolic gestures to show the world that a relationship exists.</a:t>
            </a:r>
          </a:p>
        </p:txBody>
      </p:sp>
      <p:pic>
        <p:nvPicPr>
          <p:cNvPr id="5" name="Content Placeholder 3" descr="Knapps-Relational-Development-Model.jpg">
            <a:extLst>
              <a:ext uri="{FF2B5EF4-FFF2-40B4-BE49-F238E27FC236}">
                <a16:creationId xmlns:a16="http://schemas.microsoft.com/office/drawing/2014/main" id="{8E10BDBC-7803-7B47-95DB-CA9F728A9BE9}"/>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t="-2240" b="-3999"/>
          <a:stretch/>
        </p:blipFill>
        <p:spPr>
          <a:xfrm>
            <a:off x="2275367" y="3816238"/>
            <a:ext cx="4593265" cy="3041762"/>
          </a:xfrm>
          <a:prstGeom prst="rect">
            <a:avLst/>
          </a:prstGeom>
        </p:spPr>
      </p:pic>
    </p:spTree>
    <p:extLst>
      <p:ext uri="{BB962C8B-B14F-4D97-AF65-F5344CB8AC3E}">
        <p14:creationId xmlns:p14="http://schemas.microsoft.com/office/powerpoint/2010/main" val="40776351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Relational Development</a:t>
            </a:r>
          </a:p>
        </p:txBody>
      </p:sp>
      <p:sp>
        <p:nvSpPr>
          <p:cNvPr id="3" name="Content Placeholder 2"/>
          <p:cNvSpPr>
            <a:spLocks noGrp="1"/>
          </p:cNvSpPr>
          <p:nvPr>
            <p:ph idx="1"/>
          </p:nvPr>
        </p:nvSpPr>
        <p:spPr/>
        <p:txBody>
          <a:bodyPr/>
          <a:lstStyle/>
          <a:p>
            <a:r>
              <a:rPr lang="en-US" dirty="0"/>
              <a:t>Differentiating-</a:t>
            </a:r>
          </a:p>
          <a:p>
            <a:pPr lvl="1"/>
            <a:r>
              <a:rPr lang="en-US" dirty="0"/>
              <a:t>When we assert our individual identities,</a:t>
            </a:r>
          </a:p>
          <a:p>
            <a:pPr lvl="1"/>
            <a:r>
              <a:rPr lang="en-US" dirty="0"/>
              <a:t>Less talk about “we,” more about “me.”</a:t>
            </a:r>
          </a:p>
          <a:p>
            <a:endParaRPr lang="en-US" dirty="0"/>
          </a:p>
        </p:txBody>
      </p:sp>
      <p:pic>
        <p:nvPicPr>
          <p:cNvPr id="5" name="Content Placeholder 3" descr="Knapps-Relational-Development-Model.jpg">
            <a:extLst>
              <a:ext uri="{FF2B5EF4-FFF2-40B4-BE49-F238E27FC236}">
                <a16:creationId xmlns:a16="http://schemas.microsoft.com/office/drawing/2014/main" id="{4AD7437C-B8AA-9644-8D7D-D1FBDCFA2AD4}"/>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t="-2240" b="-3999"/>
          <a:stretch/>
        </p:blipFill>
        <p:spPr>
          <a:xfrm>
            <a:off x="2275367" y="3660790"/>
            <a:ext cx="4593265" cy="3041762"/>
          </a:xfrm>
          <a:prstGeom prst="rect">
            <a:avLst/>
          </a:prstGeom>
        </p:spPr>
      </p:pic>
    </p:spTree>
    <p:extLst>
      <p:ext uri="{BB962C8B-B14F-4D97-AF65-F5344CB8AC3E}">
        <p14:creationId xmlns:p14="http://schemas.microsoft.com/office/powerpoint/2010/main" val="16666470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Relational Development</a:t>
            </a:r>
          </a:p>
        </p:txBody>
      </p:sp>
      <p:sp>
        <p:nvSpPr>
          <p:cNvPr id="3" name="Content Placeholder 2"/>
          <p:cNvSpPr>
            <a:spLocks noGrp="1"/>
          </p:cNvSpPr>
          <p:nvPr>
            <p:ph idx="1"/>
          </p:nvPr>
        </p:nvSpPr>
        <p:spPr/>
        <p:txBody>
          <a:bodyPr/>
          <a:lstStyle/>
          <a:p>
            <a:r>
              <a:rPr lang="en-US" dirty="0"/>
              <a:t>Circumscribing-</a:t>
            </a:r>
          </a:p>
          <a:p>
            <a:pPr lvl="1"/>
            <a:r>
              <a:rPr lang="en-US" dirty="0"/>
              <a:t>Communication decreasing in quantity and quality.</a:t>
            </a:r>
          </a:p>
          <a:p>
            <a:pPr lvl="1"/>
            <a:r>
              <a:rPr lang="en-US" dirty="0"/>
              <a:t>Shrinking of interest and commitment.</a:t>
            </a:r>
          </a:p>
        </p:txBody>
      </p:sp>
      <p:pic>
        <p:nvPicPr>
          <p:cNvPr id="5" name="Content Placeholder 3" descr="Knapps-Relational-Development-Model.jpg">
            <a:extLst>
              <a:ext uri="{FF2B5EF4-FFF2-40B4-BE49-F238E27FC236}">
                <a16:creationId xmlns:a16="http://schemas.microsoft.com/office/drawing/2014/main" id="{A577427D-098F-4E48-9F01-A065C9739F79}"/>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t="-2240" b="-3999"/>
          <a:stretch/>
        </p:blipFill>
        <p:spPr>
          <a:xfrm>
            <a:off x="2275367" y="3816238"/>
            <a:ext cx="4593265" cy="3041762"/>
          </a:xfrm>
          <a:prstGeom prst="rect">
            <a:avLst/>
          </a:prstGeom>
        </p:spPr>
      </p:pic>
    </p:spTree>
    <p:extLst>
      <p:ext uri="{BB962C8B-B14F-4D97-AF65-F5344CB8AC3E}">
        <p14:creationId xmlns:p14="http://schemas.microsoft.com/office/powerpoint/2010/main" val="33095974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Relational Development</a:t>
            </a:r>
          </a:p>
        </p:txBody>
      </p:sp>
      <p:sp>
        <p:nvSpPr>
          <p:cNvPr id="3" name="Content Placeholder 2"/>
          <p:cNvSpPr>
            <a:spLocks noGrp="1"/>
          </p:cNvSpPr>
          <p:nvPr>
            <p:ph idx="1"/>
          </p:nvPr>
        </p:nvSpPr>
        <p:spPr/>
        <p:txBody>
          <a:bodyPr/>
          <a:lstStyle/>
          <a:p>
            <a:r>
              <a:rPr lang="en-US" dirty="0"/>
              <a:t>Stagnating-</a:t>
            </a:r>
          </a:p>
          <a:p>
            <a:pPr lvl="1"/>
            <a:r>
              <a:rPr lang="en-US" dirty="0"/>
              <a:t>Loss of enthusiasm.</a:t>
            </a:r>
          </a:p>
          <a:p>
            <a:pPr lvl="1"/>
            <a:r>
              <a:rPr lang="en-US" dirty="0"/>
              <a:t>No relational growth is occurring.</a:t>
            </a:r>
          </a:p>
        </p:txBody>
      </p:sp>
      <p:pic>
        <p:nvPicPr>
          <p:cNvPr id="5" name="Content Placeholder 3" descr="Knapps-Relational-Development-Model.jpg">
            <a:extLst>
              <a:ext uri="{FF2B5EF4-FFF2-40B4-BE49-F238E27FC236}">
                <a16:creationId xmlns:a16="http://schemas.microsoft.com/office/drawing/2014/main" id="{6A73AB20-72B2-8E43-BDA4-0DFD0307BA22}"/>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t="-2240" b="-3999"/>
          <a:stretch/>
        </p:blipFill>
        <p:spPr>
          <a:xfrm>
            <a:off x="2391114" y="3520322"/>
            <a:ext cx="4593265" cy="3041762"/>
          </a:xfrm>
          <a:prstGeom prst="rect">
            <a:avLst/>
          </a:prstGeom>
        </p:spPr>
      </p:pic>
    </p:spTree>
    <p:extLst>
      <p:ext uri="{BB962C8B-B14F-4D97-AF65-F5344CB8AC3E}">
        <p14:creationId xmlns:p14="http://schemas.microsoft.com/office/powerpoint/2010/main" val="23612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Relational Development</a:t>
            </a:r>
          </a:p>
        </p:txBody>
      </p:sp>
      <p:sp>
        <p:nvSpPr>
          <p:cNvPr id="3" name="Content Placeholder 2"/>
          <p:cNvSpPr>
            <a:spLocks noGrp="1"/>
          </p:cNvSpPr>
          <p:nvPr>
            <p:ph idx="1"/>
          </p:nvPr>
        </p:nvSpPr>
        <p:spPr>
          <a:xfrm>
            <a:off x="457200" y="1785823"/>
            <a:ext cx="8229600" cy="4625609"/>
          </a:xfrm>
        </p:spPr>
        <p:txBody>
          <a:bodyPr/>
          <a:lstStyle/>
          <a:p>
            <a:r>
              <a:rPr lang="en-US" dirty="0"/>
              <a:t>Avoiding-</a:t>
            </a:r>
          </a:p>
          <a:p>
            <a:pPr lvl="1"/>
            <a:r>
              <a:rPr lang="en-US" dirty="0"/>
              <a:t>Putting physical distance between you and your partner.</a:t>
            </a:r>
          </a:p>
          <a:p>
            <a:pPr lvl="1"/>
            <a:r>
              <a:rPr lang="en-US" dirty="0"/>
              <a:t>Communication ceases to exist.</a:t>
            </a:r>
          </a:p>
        </p:txBody>
      </p:sp>
      <p:pic>
        <p:nvPicPr>
          <p:cNvPr id="5" name="Content Placeholder 3" descr="Knapps-Relational-Development-Model.jpg">
            <a:extLst>
              <a:ext uri="{FF2B5EF4-FFF2-40B4-BE49-F238E27FC236}">
                <a16:creationId xmlns:a16="http://schemas.microsoft.com/office/drawing/2014/main" id="{C38D4A64-A653-8B49-834E-5BB53F5C1428}"/>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t="-2240" b="-3999"/>
          <a:stretch/>
        </p:blipFill>
        <p:spPr>
          <a:xfrm>
            <a:off x="2275367" y="3816238"/>
            <a:ext cx="4593265" cy="3041762"/>
          </a:xfrm>
          <a:prstGeom prst="rect">
            <a:avLst/>
          </a:prstGeom>
        </p:spPr>
      </p:pic>
    </p:spTree>
    <p:extLst>
      <p:ext uri="{BB962C8B-B14F-4D97-AF65-F5344CB8AC3E}">
        <p14:creationId xmlns:p14="http://schemas.microsoft.com/office/powerpoint/2010/main" val="12246814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Relational Development</a:t>
            </a:r>
          </a:p>
        </p:txBody>
      </p:sp>
      <p:sp>
        <p:nvSpPr>
          <p:cNvPr id="3" name="Content Placeholder 2"/>
          <p:cNvSpPr>
            <a:spLocks noGrp="1"/>
          </p:cNvSpPr>
          <p:nvPr>
            <p:ph idx="1"/>
          </p:nvPr>
        </p:nvSpPr>
        <p:spPr/>
        <p:txBody>
          <a:bodyPr/>
          <a:lstStyle/>
          <a:p>
            <a:r>
              <a:rPr lang="en-US" dirty="0"/>
              <a:t>Terminating-</a:t>
            </a:r>
          </a:p>
          <a:p>
            <a:pPr lvl="1"/>
            <a:r>
              <a:rPr lang="en-US" dirty="0"/>
              <a:t>How a relationship ends.</a:t>
            </a:r>
          </a:p>
          <a:p>
            <a:pPr lvl="1"/>
            <a:r>
              <a:rPr lang="en-US" dirty="0"/>
              <a:t>Usually involves a dialogue of where the relationship has gone and a desire to disassociate.</a:t>
            </a:r>
          </a:p>
        </p:txBody>
      </p:sp>
      <p:pic>
        <p:nvPicPr>
          <p:cNvPr id="5" name="Content Placeholder 3" descr="Knapps-Relational-Development-Model.jpg">
            <a:extLst>
              <a:ext uri="{FF2B5EF4-FFF2-40B4-BE49-F238E27FC236}">
                <a16:creationId xmlns:a16="http://schemas.microsoft.com/office/drawing/2014/main" id="{34735E76-FF45-9F47-A64F-AB840ED57392}"/>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t="-2240" b="-3999"/>
          <a:stretch/>
        </p:blipFill>
        <p:spPr>
          <a:xfrm>
            <a:off x="2275367" y="3816238"/>
            <a:ext cx="4593265" cy="3041762"/>
          </a:xfrm>
          <a:prstGeom prst="rect">
            <a:avLst/>
          </a:prstGeom>
        </p:spPr>
      </p:pic>
    </p:spTree>
    <p:extLst>
      <p:ext uri="{BB962C8B-B14F-4D97-AF65-F5344CB8AC3E}">
        <p14:creationId xmlns:p14="http://schemas.microsoft.com/office/powerpoint/2010/main" val="20073491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Mark Knapp’s Relational Development Model</a:t>
            </a:r>
          </a:p>
        </p:txBody>
      </p:sp>
      <p:sp>
        <p:nvSpPr>
          <p:cNvPr id="5" name="Content Placeholder 4">
            <a:extLst>
              <a:ext uri="{FF2B5EF4-FFF2-40B4-BE49-F238E27FC236}">
                <a16:creationId xmlns:a16="http://schemas.microsoft.com/office/drawing/2014/main" id="{A3EF8C2B-FB89-6340-A9F5-CA2E49E54B69}"/>
              </a:ext>
            </a:extLst>
          </p:cNvPr>
          <p:cNvSpPr>
            <a:spLocks noGrp="1"/>
          </p:cNvSpPr>
          <p:nvPr>
            <p:ph idx="1"/>
          </p:nvPr>
        </p:nvSpPr>
        <p:spPr/>
        <p:txBody>
          <a:bodyPr/>
          <a:lstStyle/>
          <a:p>
            <a:endParaRPr lang="en-US"/>
          </a:p>
        </p:txBody>
      </p:sp>
      <p:pic>
        <p:nvPicPr>
          <p:cNvPr id="6" name="Content Placeholder 3" descr="Knapps-Relational-Development-Model.jpg">
            <a:extLst>
              <a:ext uri="{FF2B5EF4-FFF2-40B4-BE49-F238E27FC236}">
                <a16:creationId xmlns:a16="http://schemas.microsoft.com/office/drawing/2014/main" id="{8C1C5623-1DDB-A149-AF91-83D117ABCDF6}"/>
              </a:ext>
            </a:extLst>
          </p:cNvPr>
          <p:cNvPicPr>
            <a:picLocks noChangeAspect="1"/>
          </p:cNvPicPr>
          <p:nvPr/>
        </p:nvPicPr>
        <p:blipFill rotWithShape="1">
          <a:blip r:embed="rId2">
            <a:extLst>
              <a:ext uri="{28A0092B-C50C-407E-A947-70E740481C1C}">
                <a14:useLocalDpi xmlns:a14="http://schemas.microsoft.com/office/drawing/2010/main" val="0"/>
              </a:ext>
            </a:extLst>
          </a:blip>
          <a:srcRect t="-2240" b="-3999"/>
          <a:stretch/>
        </p:blipFill>
        <p:spPr>
          <a:xfrm>
            <a:off x="457200" y="1408177"/>
            <a:ext cx="8229600" cy="5449824"/>
          </a:xfrm>
          <a:prstGeom prst="rect">
            <a:avLst/>
          </a:prstGeom>
        </p:spPr>
      </p:pic>
    </p:spTree>
    <p:extLst>
      <p:ext uri="{BB962C8B-B14F-4D97-AF65-F5344CB8AC3E}">
        <p14:creationId xmlns:p14="http://schemas.microsoft.com/office/powerpoint/2010/main" val="5903455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Bean’s Relationship Model</a:t>
            </a:r>
          </a:p>
        </p:txBody>
      </p:sp>
      <p:sp>
        <p:nvSpPr>
          <p:cNvPr id="3" name="Content Placeholder 2"/>
          <p:cNvSpPr>
            <a:spLocks noGrp="1"/>
          </p:cNvSpPr>
          <p:nvPr>
            <p:ph idx="1"/>
          </p:nvPr>
        </p:nvSpPr>
        <p:spPr/>
        <p:txBody>
          <a:bodyPr>
            <a:normAutofit fontScale="85000" lnSpcReduction="20000"/>
          </a:bodyPr>
          <a:lstStyle/>
          <a:p>
            <a:r>
              <a:rPr lang="en-US" dirty="0"/>
              <a:t>Fall into lust</a:t>
            </a:r>
          </a:p>
          <a:p>
            <a:pPr lvl="1"/>
            <a:r>
              <a:rPr lang="en-US" dirty="0"/>
              <a:t>Physical attraction</a:t>
            </a:r>
          </a:p>
          <a:p>
            <a:r>
              <a:rPr lang="en-US" dirty="0"/>
              <a:t>Fall into love</a:t>
            </a:r>
          </a:p>
          <a:p>
            <a:pPr lvl="1"/>
            <a:r>
              <a:rPr lang="en-US" dirty="0"/>
              <a:t>Emotional connection</a:t>
            </a:r>
          </a:p>
          <a:p>
            <a:r>
              <a:rPr lang="en-US" dirty="0"/>
              <a:t>Fall out of love</a:t>
            </a:r>
          </a:p>
          <a:p>
            <a:pPr lvl="1"/>
            <a:r>
              <a:rPr lang="en-US" dirty="0"/>
              <a:t>Realization that partner is real/mortal.</a:t>
            </a:r>
          </a:p>
          <a:p>
            <a:r>
              <a:rPr lang="en-US" dirty="0"/>
              <a:t>Learn to love</a:t>
            </a:r>
          </a:p>
          <a:p>
            <a:pPr lvl="1"/>
            <a:r>
              <a:rPr lang="en-US" dirty="0"/>
              <a:t>Hard work, selfless act.</a:t>
            </a:r>
          </a:p>
          <a:p>
            <a:endParaRPr lang="en-US" dirty="0"/>
          </a:p>
          <a:p>
            <a:r>
              <a:rPr lang="en-US" dirty="0"/>
              <a:t>The first three stages are uncontrollable, they happen to you.</a:t>
            </a:r>
          </a:p>
          <a:p>
            <a:r>
              <a:rPr lang="en-US" dirty="0"/>
              <a:t>Last stage is a desire to make relationship last or end.</a:t>
            </a:r>
          </a:p>
          <a:p>
            <a:endParaRPr lang="en-US" dirty="0"/>
          </a:p>
        </p:txBody>
      </p:sp>
    </p:spTree>
    <p:extLst>
      <p:ext uri="{BB962C8B-B14F-4D97-AF65-F5344CB8AC3E}">
        <p14:creationId xmlns:p14="http://schemas.microsoft.com/office/powerpoint/2010/main" val="6604448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Hayden’s Relationship Model</a:t>
            </a:r>
          </a:p>
        </p:txBody>
      </p:sp>
      <p:cxnSp>
        <p:nvCxnSpPr>
          <p:cNvPr id="5" name="Straight Connector 4"/>
          <p:cNvCxnSpPr/>
          <p:nvPr/>
        </p:nvCxnSpPr>
        <p:spPr>
          <a:xfrm flipV="1">
            <a:off x="671804" y="1931437"/>
            <a:ext cx="7697755" cy="18661"/>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V="1">
            <a:off x="671804" y="6207968"/>
            <a:ext cx="7697755" cy="18661"/>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671803" y="3977952"/>
            <a:ext cx="7697755" cy="18661"/>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5150498" y="1571435"/>
            <a:ext cx="3219060" cy="369332"/>
          </a:xfrm>
          <a:prstGeom prst="rect">
            <a:avLst/>
          </a:prstGeom>
          <a:noFill/>
        </p:spPr>
        <p:txBody>
          <a:bodyPr wrap="square" rtlCol="0">
            <a:spAutoFit/>
          </a:bodyPr>
          <a:lstStyle/>
          <a:p>
            <a:pPr algn="r"/>
            <a:r>
              <a:rPr lang="en-US" dirty="0"/>
              <a:t>Getting Down</a:t>
            </a:r>
          </a:p>
        </p:txBody>
      </p:sp>
      <p:sp>
        <p:nvSpPr>
          <p:cNvPr id="9" name="TextBox 8"/>
          <p:cNvSpPr txBox="1"/>
          <p:nvPr/>
        </p:nvSpPr>
        <p:spPr>
          <a:xfrm>
            <a:off x="5150498" y="3561966"/>
            <a:ext cx="3219060" cy="369332"/>
          </a:xfrm>
          <a:prstGeom prst="rect">
            <a:avLst/>
          </a:prstGeom>
          <a:noFill/>
        </p:spPr>
        <p:txBody>
          <a:bodyPr wrap="square" rtlCol="0">
            <a:spAutoFit/>
          </a:bodyPr>
          <a:lstStyle/>
          <a:p>
            <a:pPr algn="r"/>
            <a:r>
              <a:rPr lang="en-US" dirty="0" err="1"/>
              <a:t>Friendline</a:t>
            </a:r>
            <a:endParaRPr lang="en-US" dirty="0"/>
          </a:p>
        </p:txBody>
      </p:sp>
      <p:sp>
        <p:nvSpPr>
          <p:cNvPr id="10" name="TextBox 9"/>
          <p:cNvSpPr txBox="1"/>
          <p:nvPr/>
        </p:nvSpPr>
        <p:spPr>
          <a:xfrm>
            <a:off x="5222033" y="5826978"/>
            <a:ext cx="3219060" cy="369332"/>
          </a:xfrm>
          <a:prstGeom prst="rect">
            <a:avLst/>
          </a:prstGeom>
          <a:noFill/>
        </p:spPr>
        <p:txBody>
          <a:bodyPr wrap="square" rtlCol="0">
            <a:spAutoFit/>
          </a:bodyPr>
          <a:lstStyle/>
          <a:p>
            <a:pPr algn="r"/>
            <a:r>
              <a:rPr lang="en-US" dirty="0"/>
              <a:t>Face Punch</a:t>
            </a:r>
          </a:p>
        </p:txBody>
      </p:sp>
      <p:sp>
        <p:nvSpPr>
          <p:cNvPr id="13" name="Freeform 12"/>
          <p:cNvSpPr/>
          <p:nvPr/>
        </p:nvSpPr>
        <p:spPr>
          <a:xfrm>
            <a:off x="811763" y="2901820"/>
            <a:ext cx="6531429" cy="1968760"/>
          </a:xfrm>
          <a:custGeom>
            <a:avLst/>
            <a:gdLst>
              <a:gd name="connsiteX0" fmla="*/ 0 w 6531429"/>
              <a:gd name="connsiteY0" fmla="*/ 1427584 h 1968760"/>
              <a:gd name="connsiteX1" fmla="*/ 27992 w 6531429"/>
              <a:gd name="connsiteY1" fmla="*/ 1380931 h 1968760"/>
              <a:gd name="connsiteX2" fmla="*/ 46653 w 6531429"/>
              <a:gd name="connsiteY2" fmla="*/ 1250302 h 1968760"/>
              <a:gd name="connsiteX3" fmla="*/ 65315 w 6531429"/>
              <a:gd name="connsiteY3" fmla="*/ 1212980 h 1968760"/>
              <a:gd name="connsiteX4" fmla="*/ 74645 w 6531429"/>
              <a:gd name="connsiteY4" fmla="*/ 1147666 h 1968760"/>
              <a:gd name="connsiteX5" fmla="*/ 83976 w 6531429"/>
              <a:gd name="connsiteY5" fmla="*/ 1054360 h 1968760"/>
              <a:gd name="connsiteX6" fmla="*/ 102637 w 6531429"/>
              <a:gd name="connsiteY6" fmla="*/ 1026368 h 1968760"/>
              <a:gd name="connsiteX7" fmla="*/ 121298 w 6531429"/>
              <a:gd name="connsiteY7" fmla="*/ 961053 h 1968760"/>
              <a:gd name="connsiteX8" fmla="*/ 139959 w 6531429"/>
              <a:gd name="connsiteY8" fmla="*/ 905070 h 1968760"/>
              <a:gd name="connsiteX9" fmla="*/ 177282 w 6531429"/>
              <a:gd name="connsiteY9" fmla="*/ 867747 h 1968760"/>
              <a:gd name="connsiteX10" fmla="*/ 205274 w 6531429"/>
              <a:gd name="connsiteY10" fmla="*/ 802433 h 1968760"/>
              <a:gd name="connsiteX11" fmla="*/ 261257 w 6531429"/>
              <a:gd name="connsiteY11" fmla="*/ 746449 h 1968760"/>
              <a:gd name="connsiteX12" fmla="*/ 317241 w 6531429"/>
              <a:gd name="connsiteY12" fmla="*/ 653143 h 1968760"/>
              <a:gd name="connsiteX13" fmla="*/ 354564 w 6531429"/>
              <a:gd name="connsiteY13" fmla="*/ 625151 h 1968760"/>
              <a:gd name="connsiteX14" fmla="*/ 373225 w 6531429"/>
              <a:gd name="connsiteY14" fmla="*/ 597160 h 1968760"/>
              <a:gd name="connsiteX15" fmla="*/ 429208 w 6531429"/>
              <a:gd name="connsiteY15" fmla="*/ 578498 h 1968760"/>
              <a:gd name="connsiteX16" fmla="*/ 475861 w 6531429"/>
              <a:gd name="connsiteY16" fmla="*/ 541176 h 1968760"/>
              <a:gd name="connsiteX17" fmla="*/ 494523 w 6531429"/>
              <a:gd name="connsiteY17" fmla="*/ 522515 h 1968760"/>
              <a:gd name="connsiteX18" fmla="*/ 550506 w 6531429"/>
              <a:gd name="connsiteY18" fmla="*/ 503853 h 1968760"/>
              <a:gd name="connsiteX19" fmla="*/ 615821 w 6531429"/>
              <a:gd name="connsiteY19" fmla="*/ 475862 h 1968760"/>
              <a:gd name="connsiteX20" fmla="*/ 746449 w 6531429"/>
              <a:gd name="connsiteY20" fmla="*/ 485192 h 1968760"/>
              <a:gd name="connsiteX21" fmla="*/ 867747 w 6531429"/>
              <a:gd name="connsiteY21" fmla="*/ 513184 h 1968760"/>
              <a:gd name="connsiteX22" fmla="*/ 914400 w 6531429"/>
              <a:gd name="connsiteY22" fmla="*/ 522515 h 1968760"/>
              <a:gd name="connsiteX23" fmla="*/ 951723 w 6531429"/>
              <a:gd name="connsiteY23" fmla="*/ 531845 h 1968760"/>
              <a:gd name="connsiteX24" fmla="*/ 979715 w 6531429"/>
              <a:gd name="connsiteY24" fmla="*/ 550507 h 1968760"/>
              <a:gd name="connsiteX25" fmla="*/ 1007706 w 6531429"/>
              <a:gd name="connsiteY25" fmla="*/ 559837 h 1968760"/>
              <a:gd name="connsiteX26" fmla="*/ 1063690 w 6531429"/>
              <a:gd name="connsiteY26" fmla="*/ 615821 h 1968760"/>
              <a:gd name="connsiteX27" fmla="*/ 1091682 w 6531429"/>
              <a:gd name="connsiteY27" fmla="*/ 634482 h 1968760"/>
              <a:gd name="connsiteX28" fmla="*/ 1119674 w 6531429"/>
              <a:gd name="connsiteY28" fmla="*/ 662474 h 1968760"/>
              <a:gd name="connsiteX29" fmla="*/ 1156996 w 6531429"/>
              <a:gd name="connsiteY29" fmla="*/ 681135 h 1968760"/>
              <a:gd name="connsiteX30" fmla="*/ 1194319 w 6531429"/>
              <a:gd name="connsiteY30" fmla="*/ 727788 h 1968760"/>
              <a:gd name="connsiteX31" fmla="*/ 1212980 w 6531429"/>
              <a:gd name="connsiteY31" fmla="*/ 755780 h 1968760"/>
              <a:gd name="connsiteX32" fmla="*/ 1240972 w 6531429"/>
              <a:gd name="connsiteY32" fmla="*/ 802433 h 1968760"/>
              <a:gd name="connsiteX33" fmla="*/ 1334278 w 6531429"/>
              <a:gd name="connsiteY33" fmla="*/ 914400 h 1968760"/>
              <a:gd name="connsiteX34" fmla="*/ 1343608 w 6531429"/>
              <a:gd name="connsiteY34" fmla="*/ 942392 h 1968760"/>
              <a:gd name="connsiteX35" fmla="*/ 1371600 w 6531429"/>
              <a:gd name="connsiteY35" fmla="*/ 970384 h 1968760"/>
              <a:gd name="connsiteX36" fmla="*/ 1390261 w 6531429"/>
              <a:gd name="connsiteY36" fmla="*/ 998376 h 1968760"/>
              <a:gd name="connsiteX37" fmla="*/ 1408923 w 6531429"/>
              <a:gd name="connsiteY37" fmla="*/ 1017037 h 1968760"/>
              <a:gd name="connsiteX38" fmla="*/ 1474237 w 6531429"/>
              <a:gd name="connsiteY38" fmla="*/ 1110343 h 1968760"/>
              <a:gd name="connsiteX39" fmla="*/ 1511559 w 6531429"/>
              <a:gd name="connsiteY39" fmla="*/ 1166327 h 1968760"/>
              <a:gd name="connsiteX40" fmla="*/ 1530221 w 6531429"/>
              <a:gd name="connsiteY40" fmla="*/ 1194319 h 1968760"/>
              <a:gd name="connsiteX41" fmla="*/ 1595535 w 6531429"/>
              <a:gd name="connsiteY41" fmla="*/ 1278294 h 1968760"/>
              <a:gd name="connsiteX42" fmla="*/ 1623527 w 6531429"/>
              <a:gd name="connsiteY42" fmla="*/ 1334278 h 1968760"/>
              <a:gd name="connsiteX43" fmla="*/ 1651519 w 6531429"/>
              <a:gd name="connsiteY43" fmla="*/ 1352939 h 1968760"/>
              <a:gd name="connsiteX44" fmla="*/ 1670180 w 6531429"/>
              <a:gd name="connsiteY44" fmla="*/ 1380931 h 1968760"/>
              <a:gd name="connsiteX45" fmla="*/ 1698172 w 6531429"/>
              <a:gd name="connsiteY45" fmla="*/ 1408923 h 1968760"/>
              <a:gd name="connsiteX46" fmla="*/ 1716833 w 6531429"/>
              <a:gd name="connsiteY46" fmla="*/ 1474237 h 1968760"/>
              <a:gd name="connsiteX47" fmla="*/ 1735494 w 6531429"/>
              <a:gd name="connsiteY47" fmla="*/ 1511560 h 1968760"/>
              <a:gd name="connsiteX48" fmla="*/ 1754155 w 6531429"/>
              <a:gd name="connsiteY48" fmla="*/ 1539551 h 1968760"/>
              <a:gd name="connsiteX49" fmla="*/ 1800808 w 6531429"/>
              <a:gd name="connsiteY49" fmla="*/ 1586204 h 1968760"/>
              <a:gd name="connsiteX50" fmla="*/ 1856792 w 6531429"/>
              <a:gd name="connsiteY50" fmla="*/ 1660849 h 1968760"/>
              <a:gd name="connsiteX51" fmla="*/ 1866123 w 6531429"/>
              <a:gd name="connsiteY51" fmla="*/ 1688841 h 1968760"/>
              <a:gd name="connsiteX52" fmla="*/ 1884784 w 6531429"/>
              <a:gd name="connsiteY52" fmla="*/ 1716833 h 1968760"/>
              <a:gd name="connsiteX53" fmla="*/ 1940768 w 6531429"/>
              <a:gd name="connsiteY53" fmla="*/ 1772817 h 1968760"/>
              <a:gd name="connsiteX54" fmla="*/ 1959429 w 6531429"/>
              <a:gd name="connsiteY54" fmla="*/ 1800809 h 1968760"/>
              <a:gd name="connsiteX55" fmla="*/ 1987421 w 6531429"/>
              <a:gd name="connsiteY55" fmla="*/ 1819470 h 1968760"/>
              <a:gd name="connsiteX56" fmla="*/ 2015413 w 6531429"/>
              <a:gd name="connsiteY56" fmla="*/ 1847462 h 1968760"/>
              <a:gd name="connsiteX57" fmla="*/ 2043404 w 6531429"/>
              <a:gd name="connsiteY57" fmla="*/ 1866123 h 1968760"/>
              <a:gd name="connsiteX58" fmla="*/ 2071396 w 6531429"/>
              <a:gd name="connsiteY58" fmla="*/ 1894115 h 1968760"/>
              <a:gd name="connsiteX59" fmla="*/ 2118049 w 6531429"/>
              <a:gd name="connsiteY59" fmla="*/ 1912776 h 1968760"/>
              <a:gd name="connsiteX60" fmla="*/ 2183364 w 6531429"/>
              <a:gd name="connsiteY60" fmla="*/ 1950098 h 1968760"/>
              <a:gd name="connsiteX61" fmla="*/ 2239347 w 6531429"/>
              <a:gd name="connsiteY61" fmla="*/ 1968760 h 1968760"/>
              <a:gd name="connsiteX62" fmla="*/ 2379306 w 6531429"/>
              <a:gd name="connsiteY62" fmla="*/ 1959429 h 1968760"/>
              <a:gd name="connsiteX63" fmla="*/ 2407298 w 6531429"/>
              <a:gd name="connsiteY63" fmla="*/ 1950098 h 1968760"/>
              <a:gd name="connsiteX64" fmla="*/ 2444621 w 6531429"/>
              <a:gd name="connsiteY64" fmla="*/ 1940768 h 1968760"/>
              <a:gd name="connsiteX65" fmla="*/ 2481943 w 6531429"/>
              <a:gd name="connsiteY65" fmla="*/ 1922107 h 1968760"/>
              <a:gd name="connsiteX66" fmla="*/ 2556588 w 6531429"/>
              <a:gd name="connsiteY66" fmla="*/ 1828800 h 1968760"/>
              <a:gd name="connsiteX67" fmla="*/ 2603241 w 6531429"/>
              <a:gd name="connsiteY67" fmla="*/ 1772817 h 1968760"/>
              <a:gd name="connsiteX68" fmla="*/ 2621902 w 6531429"/>
              <a:gd name="connsiteY68" fmla="*/ 1735494 h 1968760"/>
              <a:gd name="connsiteX69" fmla="*/ 2649894 w 6531429"/>
              <a:gd name="connsiteY69" fmla="*/ 1698172 h 1968760"/>
              <a:gd name="connsiteX70" fmla="*/ 2705878 w 6531429"/>
              <a:gd name="connsiteY70" fmla="*/ 1623527 h 1968760"/>
              <a:gd name="connsiteX71" fmla="*/ 2761861 w 6531429"/>
              <a:gd name="connsiteY71" fmla="*/ 1502229 h 1968760"/>
              <a:gd name="connsiteX72" fmla="*/ 2780523 w 6531429"/>
              <a:gd name="connsiteY72" fmla="*/ 1483568 h 1968760"/>
              <a:gd name="connsiteX73" fmla="*/ 2808515 w 6531429"/>
              <a:gd name="connsiteY73" fmla="*/ 1418253 h 1968760"/>
              <a:gd name="connsiteX74" fmla="*/ 2827176 w 6531429"/>
              <a:gd name="connsiteY74" fmla="*/ 1371600 h 1968760"/>
              <a:gd name="connsiteX75" fmla="*/ 2855168 w 6531429"/>
              <a:gd name="connsiteY75" fmla="*/ 1324947 h 1968760"/>
              <a:gd name="connsiteX76" fmla="*/ 2883159 w 6531429"/>
              <a:gd name="connsiteY76" fmla="*/ 1259633 h 1968760"/>
              <a:gd name="connsiteX77" fmla="*/ 2901821 w 6531429"/>
              <a:gd name="connsiteY77" fmla="*/ 1222311 h 1968760"/>
              <a:gd name="connsiteX78" fmla="*/ 2911151 w 6531429"/>
              <a:gd name="connsiteY78" fmla="*/ 1166327 h 1968760"/>
              <a:gd name="connsiteX79" fmla="*/ 2920482 w 6531429"/>
              <a:gd name="connsiteY79" fmla="*/ 1138335 h 1968760"/>
              <a:gd name="connsiteX80" fmla="*/ 2939143 w 6531429"/>
              <a:gd name="connsiteY80" fmla="*/ 1063690 h 1968760"/>
              <a:gd name="connsiteX81" fmla="*/ 2976466 w 6531429"/>
              <a:gd name="connsiteY81" fmla="*/ 989045 h 1968760"/>
              <a:gd name="connsiteX82" fmla="*/ 2985796 w 6531429"/>
              <a:gd name="connsiteY82" fmla="*/ 951723 h 1968760"/>
              <a:gd name="connsiteX83" fmla="*/ 2995127 w 6531429"/>
              <a:gd name="connsiteY83" fmla="*/ 923731 h 1968760"/>
              <a:gd name="connsiteX84" fmla="*/ 3004457 w 6531429"/>
              <a:gd name="connsiteY84" fmla="*/ 886409 h 1968760"/>
              <a:gd name="connsiteX85" fmla="*/ 3023119 w 6531429"/>
              <a:gd name="connsiteY85" fmla="*/ 867747 h 1968760"/>
              <a:gd name="connsiteX86" fmla="*/ 3051110 w 6531429"/>
              <a:gd name="connsiteY86" fmla="*/ 793102 h 1968760"/>
              <a:gd name="connsiteX87" fmla="*/ 3079102 w 6531429"/>
              <a:gd name="connsiteY87" fmla="*/ 746449 h 1968760"/>
              <a:gd name="connsiteX88" fmla="*/ 3097764 w 6531429"/>
              <a:gd name="connsiteY88" fmla="*/ 671804 h 1968760"/>
              <a:gd name="connsiteX89" fmla="*/ 3107094 w 6531429"/>
              <a:gd name="connsiteY89" fmla="*/ 634482 h 1968760"/>
              <a:gd name="connsiteX90" fmla="*/ 3153747 w 6531429"/>
              <a:gd name="connsiteY90" fmla="*/ 541176 h 1968760"/>
              <a:gd name="connsiteX91" fmla="*/ 3163078 w 6531429"/>
              <a:gd name="connsiteY91" fmla="*/ 503853 h 1968760"/>
              <a:gd name="connsiteX92" fmla="*/ 3172408 w 6531429"/>
              <a:gd name="connsiteY92" fmla="*/ 475862 h 1968760"/>
              <a:gd name="connsiteX93" fmla="*/ 3209731 w 6531429"/>
              <a:gd name="connsiteY93" fmla="*/ 419878 h 1968760"/>
              <a:gd name="connsiteX94" fmla="*/ 3237723 w 6531429"/>
              <a:gd name="connsiteY94" fmla="*/ 363894 h 1968760"/>
              <a:gd name="connsiteX95" fmla="*/ 3265715 w 6531429"/>
              <a:gd name="connsiteY95" fmla="*/ 335902 h 1968760"/>
              <a:gd name="connsiteX96" fmla="*/ 3284376 w 6531429"/>
              <a:gd name="connsiteY96" fmla="*/ 298580 h 1968760"/>
              <a:gd name="connsiteX97" fmla="*/ 3349690 w 6531429"/>
              <a:gd name="connsiteY97" fmla="*/ 242596 h 1968760"/>
              <a:gd name="connsiteX98" fmla="*/ 3377682 w 6531429"/>
              <a:gd name="connsiteY98" fmla="*/ 233266 h 1968760"/>
              <a:gd name="connsiteX99" fmla="*/ 3405674 w 6531429"/>
              <a:gd name="connsiteY99" fmla="*/ 177282 h 1968760"/>
              <a:gd name="connsiteX100" fmla="*/ 3433666 w 6531429"/>
              <a:gd name="connsiteY100" fmla="*/ 149290 h 1968760"/>
              <a:gd name="connsiteX101" fmla="*/ 3489649 w 6531429"/>
              <a:gd name="connsiteY101" fmla="*/ 130629 h 1968760"/>
              <a:gd name="connsiteX102" fmla="*/ 3517641 w 6531429"/>
              <a:gd name="connsiteY102" fmla="*/ 121298 h 1968760"/>
              <a:gd name="connsiteX103" fmla="*/ 3554964 w 6531429"/>
              <a:gd name="connsiteY103" fmla="*/ 167951 h 1968760"/>
              <a:gd name="connsiteX104" fmla="*/ 3573625 w 6531429"/>
              <a:gd name="connsiteY104" fmla="*/ 466531 h 1968760"/>
              <a:gd name="connsiteX105" fmla="*/ 3582955 w 6531429"/>
              <a:gd name="connsiteY105" fmla="*/ 578498 h 1968760"/>
              <a:gd name="connsiteX106" fmla="*/ 3601617 w 6531429"/>
              <a:gd name="connsiteY106" fmla="*/ 634482 h 1968760"/>
              <a:gd name="connsiteX107" fmla="*/ 3620278 w 6531429"/>
              <a:gd name="connsiteY107" fmla="*/ 699796 h 1968760"/>
              <a:gd name="connsiteX108" fmla="*/ 3648270 w 6531429"/>
              <a:gd name="connsiteY108" fmla="*/ 821094 h 1968760"/>
              <a:gd name="connsiteX109" fmla="*/ 3657600 w 6531429"/>
              <a:gd name="connsiteY109" fmla="*/ 849086 h 1968760"/>
              <a:gd name="connsiteX110" fmla="*/ 3666931 w 6531429"/>
              <a:gd name="connsiteY110" fmla="*/ 914400 h 1968760"/>
              <a:gd name="connsiteX111" fmla="*/ 3685592 w 6531429"/>
              <a:gd name="connsiteY111" fmla="*/ 989045 h 1968760"/>
              <a:gd name="connsiteX112" fmla="*/ 3694923 w 6531429"/>
              <a:gd name="connsiteY112" fmla="*/ 1017037 h 1968760"/>
              <a:gd name="connsiteX113" fmla="*/ 3722915 w 6531429"/>
              <a:gd name="connsiteY113" fmla="*/ 1119674 h 1968760"/>
              <a:gd name="connsiteX114" fmla="*/ 3750906 w 6531429"/>
              <a:gd name="connsiteY114" fmla="*/ 1147666 h 1968760"/>
              <a:gd name="connsiteX115" fmla="*/ 3769568 w 6531429"/>
              <a:gd name="connsiteY115" fmla="*/ 1222311 h 1968760"/>
              <a:gd name="connsiteX116" fmla="*/ 3788229 w 6531429"/>
              <a:gd name="connsiteY116" fmla="*/ 1259633 h 1968760"/>
              <a:gd name="connsiteX117" fmla="*/ 3806890 w 6531429"/>
              <a:gd name="connsiteY117" fmla="*/ 1343609 h 1968760"/>
              <a:gd name="connsiteX118" fmla="*/ 3825551 w 6531429"/>
              <a:gd name="connsiteY118" fmla="*/ 1371600 h 1968760"/>
              <a:gd name="connsiteX119" fmla="*/ 3844213 w 6531429"/>
              <a:gd name="connsiteY119" fmla="*/ 1427584 h 1968760"/>
              <a:gd name="connsiteX120" fmla="*/ 3900196 w 6531429"/>
              <a:gd name="connsiteY120" fmla="*/ 1511560 h 1968760"/>
              <a:gd name="connsiteX121" fmla="*/ 3918857 w 6531429"/>
              <a:gd name="connsiteY121" fmla="*/ 1548882 h 1968760"/>
              <a:gd name="connsiteX122" fmla="*/ 4021494 w 6531429"/>
              <a:gd name="connsiteY122" fmla="*/ 1642188 h 1968760"/>
              <a:gd name="connsiteX123" fmla="*/ 4049486 w 6531429"/>
              <a:gd name="connsiteY123" fmla="*/ 1660849 h 1968760"/>
              <a:gd name="connsiteX124" fmla="*/ 4086808 w 6531429"/>
              <a:gd name="connsiteY124" fmla="*/ 1679511 h 1968760"/>
              <a:gd name="connsiteX125" fmla="*/ 4152123 w 6531429"/>
              <a:gd name="connsiteY125" fmla="*/ 1716833 h 1968760"/>
              <a:gd name="connsiteX126" fmla="*/ 4198776 w 6531429"/>
              <a:gd name="connsiteY126" fmla="*/ 1726164 h 1968760"/>
              <a:gd name="connsiteX127" fmla="*/ 4310743 w 6531429"/>
              <a:gd name="connsiteY127" fmla="*/ 1754156 h 1968760"/>
              <a:gd name="connsiteX128" fmla="*/ 4366727 w 6531429"/>
              <a:gd name="connsiteY128" fmla="*/ 1772817 h 1968760"/>
              <a:gd name="connsiteX129" fmla="*/ 4413380 w 6531429"/>
              <a:gd name="connsiteY129" fmla="*/ 1782147 h 1968760"/>
              <a:gd name="connsiteX130" fmla="*/ 4823927 w 6531429"/>
              <a:gd name="connsiteY130" fmla="*/ 1772817 h 1968760"/>
              <a:gd name="connsiteX131" fmla="*/ 4861249 w 6531429"/>
              <a:gd name="connsiteY131" fmla="*/ 1754156 h 1968760"/>
              <a:gd name="connsiteX132" fmla="*/ 4917233 w 6531429"/>
              <a:gd name="connsiteY132" fmla="*/ 1707502 h 1968760"/>
              <a:gd name="connsiteX133" fmla="*/ 4954555 w 6531429"/>
              <a:gd name="connsiteY133" fmla="*/ 1679511 h 1968760"/>
              <a:gd name="connsiteX134" fmla="*/ 5029200 w 6531429"/>
              <a:gd name="connsiteY134" fmla="*/ 1632858 h 1968760"/>
              <a:gd name="connsiteX135" fmla="*/ 5085184 w 6531429"/>
              <a:gd name="connsiteY135" fmla="*/ 1539551 h 1968760"/>
              <a:gd name="connsiteX136" fmla="*/ 5169159 w 6531429"/>
              <a:gd name="connsiteY136" fmla="*/ 1418253 h 1968760"/>
              <a:gd name="connsiteX137" fmla="*/ 5187821 w 6531429"/>
              <a:gd name="connsiteY137" fmla="*/ 1399592 h 1968760"/>
              <a:gd name="connsiteX138" fmla="*/ 5234474 w 6531429"/>
              <a:gd name="connsiteY138" fmla="*/ 1259633 h 1968760"/>
              <a:gd name="connsiteX139" fmla="*/ 5299788 w 6531429"/>
              <a:gd name="connsiteY139" fmla="*/ 1129004 h 1968760"/>
              <a:gd name="connsiteX140" fmla="*/ 5318449 w 6531429"/>
              <a:gd name="connsiteY140" fmla="*/ 1091682 h 1968760"/>
              <a:gd name="connsiteX141" fmla="*/ 5327780 w 6531429"/>
              <a:gd name="connsiteY141" fmla="*/ 1063690 h 1968760"/>
              <a:gd name="connsiteX142" fmla="*/ 5337110 w 6531429"/>
              <a:gd name="connsiteY142" fmla="*/ 1026368 h 1968760"/>
              <a:gd name="connsiteX143" fmla="*/ 5355772 w 6531429"/>
              <a:gd name="connsiteY143" fmla="*/ 989045 h 1968760"/>
              <a:gd name="connsiteX144" fmla="*/ 5374433 w 6531429"/>
              <a:gd name="connsiteY144" fmla="*/ 933062 h 1968760"/>
              <a:gd name="connsiteX145" fmla="*/ 5393094 w 6531429"/>
              <a:gd name="connsiteY145" fmla="*/ 914400 h 1968760"/>
              <a:gd name="connsiteX146" fmla="*/ 5411755 w 6531429"/>
              <a:gd name="connsiteY146" fmla="*/ 886409 h 1968760"/>
              <a:gd name="connsiteX147" fmla="*/ 5439747 w 6531429"/>
              <a:gd name="connsiteY147" fmla="*/ 849086 h 1968760"/>
              <a:gd name="connsiteX148" fmla="*/ 5458408 w 6531429"/>
              <a:gd name="connsiteY148" fmla="*/ 793102 h 1968760"/>
              <a:gd name="connsiteX149" fmla="*/ 5467739 w 6531429"/>
              <a:gd name="connsiteY149" fmla="*/ 755780 h 1968760"/>
              <a:gd name="connsiteX150" fmla="*/ 5486400 w 6531429"/>
              <a:gd name="connsiteY150" fmla="*/ 727788 h 1968760"/>
              <a:gd name="connsiteX151" fmla="*/ 5514392 w 6531429"/>
              <a:gd name="connsiteY151" fmla="*/ 662474 h 1968760"/>
              <a:gd name="connsiteX152" fmla="*/ 5551715 w 6531429"/>
              <a:gd name="connsiteY152" fmla="*/ 587829 h 1968760"/>
              <a:gd name="connsiteX153" fmla="*/ 5589037 w 6531429"/>
              <a:gd name="connsiteY153" fmla="*/ 513184 h 1968760"/>
              <a:gd name="connsiteX154" fmla="*/ 5607698 w 6531429"/>
              <a:gd name="connsiteY154" fmla="*/ 447870 h 1968760"/>
              <a:gd name="connsiteX155" fmla="*/ 5635690 w 6531429"/>
              <a:gd name="connsiteY155" fmla="*/ 391886 h 1968760"/>
              <a:gd name="connsiteX156" fmla="*/ 5673013 w 6531429"/>
              <a:gd name="connsiteY156" fmla="*/ 335902 h 1968760"/>
              <a:gd name="connsiteX157" fmla="*/ 5682343 w 6531429"/>
              <a:gd name="connsiteY157" fmla="*/ 307911 h 1968760"/>
              <a:gd name="connsiteX158" fmla="*/ 5691674 w 6531429"/>
              <a:gd name="connsiteY158" fmla="*/ 270588 h 1968760"/>
              <a:gd name="connsiteX159" fmla="*/ 5719666 w 6531429"/>
              <a:gd name="connsiteY159" fmla="*/ 251927 h 1968760"/>
              <a:gd name="connsiteX160" fmla="*/ 5756988 w 6531429"/>
              <a:gd name="connsiteY160" fmla="*/ 186613 h 1968760"/>
              <a:gd name="connsiteX161" fmla="*/ 5775649 w 6531429"/>
              <a:gd name="connsiteY161" fmla="*/ 167951 h 1968760"/>
              <a:gd name="connsiteX162" fmla="*/ 5812972 w 6531429"/>
              <a:gd name="connsiteY162" fmla="*/ 111968 h 1968760"/>
              <a:gd name="connsiteX163" fmla="*/ 5822302 w 6531429"/>
              <a:gd name="connsiteY163" fmla="*/ 83976 h 1968760"/>
              <a:gd name="connsiteX164" fmla="*/ 5850294 w 6531429"/>
              <a:gd name="connsiteY164" fmla="*/ 65315 h 1968760"/>
              <a:gd name="connsiteX165" fmla="*/ 5896947 w 6531429"/>
              <a:gd name="connsiteY165" fmla="*/ 27992 h 1968760"/>
              <a:gd name="connsiteX166" fmla="*/ 5990253 w 6531429"/>
              <a:gd name="connsiteY166" fmla="*/ 0 h 1968760"/>
              <a:gd name="connsiteX167" fmla="*/ 6092890 w 6531429"/>
              <a:gd name="connsiteY167" fmla="*/ 9331 h 1968760"/>
              <a:gd name="connsiteX168" fmla="*/ 6176866 w 6531429"/>
              <a:gd name="connsiteY168" fmla="*/ 55984 h 1968760"/>
              <a:gd name="connsiteX169" fmla="*/ 6204857 w 6531429"/>
              <a:gd name="connsiteY169" fmla="*/ 65315 h 1968760"/>
              <a:gd name="connsiteX170" fmla="*/ 6288833 w 6531429"/>
              <a:gd name="connsiteY170" fmla="*/ 139960 h 1968760"/>
              <a:gd name="connsiteX171" fmla="*/ 6316825 w 6531429"/>
              <a:gd name="connsiteY171" fmla="*/ 158621 h 1968760"/>
              <a:gd name="connsiteX172" fmla="*/ 6391470 w 6531429"/>
              <a:gd name="connsiteY172" fmla="*/ 223935 h 1968760"/>
              <a:gd name="connsiteX173" fmla="*/ 6475445 w 6531429"/>
              <a:gd name="connsiteY173" fmla="*/ 261258 h 1968760"/>
              <a:gd name="connsiteX174" fmla="*/ 6503437 w 6531429"/>
              <a:gd name="connsiteY174" fmla="*/ 270588 h 1968760"/>
              <a:gd name="connsiteX175" fmla="*/ 6531429 w 6531429"/>
              <a:gd name="connsiteY175" fmla="*/ 270588 h 1968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6531429" h="1968760">
                <a:moveTo>
                  <a:pt x="0" y="1427584"/>
                </a:moveTo>
                <a:cubicBezTo>
                  <a:pt x="9331" y="1412033"/>
                  <a:pt x="21257" y="1397769"/>
                  <a:pt x="27992" y="1380931"/>
                </a:cubicBezTo>
                <a:cubicBezTo>
                  <a:pt x="38477" y="1354719"/>
                  <a:pt x="43332" y="1264692"/>
                  <a:pt x="46653" y="1250302"/>
                </a:cubicBezTo>
                <a:cubicBezTo>
                  <a:pt x="49781" y="1236749"/>
                  <a:pt x="59094" y="1225421"/>
                  <a:pt x="65315" y="1212980"/>
                </a:cubicBezTo>
                <a:cubicBezTo>
                  <a:pt x="68425" y="1191209"/>
                  <a:pt x="72075" y="1169508"/>
                  <a:pt x="74645" y="1147666"/>
                </a:cubicBezTo>
                <a:cubicBezTo>
                  <a:pt x="78297" y="1116623"/>
                  <a:pt x="76947" y="1084817"/>
                  <a:pt x="83976" y="1054360"/>
                </a:cubicBezTo>
                <a:cubicBezTo>
                  <a:pt x="86498" y="1043433"/>
                  <a:pt x="97622" y="1036398"/>
                  <a:pt x="102637" y="1026368"/>
                </a:cubicBezTo>
                <a:cubicBezTo>
                  <a:pt x="110479" y="1010684"/>
                  <a:pt x="116811" y="976008"/>
                  <a:pt x="121298" y="961053"/>
                </a:cubicBezTo>
                <a:cubicBezTo>
                  <a:pt x="126950" y="942212"/>
                  <a:pt x="126050" y="918979"/>
                  <a:pt x="139959" y="905070"/>
                </a:cubicBezTo>
                <a:lnTo>
                  <a:pt x="177282" y="867747"/>
                </a:lnTo>
                <a:cubicBezTo>
                  <a:pt x="185488" y="834924"/>
                  <a:pt x="182862" y="827647"/>
                  <a:pt x="205274" y="802433"/>
                </a:cubicBezTo>
                <a:cubicBezTo>
                  <a:pt x="222807" y="782708"/>
                  <a:pt x="249454" y="770053"/>
                  <a:pt x="261257" y="746449"/>
                </a:cubicBezTo>
                <a:cubicBezTo>
                  <a:pt x="273189" y="722587"/>
                  <a:pt x="299229" y="666652"/>
                  <a:pt x="317241" y="653143"/>
                </a:cubicBezTo>
                <a:cubicBezTo>
                  <a:pt x="329682" y="643812"/>
                  <a:pt x="343568" y="636147"/>
                  <a:pt x="354564" y="625151"/>
                </a:cubicBezTo>
                <a:cubicBezTo>
                  <a:pt x="362493" y="617222"/>
                  <a:pt x="363716" y="603103"/>
                  <a:pt x="373225" y="597160"/>
                </a:cubicBezTo>
                <a:cubicBezTo>
                  <a:pt x="389906" y="586735"/>
                  <a:pt x="429208" y="578498"/>
                  <a:pt x="429208" y="578498"/>
                </a:cubicBezTo>
                <a:cubicBezTo>
                  <a:pt x="474268" y="533440"/>
                  <a:pt x="417008" y="588258"/>
                  <a:pt x="475861" y="541176"/>
                </a:cubicBezTo>
                <a:cubicBezTo>
                  <a:pt x="482730" y="535681"/>
                  <a:pt x="486655" y="526449"/>
                  <a:pt x="494523" y="522515"/>
                </a:cubicBezTo>
                <a:cubicBezTo>
                  <a:pt x="512117" y="513718"/>
                  <a:pt x="534139" y="514764"/>
                  <a:pt x="550506" y="503853"/>
                </a:cubicBezTo>
                <a:cubicBezTo>
                  <a:pt x="589168" y="478079"/>
                  <a:pt x="567619" y="487912"/>
                  <a:pt x="615821" y="475862"/>
                </a:cubicBezTo>
                <a:cubicBezTo>
                  <a:pt x="659364" y="478972"/>
                  <a:pt x="703132" y="479778"/>
                  <a:pt x="746449" y="485192"/>
                </a:cubicBezTo>
                <a:cubicBezTo>
                  <a:pt x="912496" y="505947"/>
                  <a:pt x="790099" y="493771"/>
                  <a:pt x="867747" y="513184"/>
                </a:cubicBezTo>
                <a:cubicBezTo>
                  <a:pt x="883132" y="517031"/>
                  <a:pt x="898919" y="519075"/>
                  <a:pt x="914400" y="522515"/>
                </a:cubicBezTo>
                <a:cubicBezTo>
                  <a:pt x="926918" y="525297"/>
                  <a:pt x="939282" y="528735"/>
                  <a:pt x="951723" y="531845"/>
                </a:cubicBezTo>
                <a:cubicBezTo>
                  <a:pt x="961054" y="538066"/>
                  <a:pt x="969685" y="545492"/>
                  <a:pt x="979715" y="550507"/>
                </a:cubicBezTo>
                <a:cubicBezTo>
                  <a:pt x="988512" y="554905"/>
                  <a:pt x="999943" y="553799"/>
                  <a:pt x="1007706" y="559837"/>
                </a:cubicBezTo>
                <a:cubicBezTo>
                  <a:pt x="1028538" y="576040"/>
                  <a:pt x="1041731" y="601182"/>
                  <a:pt x="1063690" y="615821"/>
                </a:cubicBezTo>
                <a:cubicBezTo>
                  <a:pt x="1073021" y="622041"/>
                  <a:pt x="1083067" y="627303"/>
                  <a:pt x="1091682" y="634482"/>
                </a:cubicBezTo>
                <a:cubicBezTo>
                  <a:pt x="1101819" y="642930"/>
                  <a:pt x="1108936" y="654804"/>
                  <a:pt x="1119674" y="662474"/>
                </a:cubicBezTo>
                <a:cubicBezTo>
                  <a:pt x="1130992" y="670559"/>
                  <a:pt x="1144555" y="674915"/>
                  <a:pt x="1156996" y="681135"/>
                </a:cubicBezTo>
                <a:cubicBezTo>
                  <a:pt x="1214432" y="767291"/>
                  <a:pt x="1141137" y="661312"/>
                  <a:pt x="1194319" y="727788"/>
                </a:cubicBezTo>
                <a:cubicBezTo>
                  <a:pt x="1201324" y="736545"/>
                  <a:pt x="1206760" y="746449"/>
                  <a:pt x="1212980" y="755780"/>
                </a:cubicBezTo>
                <a:cubicBezTo>
                  <a:pt x="1228672" y="802860"/>
                  <a:pt x="1212153" y="767210"/>
                  <a:pt x="1240972" y="802433"/>
                </a:cubicBezTo>
                <a:cubicBezTo>
                  <a:pt x="1335365" y="917802"/>
                  <a:pt x="1273404" y="853528"/>
                  <a:pt x="1334278" y="914400"/>
                </a:cubicBezTo>
                <a:cubicBezTo>
                  <a:pt x="1337388" y="923731"/>
                  <a:pt x="1338152" y="934208"/>
                  <a:pt x="1343608" y="942392"/>
                </a:cubicBezTo>
                <a:cubicBezTo>
                  <a:pt x="1350927" y="953371"/>
                  <a:pt x="1363152" y="960247"/>
                  <a:pt x="1371600" y="970384"/>
                </a:cubicBezTo>
                <a:cubicBezTo>
                  <a:pt x="1378779" y="978999"/>
                  <a:pt x="1383256" y="989619"/>
                  <a:pt x="1390261" y="998376"/>
                </a:cubicBezTo>
                <a:cubicBezTo>
                  <a:pt x="1395757" y="1005245"/>
                  <a:pt x="1403291" y="1010279"/>
                  <a:pt x="1408923" y="1017037"/>
                </a:cubicBezTo>
                <a:cubicBezTo>
                  <a:pt x="1431947" y="1044665"/>
                  <a:pt x="1454861" y="1081279"/>
                  <a:pt x="1474237" y="1110343"/>
                </a:cubicBezTo>
                <a:lnTo>
                  <a:pt x="1511559" y="1166327"/>
                </a:lnTo>
                <a:cubicBezTo>
                  <a:pt x="1517780" y="1175658"/>
                  <a:pt x="1523336" y="1185467"/>
                  <a:pt x="1530221" y="1194319"/>
                </a:cubicBezTo>
                <a:lnTo>
                  <a:pt x="1595535" y="1278294"/>
                </a:lnTo>
                <a:cubicBezTo>
                  <a:pt x="1603124" y="1301059"/>
                  <a:pt x="1605440" y="1316191"/>
                  <a:pt x="1623527" y="1334278"/>
                </a:cubicBezTo>
                <a:cubicBezTo>
                  <a:pt x="1631456" y="1342207"/>
                  <a:pt x="1642188" y="1346719"/>
                  <a:pt x="1651519" y="1352939"/>
                </a:cubicBezTo>
                <a:cubicBezTo>
                  <a:pt x="1657739" y="1362270"/>
                  <a:pt x="1663001" y="1372316"/>
                  <a:pt x="1670180" y="1380931"/>
                </a:cubicBezTo>
                <a:cubicBezTo>
                  <a:pt x="1678628" y="1391068"/>
                  <a:pt x="1690853" y="1397944"/>
                  <a:pt x="1698172" y="1408923"/>
                </a:cubicBezTo>
                <a:cubicBezTo>
                  <a:pt x="1704614" y="1418586"/>
                  <a:pt x="1714169" y="1467133"/>
                  <a:pt x="1716833" y="1474237"/>
                </a:cubicBezTo>
                <a:cubicBezTo>
                  <a:pt x="1721717" y="1487261"/>
                  <a:pt x="1728593" y="1499483"/>
                  <a:pt x="1735494" y="1511560"/>
                </a:cubicBezTo>
                <a:cubicBezTo>
                  <a:pt x="1741058" y="1521296"/>
                  <a:pt x="1746771" y="1531112"/>
                  <a:pt x="1754155" y="1539551"/>
                </a:cubicBezTo>
                <a:cubicBezTo>
                  <a:pt x="1768637" y="1556102"/>
                  <a:pt x="1800808" y="1586204"/>
                  <a:pt x="1800808" y="1586204"/>
                </a:cubicBezTo>
                <a:cubicBezTo>
                  <a:pt x="1844157" y="1694574"/>
                  <a:pt x="1788512" y="1578914"/>
                  <a:pt x="1856792" y="1660849"/>
                </a:cubicBezTo>
                <a:cubicBezTo>
                  <a:pt x="1863089" y="1668405"/>
                  <a:pt x="1861724" y="1680044"/>
                  <a:pt x="1866123" y="1688841"/>
                </a:cubicBezTo>
                <a:cubicBezTo>
                  <a:pt x="1871138" y="1698871"/>
                  <a:pt x="1877334" y="1708452"/>
                  <a:pt x="1884784" y="1716833"/>
                </a:cubicBezTo>
                <a:cubicBezTo>
                  <a:pt x="1902317" y="1736558"/>
                  <a:pt x="1926129" y="1750858"/>
                  <a:pt x="1940768" y="1772817"/>
                </a:cubicBezTo>
                <a:cubicBezTo>
                  <a:pt x="1946988" y="1782148"/>
                  <a:pt x="1951500" y="1792880"/>
                  <a:pt x="1959429" y="1800809"/>
                </a:cubicBezTo>
                <a:cubicBezTo>
                  <a:pt x="1967358" y="1808738"/>
                  <a:pt x="1978806" y="1812291"/>
                  <a:pt x="1987421" y="1819470"/>
                </a:cubicBezTo>
                <a:cubicBezTo>
                  <a:pt x="1997558" y="1827918"/>
                  <a:pt x="2005276" y="1839014"/>
                  <a:pt x="2015413" y="1847462"/>
                </a:cubicBezTo>
                <a:cubicBezTo>
                  <a:pt x="2024028" y="1854641"/>
                  <a:pt x="2034789" y="1858944"/>
                  <a:pt x="2043404" y="1866123"/>
                </a:cubicBezTo>
                <a:cubicBezTo>
                  <a:pt x="2053541" y="1874571"/>
                  <a:pt x="2060206" y="1887121"/>
                  <a:pt x="2071396" y="1894115"/>
                </a:cubicBezTo>
                <a:cubicBezTo>
                  <a:pt x="2085599" y="1902992"/>
                  <a:pt x="2103068" y="1905286"/>
                  <a:pt x="2118049" y="1912776"/>
                </a:cubicBezTo>
                <a:cubicBezTo>
                  <a:pt x="2185389" y="1946445"/>
                  <a:pt x="2101561" y="1917376"/>
                  <a:pt x="2183364" y="1950098"/>
                </a:cubicBezTo>
                <a:cubicBezTo>
                  <a:pt x="2201628" y="1957404"/>
                  <a:pt x="2239347" y="1968760"/>
                  <a:pt x="2239347" y="1968760"/>
                </a:cubicBezTo>
                <a:cubicBezTo>
                  <a:pt x="2286000" y="1965650"/>
                  <a:pt x="2332835" y="1964593"/>
                  <a:pt x="2379306" y="1959429"/>
                </a:cubicBezTo>
                <a:cubicBezTo>
                  <a:pt x="2389081" y="1958343"/>
                  <a:pt x="2397841" y="1952800"/>
                  <a:pt x="2407298" y="1950098"/>
                </a:cubicBezTo>
                <a:cubicBezTo>
                  <a:pt x="2419628" y="1946575"/>
                  <a:pt x="2432180" y="1943878"/>
                  <a:pt x="2444621" y="1940768"/>
                </a:cubicBezTo>
                <a:cubicBezTo>
                  <a:pt x="2457062" y="1934548"/>
                  <a:pt x="2470816" y="1930452"/>
                  <a:pt x="2481943" y="1922107"/>
                </a:cubicBezTo>
                <a:cubicBezTo>
                  <a:pt x="2555825" y="1866696"/>
                  <a:pt x="2483120" y="1902265"/>
                  <a:pt x="2556588" y="1828800"/>
                </a:cubicBezTo>
                <a:cubicBezTo>
                  <a:pt x="2582320" y="1803069"/>
                  <a:pt x="2585920" y="1803129"/>
                  <a:pt x="2603241" y="1772817"/>
                </a:cubicBezTo>
                <a:cubicBezTo>
                  <a:pt x="2610142" y="1760740"/>
                  <a:pt x="2614530" y="1747289"/>
                  <a:pt x="2621902" y="1735494"/>
                </a:cubicBezTo>
                <a:cubicBezTo>
                  <a:pt x="2630144" y="1722307"/>
                  <a:pt x="2640855" y="1710826"/>
                  <a:pt x="2649894" y="1698172"/>
                </a:cubicBezTo>
                <a:cubicBezTo>
                  <a:pt x="2699411" y="1628848"/>
                  <a:pt x="2626370" y="1722910"/>
                  <a:pt x="2705878" y="1623527"/>
                </a:cubicBezTo>
                <a:cubicBezTo>
                  <a:pt x="2716883" y="1596014"/>
                  <a:pt x="2746924" y="1517165"/>
                  <a:pt x="2761861" y="1502229"/>
                </a:cubicBezTo>
                <a:lnTo>
                  <a:pt x="2780523" y="1483568"/>
                </a:lnTo>
                <a:cubicBezTo>
                  <a:pt x="2799686" y="1426076"/>
                  <a:pt x="2777769" y="1487431"/>
                  <a:pt x="2808515" y="1418253"/>
                </a:cubicBezTo>
                <a:cubicBezTo>
                  <a:pt x="2815317" y="1402948"/>
                  <a:pt x="2819686" y="1386581"/>
                  <a:pt x="2827176" y="1371600"/>
                </a:cubicBezTo>
                <a:cubicBezTo>
                  <a:pt x="2835286" y="1355379"/>
                  <a:pt x="2846361" y="1340800"/>
                  <a:pt x="2855168" y="1324947"/>
                </a:cubicBezTo>
                <a:cubicBezTo>
                  <a:pt x="2893857" y="1255307"/>
                  <a:pt x="2858379" y="1317452"/>
                  <a:pt x="2883159" y="1259633"/>
                </a:cubicBezTo>
                <a:cubicBezTo>
                  <a:pt x="2888638" y="1246848"/>
                  <a:pt x="2895600" y="1234752"/>
                  <a:pt x="2901821" y="1222311"/>
                </a:cubicBezTo>
                <a:cubicBezTo>
                  <a:pt x="2904931" y="1203650"/>
                  <a:pt x="2907047" y="1184795"/>
                  <a:pt x="2911151" y="1166327"/>
                </a:cubicBezTo>
                <a:cubicBezTo>
                  <a:pt x="2913285" y="1156726"/>
                  <a:pt x="2918096" y="1147877"/>
                  <a:pt x="2920482" y="1138335"/>
                </a:cubicBezTo>
                <a:cubicBezTo>
                  <a:pt x="2925804" y="1117047"/>
                  <a:pt x="2928481" y="1085015"/>
                  <a:pt x="2939143" y="1063690"/>
                </a:cubicBezTo>
                <a:cubicBezTo>
                  <a:pt x="2973430" y="995114"/>
                  <a:pt x="2944177" y="1085910"/>
                  <a:pt x="2976466" y="989045"/>
                </a:cubicBezTo>
                <a:cubicBezTo>
                  <a:pt x="2980521" y="976880"/>
                  <a:pt x="2982273" y="964053"/>
                  <a:pt x="2985796" y="951723"/>
                </a:cubicBezTo>
                <a:cubicBezTo>
                  <a:pt x="2988498" y="942266"/>
                  <a:pt x="2992425" y="933188"/>
                  <a:pt x="2995127" y="923731"/>
                </a:cubicBezTo>
                <a:cubicBezTo>
                  <a:pt x="2998650" y="911401"/>
                  <a:pt x="2998722" y="897879"/>
                  <a:pt x="3004457" y="886409"/>
                </a:cubicBezTo>
                <a:cubicBezTo>
                  <a:pt x="3008391" y="878540"/>
                  <a:pt x="3016898" y="873968"/>
                  <a:pt x="3023119" y="867747"/>
                </a:cubicBezTo>
                <a:cubicBezTo>
                  <a:pt x="3040319" y="798944"/>
                  <a:pt x="3021837" y="861405"/>
                  <a:pt x="3051110" y="793102"/>
                </a:cubicBezTo>
                <a:cubicBezTo>
                  <a:pt x="3069278" y="750710"/>
                  <a:pt x="3048071" y="777482"/>
                  <a:pt x="3079102" y="746449"/>
                </a:cubicBezTo>
                <a:cubicBezTo>
                  <a:pt x="3098076" y="651583"/>
                  <a:pt x="3078634" y="738761"/>
                  <a:pt x="3097764" y="671804"/>
                </a:cubicBezTo>
                <a:cubicBezTo>
                  <a:pt x="3101287" y="659474"/>
                  <a:pt x="3102043" y="646269"/>
                  <a:pt x="3107094" y="634482"/>
                </a:cubicBezTo>
                <a:cubicBezTo>
                  <a:pt x="3120792" y="602520"/>
                  <a:pt x="3145313" y="574911"/>
                  <a:pt x="3153747" y="541176"/>
                </a:cubicBezTo>
                <a:cubicBezTo>
                  <a:pt x="3156857" y="528735"/>
                  <a:pt x="3159555" y="516184"/>
                  <a:pt x="3163078" y="503853"/>
                </a:cubicBezTo>
                <a:cubicBezTo>
                  <a:pt x="3165780" y="494396"/>
                  <a:pt x="3167632" y="484459"/>
                  <a:pt x="3172408" y="475862"/>
                </a:cubicBezTo>
                <a:cubicBezTo>
                  <a:pt x="3183300" y="456256"/>
                  <a:pt x="3209731" y="419878"/>
                  <a:pt x="3209731" y="419878"/>
                </a:cubicBezTo>
                <a:cubicBezTo>
                  <a:pt x="3219083" y="391821"/>
                  <a:pt x="3217624" y="388013"/>
                  <a:pt x="3237723" y="363894"/>
                </a:cubicBezTo>
                <a:cubicBezTo>
                  <a:pt x="3246171" y="353757"/>
                  <a:pt x="3258045" y="346640"/>
                  <a:pt x="3265715" y="335902"/>
                </a:cubicBezTo>
                <a:cubicBezTo>
                  <a:pt x="3273800" y="324584"/>
                  <a:pt x="3276291" y="309898"/>
                  <a:pt x="3284376" y="298580"/>
                </a:cubicBezTo>
                <a:cubicBezTo>
                  <a:pt x="3295786" y="282606"/>
                  <a:pt x="3334313" y="251383"/>
                  <a:pt x="3349690" y="242596"/>
                </a:cubicBezTo>
                <a:cubicBezTo>
                  <a:pt x="3358229" y="237716"/>
                  <a:pt x="3368351" y="236376"/>
                  <a:pt x="3377682" y="233266"/>
                </a:cubicBezTo>
                <a:cubicBezTo>
                  <a:pt x="3387034" y="205212"/>
                  <a:pt x="3385577" y="201398"/>
                  <a:pt x="3405674" y="177282"/>
                </a:cubicBezTo>
                <a:cubicBezTo>
                  <a:pt x="3414122" y="167145"/>
                  <a:pt x="3422131" y="155698"/>
                  <a:pt x="3433666" y="149290"/>
                </a:cubicBezTo>
                <a:cubicBezTo>
                  <a:pt x="3450861" y="139737"/>
                  <a:pt x="3470988" y="136849"/>
                  <a:pt x="3489649" y="130629"/>
                </a:cubicBezTo>
                <a:lnTo>
                  <a:pt x="3517641" y="121298"/>
                </a:lnTo>
                <a:cubicBezTo>
                  <a:pt x="3551636" y="132630"/>
                  <a:pt x="3551282" y="123766"/>
                  <a:pt x="3554964" y="167951"/>
                </a:cubicBezTo>
                <a:cubicBezTo>
                  <a:pt x="3563245" y="267327"/>
                  <a:pt x="3565344" y="367155"/>
                  <a:pt x="3573625" y="466531"/>
                </a:cubicBezTo>
                <a:cubicBezTo>
                  <a:pt x="3576735" y="503853"/>
                  <a:pt x="3576798" y="541556"/>
                  <a:pt x="3582955" y="578498"/>
                </a:cubicBezTo>
                <a:cubicBezTo>
                  <a:pt x="3586189" y="597901"/>
                  <a:pt x="3596846" y="615398"/>
                  <a:pt x="3601617" y="634482"/>
                </a:cubicBezTo>
                <a:cubicBezTo>
                  <a:pt x="3613332" y="681346"/>
                  <a:pt x="3606892" y="659639"/>
                  <a:pt x="3620278" y="699796"/>
                </a:cubicBezTo>
                <a:cubicBezTo>
                  <a:pt x="3632391" y="784590"/>
                  <a:pt x="3622652" y="744241"/>
                  <a:pt x="3648270" y="821094"/>
                </a:cubicBezTo>
                <a:lnTo>
                  <a:pt x="3657600" y="849086"/>
                </a:lnTo>
                <a:cubicBezTo>
                  <a:pt x="3660710" y="870857"/>
                  <a:pt x="3662618" y="892835"/>
                  <a:pt x="3666931" y="914400"/>
                </a:cubicBezTo>
                <a:cubicBezTo>
                  <a:pt x="3671961" y="939549"/>
                  <a:pt x="3677481" y="964714"/>
                  <a:pt x="3685592" y="989045"/>
                </a:cubicBezTo>
                <a:cubicBezTo>
                  <a:pt x="3688702" y="998376"/>
                  <a:pt x="3692538" y="1007495"/>
                  <a:pt x="3694923" y="1017037"/>
                </a:cubicBezTo>
                <a:cubicBezTo>
                  <a:pt x="3703695" y="1052127"/>
                  <a:pt x="3704714" y="1086912"/>
                  <a:pt x="3722915" y="1119674"/>
                </a:cubicBezTo>
                <a:cubicBezTo>
                  <a:pt x="3729323" y="1131209"/>
                  <a:pt x="3741576" y="1138335"/>
                  <a:pt x="3750906" y="1147666"/>
                </a:cubicBezTo>
                <a:cubicBezTo>
                  <a:pt x="3756383" y="1175051"/>
                  <a:pt x="3758808" y="1197205"/>
                  <a:pt x="3769568" y="1222311"/>
                </a:cubicBezTo>
                <a:cubicBezTo>
                  <a:pt x="3775047" y="1235095"/>
                  <a:pt x="3782009" y="1247192"/>
                  <a:pt x="3788229" y="1259633"/>
                </a:cubicBezTo>
                <a:cubicBezTo>
                  <a:pt x="3789891" y="1267941"/>
                  <a:pt x="3801947" y="1332075"/>
                  <a:pt x="3806890" y="1343609"/>
                </a:cubicBezTo>
                <a:cubicBezTo>
                  <a:pt x="3811307" y="1353916"/>
                  <a:pt x="3820997" y="1361353"/>
                  <a:pt x="3825551" y="1371600"/>
                </a:cubicBezTo>
                <a:cubicBezTo>
                  <a:pt x="3833540" y="1389575"/>
                  <a:pt x="3833302" y="1411217"/>
                  <a:pt x="3844213" y="1427584"/>
                </a:cubicBezTo>
                <a:cubicBezTo>
                  <a:pt x="3862874" y="1455576"/>
                  <a:pt x="3885151" y="1481470"/>
                  <a:pt x="3900196" y="1511560"/>
                </a:cubicBezTo>
                <a:cubicBezTo>
                  <a:pt x="3906416" y="1524001"/>
                  <a:pt x="3910168" y="1538021"/>
                  <a:pt x="3918857" y="1548882"/>
                </a:cubicBezTo>
                <a:cubicBezTo>
                  <a:pt x="3944977" y="1581532"/>
                  <a:pt x="3987395" y="1616614"/>
                  <a:pt x="4021494" y="1642188"/>
                </a:cubicBezTo>
                <a:cubicBezTo>
                  <a:pt x="4030465" y="1648916"/>
                  <a:pt x="4039750" y="1655285"/>
                  <a:pt x="4049486" y="1660849"/>
                </a:cubicBezTo>
                <a:cubicBezTo>
                  <a:pt x="4061563" y="1667750"/>
                  <a:pt x="4074731" y="1672610"/>
                  <a:pt x="4086808" y="1679511"/>
                </a:cubicBezTo>
                <a:cubicBezTo>
                  <a:pt x="4115474" y="1695892"/>
                  <a:pt x="4118288" y="1705555"/>
                  <a:pt x="4152123" y="1716833"/>
                </a:cubicBezTo>
                <a:cubicBezTo>
                  <a:pt x="4167168" y="1721848"/>
                  <a:pt x="4183225" y="1723054"/>
                  <a:pt x="4198776" y="1726164"/>
                </a:cubicBezTo>
                <a:cubicBezTo>
                  <a:pt x="4273857" y="1763704"/>
                  <a:pt x="4194658" y="1729281"/>
                  <a:pt x="4310743" y="1754156"/>
                </a:cubicBezTo>
                <a:cubicBezTo>
                  <a:pt x="4329977" y="1758278"/>
                  <a:pt x="4347749" y="1767641"/>
                  <a:pt x="4366727" y="1772817"/>
                </a:cubicBezTo>
                <a:cubicBezTo>
                  <a:pt x="4382027" y="1776990"/>
                  <a:pt x="4397829" y="1779037"/>
                  <a:pt x="4413380" y="1782147"/>
                </a:cubicBezTo>
                <a:cubicBezTo>
                  <a:pt x="4550229" y="1779037"/>
                  <a:pt x="4687309" y="1781355"/>
                  <a:pt x="4823927" y="1772817"/>
                </a:cubicBezTo>
                <a:cubicBezTo>
                  <a:pt x="4837809" y="1771949"/>
                  <a:pt x="4849173" y="1761057"/>
                  <a:pt x="4861249" y="1754156"/>
                </a:cubicBezTo>
                <a:cubicBezTo>
                  <a:pt x="4902493" y="1730588"/>
                  <a:pt x="4878637" y="1740584"/>
                  <a:pt x="4917233" y="1707502"/>
                </a:cubicBezTo>
                <a:cubicBezTo>
                  <a:pt x="4929040" y="1697382"/>
                  <a:pt x="4941368" y="1687753"/>
                  <a:pt x="4954555" y="1679511"/>
                </a:cubicBezTo>
                <a:cubicBezTo>
                  <a:pt x="4993970" y="1654877"/>
                  <a:pt x="4993962" y="1668096"/>
                  <a:pt x="5029200" y="1632858"/>
                </a:cubicBezTo>
                <a:cubicBezTo>
                  <a:pt x="5060388" y="1601670"/>
                  <a:pt x="5062745" y="1578820"/>
                  <a:pt x="5085184" y="1539551"/>
                </a:cubicBezTo>
                <a:cubicBezTo>
                  <a:pt x="5115962" y="1485690"/>
                  <a:pt x="5131447" y="1462250"/>
                  <a:pt x="5169159" y="1418253"/>
                </a:cubicBezTo>
                <a:cubicBezTo>
                  <a:pt x="5174884" y="1411574"/>
                  <a:pt x="5181600" y="1405812"/>
                  <a:pt x="5187821" y="1399592"/>
                </a:cubicBezTo>
                <a:cubicBezTo>
                  <a:pt x="5200311" y="1337138"/>
                  <a:pt x="5198462" y="1331658"/>
                  <a:pt x="5234474" y="1259633"/>
                </a:cubicBezTo>
                <a:lnTo>
                  <a:pt x="5299788" y="1129004"/>
                </a:lnTo>
                <a:cubicBezTo>
                  <a:pt x="5306008" y="1116563"/>
                  <a:pt x="5314050" y="1104877"/>
                  <a:pt x="5318449" y="1091682"/>
                </a:cubicBezTo>
                <a:cubicBezTo>
                  <a:pt x="5321559" y="1082351"/>
                  <a:pt x="5325078" y="1073147"/>
                  <a:pt x="5327780" y="1063690"/>
                </a:cubicBezTo>
                <a:cubicBezTo>
                  <a:pt x="5331303" y="1051360"/>
                  <a:pt x="5332607" y="1038375"/>
                  <a:pt x="5337110" y="1026368"/>
                </a:cubicBezTo>
                <a:cubicBezTo>
                  <a:pt x="5341994" y="1013344"/>
                  <a:pt x="5350606" y="1001960"/>
                  <a:pt x="5355772" y="989045"/>
                </a:cubicBezTo>
                <a:cubicBezTo>
                  <a:pt x="5363078" y="970782"/>
                  <a:pt x="5360524" y="946971"/>
                  <a:pt x="5374433" y="933062"/>
                </a:cubicBezTo>
                <a:cubicBezTo>
                  <a:pt x="5380653" y="926841"/>
                  <a:pt x="5387599" y="921269"/>
                  <a:pt x="5393094" y="914400"/>
                </a:cubicBezTo>
                <a:cubicBezTo>
                  <a:pt x="5400099" y="905644"/>
                  <a:pt x="5405237" y="895534"/>
                  <a:pt x="5411755" y="886409"/>
                </a:cubicBezTo>
                <a:cubicBezTo>
                  <a:pt x="5420794" y="873754"/>
                  <a:pt x="5430416" y="861527"/>
                  <a:pt x="5439747" y="849086"/>
                </a:cubicBezTo>
                <a:cubicBezTo>
                  <a:pt x="5445967" y="830425"/>
                  <a:pt x="5453637" y="812185"/>
                  <a:pt x="5458408" y="793102"/>
                </a:cubicBezTo>
                <a:cubicBezTo>
                  <a:pt x="5461518" y="780661"/>
                  <a:pt x="5462687" y="767567"/>
                  <a:pt x="5467739" y="755780"/>
                </a:cubicBezTo>
                <a:cubicBezTo>
                  <a:pt x="5472156" y="745473"/>
                  <a:pt x="5480180" y="737119"/>
                  <a:pt x="5486400" y="727788"/>
                </a:cubicBezTo>
                <a:cubicBezTo>
                  <a:pt x="5502985" y="661450"/>
                  <a:pt x="5484653" y="716996"/>
                  <a:pt x="5514392" y="662474"/>
                </a:cubicBezTo>
                <a:cubicBezTo>
                  <a:pt x="5527713" y="638052"/>
                  <a:pt x="5551715" y="587829"/>
                  <a:pt x="5551715" y="587829"/>
                </a:cubicBezTo>
                <a:cubicBezTo>
                  <a:pt x="5570363" y="494582"/>
                  <a:pt x="5544231" y="580393"/>
                  <a:pt x="5589037" y="513184"/>
                </a:cubicBezTo>
                <a:cubicBezTo>
                  <a:pt x="5594632" y="504792"/>
                  <a:pt x="5606142" y="453317"/>
                  <a:pt x="5607698" y="447870"/>
                </a:cubicBezTo>
                <a:cubicBezTo>
                  <a:pt x="5619917" y="405104"/>
                  <a:pt x="5612324" y="432776"/>
                  <a:pt x="5635690" y="391886"/>
                </a:cubicBezTo>
                <a:cubicBezTo>
                  <a:pt x="5665817" y="339164"/>
                  <a:pt x="5639752" y="369163"/>
                  <a:pt x="5673013" y="335902"/>
                </a:cubicBezTo>
                <a:cubicBezTo>
                  <a:pt x="5676123" y="326572"/>
                  <a:pt x="5679641" y="317368"/>
                  <a:pt x="5682343" y="307911"/>
                </a:cubicBezTo>
                <a:cubicBezTo>
                  <a:pt x="5685866" y="295580"/>
                  <a:pt x="5684561" y="281258"/>
                  <a:pt x="5691674" y="270588"/>
                </a:cubicBezTo>
                <a:cubicBezTo>
                  <a:pt x="5697894" y="261257"/>
                  <a:pt x="5710335" y="258147"/>
                  <a:pt x="5719666" y="251927"/>
                </a:cubicBezTo>
                <a:cubicBezTo>
                  <a:pt x="5732438" y="226382"/>
                  <a:pt x="5739402" y="208596"/>
                  <a:pt x="5756988" y="186613"/>
                </a:cubicBezTo>
                <a:cubicBezTo>
                  <a:pt x="5762483" y="179744"/>
                  <a:pt x="5769429" y="174172"/>
                  <a:pt x="5775649" y="167951"/>
                </a:cubicBezTo>
                <a:cubicBezTo>
                  <a:pt x="5797837" y="101391"/>
                  <a:pt x="5766374" y="181866"/>
                  <a:pt x="5812972" y="111968"/>
                </a:cubicBezTo>
                <a:cubicBezTo>
                  <a:pt x="5818428" y="103784"/>
                  <a:pt x="5816158" y="91656"/>
                  <a:pt x="5822302" y="83976"/>
                </a:cubicBezTo>
                <a:cubicBezTo>
                  <a:pt x="5829307" y="75219"/>
                  <a:pt x="5841537" y="72320"/>
                  <a:pt x="5850294" y="65315"/>
                </a:cubicBezTo>
                <a:cubicBezTo>
                  <a:pt x="5874532" y="45925"/>
                  <a:pt x="5864634" y="42353"/>
                  <a:pt x="5896947" y="27992"/>
                </a:cubicBezTo>
                <a:cubicBezTo>
                  <a:pt x="5926150" y="15013"/>
                  <a:pt x="5959237" y="7754"/>
                  <a:pt x="5990253" y="0"/>
                </a:cubicBezTo>
                <a:cubicBezTo>
                  <a:pt x="6024465" y="3110"/>
                  <a:pt x="6058882" y="4473"/>
                  <a:pt x="6092890" y="9331"/>
                </a:cubicBezTo>
                <a:cubicBezTo>
                  <a:pt x="6142127" y="16365"/>
                  <a:pt x="6112770" y="34617"/>
                  <a:pt x="6176866" y="55984"/>
                </a:cubicBezTo>
                <a:cubicBezTo>
                  <a:pt x="6186196" y="59094"/>
                  <a:pt x="6196060" y="60917"/>
                  <a:pt x="6204857" y="65315"/>
                </a:cubicBezTo>
                <a:cubicBezTo>
                  <a:pt x="6259181" y="92478"/>
                  <a:pt x="6214627" y="90490"/>
                  <a:pt x="6288833" y="139960"/>
                </a:cubicBezTo>
                <a:lnTo>
                  <a:pt x="6316825" y="158621"/>
                </a:lnTo>
                <a:cubicBezTo>
                  <a:pt x="6347927" y="205275"/>
                  <a:pt x="6326155" y="180392"/>
                  <a:pt x="6391470" y="223935"/>
                </a:cubicBezTo>
                <a:cubicBezTo>
                  <a:pt x="6435829" y="253507"/>
                  <a:pt x="6408821" y="239050"/>
                  <a:pt x="6475445" y="261258"/>
                </a:cubicBezTo>
                <a:cubicBezTo>
                  <a:pt x="6484776" y="264368"/>
                  <a:pt x="6493602" y="270588"/>
                  <a:pt x="6503437" y="270588"/>
                </a:cubicBezTo>
                <a:lnTo>
                  <a:pt x="6531429" y="270588"/>
                </a:lnTo>
              </a:path>
            </a:pathLst>
          </a:cu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14" name="TextBox 13"/>
          <p:cNvSpPr txBox="1"/>
          <p:nvPr/>
        </p:nvSpPr>
        <p:spPr>
          <a:xfrm>
            <a:off x="671803" y="6447453"/>
            <a:ext cx="7769290" cy="369332"/>
          </a:xfrm>
          <a:prstGeom prst="rect">
            <a:avLst/>
          </a:prstGeom>
          <a:noFill/>
        </p:spPr>
        <p:txBody>
          <a:bodyPr wrap="square" rtlCol="0">
            <a:spAutoFit/>
          </a:bodyPr>
          <a:lstStyle/>
          <a:p>
            <a:r>
              <a:rPr lang="en-US" dirty="0"/>
              <a:t>Where does miscommunication occur in this model?</a:t>
            </a:r>
          </a:p>
        </p:txBody>
      </p:sp>
    </p:spTree>
    <p:extLst>
      <p:ext uri="{BB962C8B-B14F-4D97-AF65-F5344CB8AC3E}">
        <p14:creationId xmlns:p14="http://schemas.microsoft.com/office/powerpoint/2010/main" val="15921652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22960-1714-7041-839B-FE5D2FB5BD72}"/>
              </a:ext>
            </a:extLst>
          </p:cNvPr>
          <p:cNvSpPr>
            <a:spLocks noGrp="1"/>
          </p:cNvSpPr>
          <p:nvPr>
            <p:ph type="title"/>
          </p:nvPr>
        </p:nvSpPr>
        <p:spPr/>
        <p:txBody>
          <a:bodyPr>
            <a:normAutofit fontScale="90000"/>
          </a:bodyPr>
          <a:lstStyle/>
          <a:p>
            <a:r>
              <a:rPr lang="en-US" dirty="0"/>
              <a:t>Problems with Relationship Models</a:t>
            </a:r>
          </a:p>
        </p:txBody>
      </p:sp>
      <p:sp>
        <p:nvSpPr>
          <p:cNvPr id="3" name="Content Placeholder 2">
            <a:extLst>
              <a:ext uri="{FF2B5EF4-FFF2-40B4-BE49-F238E27FC236}">
                <a16:creationId xmlns:a16="http://schemas.microsoft.com/office/drawing/2014/main" id="{3FC754AD-A4E3-224F-8C44-52C43EFDE478}"/>
              </a:ext>
            </a:extLst>
          </p:cNvPr>
          <p:cNvSpPr>
            <a:spLocks noGrp="1"/>
          </p:cNvSpPr>
          <p:nvPr>
            <p:ph idx="1"/>
          </p:nvPr>
        </p:nvSpPr>
        <p:spPr/>
        <p:txBody>
          <a:bodyPr>
            <a:normAutofit fontScale="92500" lnSpcReduction="20000"/>
          </a:bodyPr>
          <a:lstStyle/>
          <a:p>
            <a:r>
              <a:rPr lang="en-US" dirty="0"/>
              <a:t>Not all theorists agree that stage-related models like the ones are the best way to explain interaction in relationships. </a:t>
            </a:r>
          </a:p>
          <a:p>
            <a:pPr lvl="1"/>
            <a:r>
              <a:rPr lang="en-US" dirty="0"/>
              <a:t>They argue that communicators seek important but inherently incompatible goals throughout virtually all of their relationships. </a:t>
            </a:r>
          </a:p>
          <a:p>
            <a:pPr lvl="1"/>
            <a:r>
              <a:rPr lang="en-US" dirty="0"/>
              <a:t>The struggle to achieve these goals creates </a:t>
            </a:r>
            <a:r>
              <a:rPr lang="en-US" b="1" dirty="0"/>
              <a:t>dialectical tensions.</a:t>
            </a:r>
          </a:p>
          <a:p>
            <a:pPr lvl="1"/>
            <a:endParaRPr lang="en-US" dirty="0"/>
          </a:p>
          <a:p>
            <a:r>
              <a:rPr lang="en-US" dirty="0"/>
              <a:t>Dialectical tensions: conflicts that arise when two opposing or incompatible forces exist simultaneously.</a:t>
            </a:r>
          </a:p>
          <a:p>
            <a:endParaRPr lang="en-US" dirty="0"/>
          </a:p>
        </p:txBody>
      </p:sp>
    </p:spTree>
    <p:extLst>
      <p:ext uri="{BB962C8B-B14F-4D97-AF65-F5344CB8AC3E}">
        <p14:creationId xmlns:p14="http://schemas.microsoft.com/office/powerpoint/2010/main" val="4421233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22960-1714-7041-839B-FE5D2FB5BD72}"/>
              </a:ext>
            </a:extLst>
          </p:cNvPr>
          <p:cNvSpPr>
            <a:spLocks noGrp="1"/>
          </p:cNvSpPr>
          <p:nvPr>
            <p:ph type="title"/>
          </p:nvPr>
        </p:nvSpPr>
        <p:spPr/>
        <p:txBody>
          <a:bodyPr>
            <a:normAutofit fontScale="90000"/>
          </a:bodyPr>
          <a:lstStyle/>
          <a:p>
            <a:r>
              <a:rPr lang="en-US" dirty="0"/>
              <a:t>Problems with Relationship Models</a:t>
            </a:r>
          </a:p>
        </p:txBody>
      </p:sp>
      <p:sp>
        <p:nvSpPr>
          <p:cNvPr id="3" name="Content Placeholder 2">
            <a:extLst>
              <a:ext uri="{FF2B5EF4-FFF2-40B4-BE49-F238E27FC236}">
                <a16:creationId xmlns:a16="http://schemas.microsoft.com/office/drawing/2014/main" id="{3FC754AD-A4E3-224F-8C44-52C43EFDE478}"/>
              </a:ext>
            </a:extLst>
          </p:cNvPr>
          <p:cNvSpPr>
            <a:spLocks noGrp="1"/>
          </p:cNvSpPr>
          <p:nvPr>
            <p:ph idx="1"/>
          </p:nvPr>
        </p:nvSpPr>
        <p:spPr/>
        <p:txBody>
          <a:bodyPr>
            <a:normAutofit/>
          </a:bodyPr>
          <a:lstStyle/>
          <a:p>
            <a:pPr marL="118872" indent="0">
              <a:buNone/>
            </a:pPr>
            <a:r>
              <a:rPr lang="en-US" b="1" u="sng" dirty="0"/>
              <a:t>Connection versus Autonomy </a:t>
            </a:r>
            <a:endParaRPr lang="en-US" dirty="0"/>
          </a:p>
          <a:p>
            <a:r>
              <a:rPr lang="en-US" dirty="0"/>
              <a:t>No one is an island. </a:t>
            </a:r>
          </a:p>
          <a:p>
            <a:r>
              <a:rPr lang="en-US" dirty="0"/>
              <a:t>We seek out involvement with others. But, at the same time, we are unwilling to sacrifice our entire identity to even the most satisfying relationship. </a:t>
            </a:r>
          </a:p>
          <a:p>
            <a:r>
              <a:rPr lang="en-US" dirty="0"/>
              <a:t>The conflicting desires for both dependence and independence are embodied in the connection-autonomy dialectic.</a:t>
            </a:r>
          </a:p>
          <a:p>
            <a:endParaRPr lang="en-US" dirty="0"/>
          </a:p>
        </p:txBody>
      </p:sp>
    </p:spTree>
    <p:extLst>
      <p:ext uri="{BB962C8B-B14F-4D97-AF65-F5344CB8AC3E}">
        <p14:creationId xmlns:p14="http://schemas.microsoft.com/office/powerpoint/2010/main" val="11238676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22960-1714-7041-839B-FE5D2FB5BD72}"/>
              </a:ext>
            </a:extLst>
          </p:cNvPr>
          <p:cNvSpPr>
            <a:spLocks noGrp="1"/>
          </p:cNvSpPr>
          <p:nvPr>
            <p:ph type="title"/>
          </p:nvPr>
        </p:nvSpPr>
        <p:spPr/>
        <p:txBody>
          <a:bodyPr>
            <a:normAutofit fontScale="90000"/>
          </a:bodyPr>
          <a:lstStyle/>
          <a:p>
            <a:r>
              <a:rPr lang="en-US" dirty="0"/>
              <a:t>Problems with Relationship Models</a:t>
            </a:r>
          </a:p>
        </p:txBody>
      </p:sp>
      <p:sp>
        <p:nvSpPr>
          <p:cNvPr id="3" name="Content Placeholder 2">
            <a:extLst>
              <a:ext uri="{FF2B5EF4-FFF2-40B4-BE49-F238E27FC236}">
                <a16:creationId xmlns:a16="http://schemas.microsoft.com/office/drawing/2014/main" id="{3FC754AD-A4E3-224F-8C44-52C43EFDE478}"/>
              </a:ext>
            </a:extLst>
          </p:cNvPr>
          <p:cNvSpPr>
            <a:spLocks noGrp="1"/>
          </p:cNvSpPr>
          <p:nvPr>
            <p:ph idx="1"/>
          </p:nvPr>
        </p:nvSpPr>
        <p:spPr/>
        <p:txBody>
          <a:bodyPr>
            <a:normAutofit lnSpcReduction="10000"/>
          </a:bodyPr>
          <a:lstStyle/>
          <a:p>
            <a:pPr marL="118872" indent="0">
              <a:buNone/>
            </a:pPr>
            <a:r>
              <a:rPr lang="en-US" b="1" u="sng" dirty="0"/>
              <a:t>Openness versus Privacy</a:t>
            </a:r>
          </a:p>
          <a:p>
            <a:r>
              <a:rPr lang="en-US" dirty="0"/>
              <a:t>Disclosure is one characteristic of interpersonal relationships. </a:t>
            </a:r>
          </a:p>
          <a:p>
            <a:r>
              <a:rPr lang="en-US" dirty="0"/>
              <a:t>Yet, along with the need to disclose, we have an equally important drive to maintain some space between ourselves and others. </a:t>
            </a:r>
          </a:p>
          <a:p>
            <a:r>
              <a:rPr lang="en-US" dirty="0"/>
              <a:t>These conflicting needs create the openness-privacy dialectic.</a:t>
            </a:r>
          </a:p>
          <a:p>
            <a:pPr lvl="1"/>
            <a:r>
              <a:rPr lang="en-US" dirty="0"/>
              <a:t>Even the strongest interpersonal relationships require some distance.</a:t>
            </a:r>
          </a:p>
        </p:txBody>
      </p:sp>
    </p:spTree>
    <p:extLst>
      <p:ext uri="{BB962C8B-B14F-4D97-AF65-F5344CB8AC3E}">
        <p14:creationId xmlns:p14="http://schemas.microsoft.com/office/powerpoint/2010/main" val="17241544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410A1-9E71-2041-BD99-995356C6542F}"/>
              </a:ext>
            </a:extLst>
          </p:cNvPr>
          <p:cNvSpPr>
            <a:spLocks noGrp="1"/>
          </p:cNvSpPr>
          <p:nvPr>
            <p:ph type="title"/>
          </p:nvPr>
        </p:nvSpPr>
        <p:spPr/>
        <p:txBody>
          <a:bodyPr>
            <a:normAutofit fontScale="90000"/>
          </a:bodyPr>
          <a:lstStyle/>
          <a:p>
            <a:r>
              <a:rPr lang="en-US" dirty="0"/>
              <a:t>Problems with Relationship Models</a:t>
            </a:r>
          </a:p>
        </p:txBody>
      </p:sp>
      <p:sp>
        <p:nvSpPr>
          <p:cNvPr id="3" name="Content Placeholder 2">
            <a:extLst>
              <a:ext uri="{FF2B5EF4-FFF2-40B4-BE49-F238E27FC236}">
                <a16:creationId xmlns:a16="http://schemas.microsoft.com/office/drawing/2014/main" id="{E8A50C84-CE70-3B4E-A4A8-542907F81767}"/>
              </a:ext>
            </a:extLst>
          </p:cNvPr>
          <p:cNvSpPr>
            <a:spLocks noGrp="1"/>
          </p:cNvSpPr>
          <p:nvPr>
            <p:ph idx="1"/>
          </p:nvPr>
        </p:nvSpPr>
        <p:spPr/>
        <p:txBody>
          <a:bodyPr>
            <a:normAutofit fontScale="92500" lnSpcReduction="20000"/>
          </a:bodyPr>
          <a:lstStyle/>
          <a:p>
            <a:pPr marL="118872" indent="0">
              <a:buNone/>
            </a:pPr>
            <a:r>
              <a:rPr lang="en-US" b="1" u="sng" dirty="0"/>
              <a:t>Predictability versus Novelty </a:t>
            </a:r>
          </a:p>
          <a:p>
            <a:r>
              <a:rPr lang="en-US" dirty="0"/>
              <a:t>Stability is an important need in relationships, but too much of it can lead to feelings of staleness. </a:t>
            </a:r>
          </a:p>
          <a:p>
            <a:r>
              <a:rPr lang="en-US" dirty="0"/>
              <a:t>The predictability-novelty dialectic reflects this tension.</a:t>
            </a:r>
          </a:p>
          <a:p>
            <a:r>
              <a:rPr lang="en-US" dirty="0"/>
              <a:t>Although too much familiarity can lead to the risk of boredom and stagnation, nobody wants a completely unpredictable relational partner. </a:t>
            </a:r>
          </a:p>
          <a:p>
            <a:pPr lvl="1"/>
            <a:r>
              <a:rPr lang="en-US" dirty="0"/>
              <a:t>Too many surprises can threaten the foundations upon which the relationship is based.</a:t>
            </a:r>
          </a:p>
        </p:txBody>
      </p:sp>
    </p:spTree>
    <p:extLst>
      <p:ext uri="{BB962C8B-B14F-4D97-AF65-F5344CB8AC3E}">
        <p14:creationId xmlns:p14="http://schemas.microsoft.com/office/powerpoint/2010/main" val="3534574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C1220-1485-6241-93C4-D9E29CEAC48B}"/>
              </a:ext>
            </a:extLst>
          </p:cNvPr>
          <p:cNvSpPr>
            <a:spLocks noGrp="1"/>
          </p:cNvSpPr>
          <p:nvPr>
            <p:ph type="title"/>
          </p:nvPr>
        </p:nvSpPr>
        <p:spPr/>
        <p:txBody>
          <a:bodyPr>
            <a:normAutofit/>
          </a:bodyPr>
          <a:lstStyle/>
          <a:p>
            <a:r>
              <a:rPr lang="en-US" dirty="0"/>
              <a:t>Managing Dialectical Tensions</a:t>
            </a:r>
          </a:p>
        </p:txBody>
      </p:sp>
      <p:sp>
        <p:nvSpPr>
          <p:cNvPr id="3" name="Content Placeholder 2">
            <a:extLst>
              <a:ext uri="{FF2B5EF4-FFF2-40B4-BE49-F238E27FC236}">
                <a16:creationId xmlns:a16="http://schemas.microsoft.com/office/drawing/2014/main" id="{8F432796-585A-344F-8A0D-DDBD411E68D9}"/>
              </a:ext>
            </a:extLst>
          </p:cNvPr>
          <p:cNvSpPr>
            <a:spLocks noGrp="1"/>
          </p:cNvSpPr>
          <p:nvPr>
            <p:ph idx="1"/>
          </p:nvPr>
        </p:nvSpPr>
        <p:spPr>
          <a:xfrm>
            <a:off x="457200" y="1775191"/>
            <a:ext cx="8229600" cy="4927361"/>
          </a:xfrm>
        </p:spPr>
        <p:txBody>
          <a:bodyPr>
            <a:normAutofit fontScale="92500" lnSpcReduction="10000"/>
          </a:bodyPr>
          <a:lstStyle/>
          <a:p>
            <a:r>
              <a:rPr lang="en-US" dirty="0"/>
              <a:t>Although all of the dialectical tensions play an important role in managing relationships, some occur more frequently than others.</a:t>
            </a:r>
          </a:p>
          <a:p>
            <a:pPr lvl="1"/>
            <a:r>
              <a:rPr lang="en-US" dirty="0"/>
              <a:t>Denial</a:t>
            </a:r>
          </a:p>
          <a:p>
            <a:pPr lvl="1"/>
            <a:r>
              <a:rPr lang="en-US" dirty="0"/>
              <a:t>Disorientation</a:t>
            </a:r>
          </a:p>
          <a:p>
            <a:pPr lvl="1"/>
            <a:r>
              <a:rPr lang="en-US" dirty="0"/>
              <a:t>Alternation</a:t>
            </a:r>
          </a:p>
          <a:p>
            <a:pPr lvl="1"/>
            <a:r>
              <a:rPr lang="en-US" dirty="0"/>
              <a:t>Segmentation</a:t>
            </a:r>
          </a:p>
          <a:p>
            <a:pPr lvl="1"/>
            <a:r>
              <a:rPr lang="en-US" dirty="0"/>
              <a:t>Balance</a:t>
            </a:r>
          </a:p>
          <a:p>
            <a:pPr lvl="1"/>
            <a:r>
              <a:rPr lang="en-US" dirty="0"/>
              <a:t>Integration</a:t>
            </a:r>
          </a:p>
          <a:p>
            <a:pPr lvl="1"/>
            <a:r>
              <a:rPr lang="en-US" dirty="0"/>
              <a:t>Recalibration</a:t>
            </a:r>
          </a:p>
          <a:p>
            <a:pPr lvl="1"/>
            <a:r>
              <a:rPr lang="en-US" dirty="0"/>
              <a:t>Reaffirmation</a:t>
            </a:r>
          </a:p>
        </p:txBody>
      </p:sp>
    </p:spTree>
    <p:extLst>
      <p:ext uri="{BB962C8B-B14F-4D97-AF65-F5344CB8AC3E}">
        <p14:creationId xmlns:p14="http://schemas.microsoft.com/office/powerpoint/2010/main" val="25514268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C1220-1485-6241-93C4-D9E29CEAC48B}"/>
              </a:ext>
            </a:extLst>
          </p:cNvPr>
          <p:cNvSpPr>
            <a:spLocks noGrp="1"/>
          </p:cNvSpPr>
          <p:nvPr>
            <p:ph type="title"/>
          </p:nvPr>
        </p:nvSpPr>
        <p:spPr/>
        <p:txBody>
          <a:bodyPr>
            <a:normAutofit/>
          </a:bodyPr>
          <a:lstStyle/>
          <a:p>
            <a:r>
              <a:rPr lang="en-US" dirty="0"/>
              <a:t>Managing Dialectical Tensions</a:t>
            </a:r>
          </a:p>
        </p:txBody>
      </p:sp>
      <p:sp>
        <p:nvSpPr>
          <p:cNvPr id="3" name="Content Placeholder 2">
            <a:extLst>
              <a:ext uri="{FF2B5EF4-FFF2-40B4-BE49-F238E27FC236}">
                <a16:creationId xmlns:a16="http://schemas.microsoft.com/office/drawing/2014/main" id="{8F432796-585A-344F-8A0D-DDBD411E68D9}"/>
              </a:ext>
            </a:extLst>
          </p:cNvPr>
          <p:cNvSpPr>
            <a:spLocks noGrp="1"/>
          </p:cNvSpPr>
          <p:nvPr>
            <p:ph idx="1"/>
          </p:nvPr>
        </p:nvSpPr>
        <p:spPr>
          <a:xfrm>
            <a:off x="457200" y="1775191"/>
            <a:ext cx="8229600" cy="4927361"/>
          </a:xfrm>
        </p:spPr>
        <p:txBody>
          <a:bodyPr>
            <a:normAutofit/>
          </a:bodyPr>
          <a:lstStyle/>
          <a:p>
            <a:pPr marL="118872" indent="0">
              <a:buNone/>
            </a:pPr>
            <a:r>
              <a:rPr lang="en-US" b="1" u="sng" dirty="0"/>
              <a:t>Denial</a:t>
            </a:r>
          </a:p>
          <a:p>
            <a:r>
              <a:rPr lang="en-US" dirty="0"/>
              <a:t>In the strategy of denial, communicators respond to one end of the dialectical spectrum and ignore the other. </a:t>
            </a:r>
            <a:endParaRPr lang="en-US" dirty="0" smtClean="0"/>
          </a:p>
          <a:p>
            <a:pPr lvl="1"/>
            <a:r>
              <a:rPr lang="en-US" dirty="0" smtClean="0"/>
              <a:t>For </a:t>
            </a:r>
            <a:r>
              <a:rPr lang="en-US" dirty="0"/>
              <a:t>example, a couple caught between the conflicting desires for predictability and novelty might find their struggle for change too difficult to manage and choose to follow predictable, if unexciting, patterns of relating to each other</a:t>
            </a:r>
            <a:r>
              <a:rPr lang="en-US" dirty="0" smtClean="0"/>
              <a:t>.</a:t>
            </a:r>
            <a:endParaRPr lang="en-US" dirty="0"/>
          </a:p>
        </p:txBody>
      </p:sp>
    </p:spTree>
    <p:extLst>
      <p:ext uri="{BB962C8B-B14F-4D97-AF65-F5344CB8AC3E}">
        <p14:creationId xmlns:p14="http://schemas.microsoft.com/office/powerpoint/2010/main" val="24301952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C1220-1485-6241-93C4-D9E29CEAC48B}"/>
              </a:ext>
            </a:extLst>
          </p:cNvPr>
          <p:cNvSpPr>
            <a:spLocks noGrp="1"/>
          </p:cNvSpPr>
          <p:nvPr>
            <p:ph type="title"/>
          </p:nvPr>
        </p:nvSpPr>
        <p:spPr/>
        <p:txBody>
          <a:bodyPr>
            <a:normAutofit/>
          </a:bodyPr>
          <a:lstStyle/>
          <a:p>
            <a:r>
              <a:rPr lang="en-US" dirty="0"/>
              <a:t>Managing Dialectical Tensions</a:t>
            </a:r>
          </a:p>
        </p:txBody>
      </p:sp>
      <p:sp>
        <p:nvSpPr>
          <p:cNvPr id="3" name="Content Placeholder 2">
            <a:extLst>
              <a:ext uri="{FF2B5EF4-FFF2-40B4-BE49-F238E27FC236}">
                <a16:creationId xmlns:a16="http://schemas.microsoft.com/office/drawing/2014/main" id="{8F432796-585A-344F-8A0D-DDBD411E68D9}"/>
              </a:ext>
            </a:extLst>
          </p:cNvPr>
          <p:cNvSpPr>
            <a:spLocks noGrp="1"/>
          </p:cNvSpPr>
          <p:nvPr>
            <p:ph idx="1"/>
          </p:nvPr>
        </p:nvSpPr>
        <p:spPr>
          <a:xfrm>
            <a:off x="457200" y="1775191"/>
            <a:ext cx="8229600" cy="4927361"/>
          </a:xfrm>
        </p:spPr>
        <p:txBody>
          <a:bodyPr>
            <a:normAutofit/>
          </a:bodyPr>
          <a:lstStyle/>
          <a:p>
            <a:pPr marL="118872" indent="0">
              <a:buNone/>
            </a:pPr>
            <a:r>
              <a:rPr lang="en-US" b="1" u="sng" dirty="0" smtClean="0"/>
              <a:t>Disorientation</a:t>
            </a:r>
          </a:p>
          <a:p>
            <a:r>
              <a:rPr lang="en-US" dirty="0" smtClean="0"/>
              <a:t>In </a:t>
            </a:r>
            <a:r>
              <a:rPr lang="en-US" dirty="0"/>
              <a:t>this strategy, communicators feel so overwhelmed and helpless that they are unable to confront their problems</a:t>
            </a:r>
            <a:r>
              <a:rPr lang="en-US" dirty="0" smtClean="0"/>
              <a:t>.</a:t>
            </a:r>
          </a:p>
          <a:p>
            <a:pPr lvl="1"/>
            <a:r>
              <a:rPr lang="en-US" dirty="0" smtClean="0"/>
              <a:t> </a:t>
            </a:r>
            <a:r>
              <a:rPr lang="en-US" dirty="0"/>
              <a:t>In the face of dialectical tensions, they might fight, freeze, or even leave the relationship. Two people who discover soon after the honeymoon that a “happily ever after,” conflict-free life isn’t realistic might become so terrified that they would come to view their marriage as a mistake.</a:t>
            </a:r>
          </a:p>
        </p:txBody>
      </p:sp>
    </p:spTree>
    <p:extLst>
      <p:ext uri="{BB962C8B-B14F-4D97-AF65-F5344CB8AC3E}">
        <p14:creationId xmlns:p14="http://schemas.microsoft.com/office/powerpoint/2010/main" val="33198455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C1220-1485-6241-93C4-D9E29CEAC48B}"/>
              </a:ext>
            </a:extLst>
          </p:cNvPr>
          <p:cNvSpPr>
            <a:spLocks noGrp="1"/>
          </p:cNvSpPr>
          <p:nvPr>
            <p:ph type="title"/>
          </p:nvPr>
        </p:nvSpPr>
        <p:spPr/>
        <p:txBody>
          <a:bodyPr>
            <a:normAutofit/>
          </a:bodyPr>
          <a:lstStyle/>
          <a:p>
            <a:r>
              <a:rPr lang="en-US" dirty="0"/>
              <a:t>Managing Dialectical Tensions</a:t>
            </a:r>
          </a:p>
        </p:txBody>
      </p:sp>
      <p:sp>
        <p:nvSpPr>
          <p:cNvPr id="3" name="Content Placeholder 2">
            <a:extLst>
              <a:ext uri="{FF2B5EF4-FFF2-40B4-BE49-F238E27FC236}">
                <a16:creationId xmlns:a16="http://schemas.microsoft.com/office/drawing/2014/main" id="{8F432796-585A-344F-8A0D-DDBD411E68D9}"/>
              </a:ext>
            </a:extLst>
          </p:cNvPr>
          <p:cNvSpPr>
            <a:spLocks noGrp="1"/>
          </p:cNvSpPr>
          <p:nvPr>
            <p:ph idx="1"/>
          </p:nvPr>
        </p:nvSpPr>
        <p:spPr>
          <a:xfrm>
            <a:off x="457200" y="1775191"/>
            <a:ext cx="8229600" cy="4927361"/>
          </a:xfrm>
        </p:spPr>
        <p:txBody>
          <a:bodyPr>
            <a:normAutofit/>
          </a:bodyPr>
          <a:lstStyle/>
          <a:p>
            <a:pPr marL="118872" indent="0">
              <a:buNone/>
            </a:pPr>
            <a:r>
              <a:rPr lang="en-US" b="1" u="sng" dirty="0"/>
              <a:t>Alternation</a:t>
            </a:r>
          </a:p>
          <a:p>
            <a:r>
              <a:rPr lang="en-US" dirty="0"/>
              <a:t>Communicators who use this strategy choose one end of the dialectical spectrum at some times and the other end at other times. </a:t>
            </a:r>
            <a:endParaRPr lang="en-US" dirty="0" smtClean="0"/>
          </a:p>
          <a:p>
            <a:pPr lvl="1"/>
            <a:r>
              <a:rPr lang="en-US" dirty="0" smtClean="0"/>
              <a:t>Friends</a:t>
            </a:r>
            <a:r>
              <a:rPr lang="en-US" dirty="0"/>
              <a:t>, for example, might manage the connection-autonomy dialectic by alternating between times when they spend a large amount of time together and other times when they live independent lives</a:t>
            </a:r>
            <a:r>
              <a:rPr lang="en-US" dirty="0" smtClean="0"/>
              <a:t>.</a:t>
            </a:r>
            <a:endParaRPr lang="en-US" dirty="0"/>
          </a:p>
        </p:txBody>
      </p:sp>
    </p:spTree>
    <p:extLst>
      <p:ext uri="{BB962C8B-B14F-4D97-AF65-F5344CB8AC3E}">
        <p14:creationId xmlns:p14="http://schemas.microsoft.com/office/powerpoint/2010/main" val="9054718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C1220-1485-6241-93C4-D9E29CEAC48B}"/>
              </a:ext>
            </a:extLst>
          </p:cNvPr>
          <p:cNvSpPr>
            <a:spLocks noGrp="1"/>
          </p:cNvSpPr>
          <p:nvPr>
            <p:ph type="title"/>
          </p:nvPr>
        </p:nvSpPr>
        <p:spPr/>
        <p:txBody>
          <a:bodyPr>
            <a:normAutofit/>
          </a:bodyPr>
          <a:lstStyle/>
          <a:p>
            <a:r>
              <a:rPr lang="en-US" dirty="0"/>
              <a:t>Managing Dialectical Tensions</a:t>
            </a:r>
          </a:p>
        </p:txBody>
      </p:sp>
      <p:sp>
        <p:nvSpPr>
          <p:cNvPr id="3" name="Content Placeholder 2">
            <a:extLst>
              <a:ext uri="{FF2B5EF4-FFF2-40B4-BE49-F238E27FC236}">
                <a16:creationId xmlns:a16="http://schemas.microsoft.com/office/drawing/2014/main" id="{8F432796-585A-344F-8A0D-DDBD411E68D9}"/>
              </a:ext>
            </a:extLst>
          </p:cNvPr>
          <p:cNvSpPr>
            <a:spLocks noGrp="1"/>
          </p:cNvSpPr>
          <p:nvPr>
            <p:ph idx="1"/>
          </p:nvPr>
        </p:nvSpPr>
        <p:spPr>
          <a:xfrm>
            <a:off x="457200" y="1775191"/>
            <a:ext cx="8229600" cy="4927361"/>
          </a:xfrm>
        </p:spPr>
        <p:txBody>
          <a:bodyPr>
            <a:normAutofit/>
          </a:bodyPr>
          <a:lstStyle/>
          <a:p>
            <a:pPr marL="118872" indent="0">
              <a:buNone/>
            </a:pPr>
            <a:r>
              <a:rPr lang="en-US" b="1" u="sng" dirty="0" smtClean="0"/>
              <a:t>Segmentation</a:t>
            </a:r>
            <a:endParaRPr lang="en-US" b="1" u="sng" dirty="0"/>
          </a:p>
          <a:p>
            <a:r>
              <a:rPr lang="en-US" dirty="0"/>
              <a:t>Partners who use this tactic compartmentalize different areas of their relationship. </a:t>
            </a:r>
            <a:endParaRPr lang="en-US" dirty="0" smtClean="0"/>
          </a:p>
          <a:p>
            <a:pPr lvl="1"/>
            <a:r>
              <a:rPr lang="en-US" dirty="0" smtClean="0"/>
              <a:t>For </a:t>
            </a:r>
            <a:r>
              <a:rPr lang="en-US" dirty="0"/>
              <a:t>example, a couple might manage the openness-privacy dialectic by sharing almost all their feelings about mutual friends with each other, but keeping certain parts of their past romantic histories private. </a:t>
            </a:r>
            <a:endParaRPr lang="en-US" dirty="0" smtClean="0"/>
          </a:p>
        </p:txBody>
      </p:sp>
    </p:spTree>
    <p:extLst>
      <p:ext uri="{BB962C8B-B14F-4D97-AF65-F5344CB8AC3E}">
        <p14:creationId xmlns:p14="http://schemas.microsoft.com/office/powerpoint/2010/main" val="30354034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C1220-1485-6241-93C4-D9E29CEAC48B}"/>
              </a:ext>
            </a:extLst>
          </p:cNvPr>
          <p:cNvSpPr>
            <a:spLocks noGrp="1"/>
          </p:cNvSpPr>
          <p:nvPr>
            <p:ph type="title"/>
          </p:nvPr>
        </p:nvSpPr>
        <p:spPr/>
        <p:txBody>
          <a:bodyPr>
            <a:normAutofit/>
          </a:bodyPr>
          <a:lstStyle/>
          <a:p>
            <a:r>
              <a:rPr lang="en-US" dirty="0"/>
              <a:t>Managing Dialectical Tensions</a:t>
            </a:r>
          </a:p>
        </p:txBody>
      </p:sp>
      <p:sp>
        <p:nvSpPr>
          <p:cNvPr id="3" name="Content Placeholder 2">
            <a:extLst>
              <a:ext uri="{FF2B5EF4-FFF2-40B4-BE49-F238E27FC236}">
                <a16:creationId xmlns:a16="http://schemas.microsoft.com/office/drawing/2014/main" id="{8F432796-585A-344F-8A0D-DDBD411E68D9}"/>
              </a:ext>
            </a:extLst>
          </p:cNvPr>
          <p:cNvSpPr>
            <a:spLocks noGrp="1"/>
          </p:cNvSpPr>
          <p:nvPr>
            <p:ph idx="1"/>
          </p:nvPr>
        </p:nvSpPr>
        <p:spPr>
          <a:xfrm>
            <a:off x="457200" y="1775191"/>
            <a:ext cx="8229600" cy="4927361"/>
          </a:xfrm>
        </p:spPr>
        <p:txBody>
          <a:bodyPr>
            <a:normAutofit fontScale="92500" lnSpcReduction="20000"/>
          </a:bodyPr>
          <a:lstStyle/>
          <a:p>
            <a:pPr marL="118872" indent="0">
              <a:buNone/>
            </a:pPr>
            <a:r>
              <a:rPr lang="en-US" b="1" u="sng" dirty="0"/>
              <a:t>Balance</a:t>
            </a:r>
          </a:p>
          <a:p>
            <a:r>
              <a:rPr lang="en-US" dirty="0"/>
              <a:t>Communicators who try to balance dialectical tensions recognize that both forces are legitimate and try to manage them through compromise. </a:t>
            </a:r>
            <a:endParaRPr lang="en-US" dirty="0" smtClean="0"/>
          </a:p>
          <a:p>
            <a:pPr lvl="1"/>
            <a:r>
              <a:rPr lang="en-US" dirty="0" smtClean="0"/>
              <a:t>A compromise </a:t>
            </a:r>
            <a:r>
              <a:rPr lang="en-US" dirty="0"/>
              <a:t>is inherently a situation in which everybody loses at least a little of what he or she wants. </a:t>
            </a:r>
            <a:endParaRPr lang="en-US" dirty="0" smtClean="0"/>
          </a:p>
          <a:p>
            <a:pPr lvl="1"/>
            <a:r>
              <a:rPr lang="en-US" dirty="0" smtClean="0"/>
              <a:t>A </a:t>
            </a:r>
            <a:r>
              <a:rPr lang="en-US" dirty="0"/>
              <a:t>couple caught between the conflicting desires for predictability and novelty might seek balance by compromising with a lifestyle that is neither as predictable as one wants nor as surprise-filled as the other wants—not an ideal outcome</a:t>
            </a:r>
            <a:r>
              <a:rPr lang="en-US" dirty="0" smtClean="0"/>
              <a:t>.</a:t>
            </a:r>
            <a:endParaRPr lang="en-US" dirty="0"/>
          </a:p>
        </p:txBody>
      </p:sp>
    </p:spTree>
    <p:extLst>
      <p:ext uri="{BB962C8B-B14F-4D97-AF65-F5344CB8AC3E}">
        <p14:creationId xmlns:p14="http://schemas.microsoft.com/office/powerpoint/2010/main" val="41840074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C1220-1485-6241-93C4-D9E29CEAC48B}"/>
              </a:ext>
            </a:extLst>
          </p:cNvPr>
          <p:cNvSpPr>
            <a:spLocks noGrp="1"/>
          </p:cNvSpPr>
          <p:nvPr>
            <p:ph type="title"/>
          </p:nvPr>
        </p:nvSpPr>
        <p:spPr/>
        <p:txBody>
          <a:bodyPr>
            <a:normAutofit/>
          </a:bodyPr>
          <a:lstStyle/>
          <a:p>
            <a:r>
              <a:rPr lang="en-US" dirty="0"/>
              <a:t>Managing Dialectical Tensions</a:t>
            </a:r>
          </a:p>
        </p:txBody>
      </p:sp>
      <p:sp>
        <p:nvSpPr>
          <p:cNvPr id="3" name="Content Placeholder 2">
            <a:extLst>
              <a:ext uri="{FF2B5EF4-FFF2-40B4-BE49-F238E27FC236}">
                <a16:creationId xmlns:a16="http://schemas.microsoft.com/office/drawing/2014/main" id="{8F432796-585A-344F-8A0D-DDBD411E68D9}"/>
              </a:ext>
            </a:extLst>
          </p:cNvPr>
          <p:cNvSpPr>
            <a:spLocks noGrp="1"/>
          </p:cNvSpPr>
          <p:nvPr>
            <p:ph idx="1"/>
          </p:nvPr>
        </p:nvSpPr>
        <p:spPr>
          <a:xfrm>
            <a:off x="457200" y="1775191"/>
            <a:ext cx="8229600" cy="4927361"/>
          </a:xfrm>
        </p:spPr>
        <p:txBody>
          <a:bodyPr>
            <a:normAutofit fontScale="92500" lnSpcReduction="10000"/>
          </a:bodyPr>
          <a:lstStyle/>
          <a:p>
            <a:pPr marL="118872" indent="0">
              <a:buNone/>
            </a:pPr>
            <a:r>
              <a:rPr lang="en-US" b="1" u="sng" dirty="0" smtClean="0"/>
              <a:t>Integration</a:t>
            </a:r>
            <a:endParaRPr lang="en-US" b="1" u="sng" dirty="0"/>
          </a:p>
          <a:p>
            <a:r>
              <a:rPr lang="en-US" dirty="0"/>
              <a:t>With this strategy, communicators simultaneously accept opposing forces without trying to diminish them. </a:t>
            </a:r>
            <a:endParaRPr lang="en-US" dirty="0" smtClean="0"/>
          </a:p>
          <a:p>
            <a:pPr lvl="1"/>
            <a:r>
              <a:rPr lang="en-US" dirty="0" smtClean="0"/>
              <a:t>Communication </a:t>
            </a:r>
            <a:r>
              <a:rPr lang="en-US" dirty="0"/>
              <a:t>researcher Barbara Montgomery describes a couple that accepts the needs for both predictability and novelty by devising a “predictably novel” approach: Once a week they would do something together that they had never done </a:t>
            </a:r>
            <a:r>
              <a:rPr lang="en-US" dirty="0" smtClean="0"/>
              <a:t>before. </a:t>
            </a:r>
          </a:p>
          <a:p>
            <a:pPr lvl="1"/>
            <a:r>
              <a:rPr lang="en-US" dirty="0" smtClean="0"/>
              <a:t>In </a:t>
            </a:r>
            <a:r>
              <a:rPr lang="en-US" dirty="0"/>
              <a:t>a similar way, some stepfamilies manage the tension between the “old family” and the “new family” by adapting and blending their family rituals.</a:t>
            </a:r>
          </a:p>
        </p:txBody>
      </p:sp>
    </p:spTree>
    <p:extLst>
      <p:ext uri="{BB962C8B-B14F-4D97-AF65-F5344CB8AC3E}">
        <p14:creationId xmlns:p14="http://schemas.microsoft.com/office/powerpoint/2010/main" val="18892118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C1220-1485-6241-93C4-D9E29CEAC48B}"/>
              </a:ext>
            </a:extLst>
          </p:cNvPr>
          <p:cNvSpPr>
            <a:spLocks noGrp="1"/>
          </p:cNvSpPr>
          <p:nvPr>
            <p:ph type="title"/>
          </p:nvPr>
        </p:nvSpPr>
        <p:spPr/>
        <p:txBody>
          <a:bodyPr>
            <a:normAutofit/>
          </a:bodyPr>
          <a:lstStyle/>
          <a:p>
            <a:r>
              <a:rPr lang="en-US" dirty="0"/>
              <a:t>Managing Dialectical Tensions</a:t>
            </a:r>
          </a:p>
        </p:txBody>
      </p:sp>
      <p:sp>
        <p:nvSpPr>
          <p:cNvPr id="3" name="Content Placeholder 2">
            <a:extLst>
              <a:ext uri="{FF2B5EF4-FFF2-40B4-BE49-F238E27FC236}">
                <a16:creationId xmlns:a16="http://schemas.microsoft.com/office/drawing/2014/main" id="{8F432796-585A-344F-8A0D-DDBD411E68D9}"/>
              </a:ext>
            </a:extLst>
          </p:cNvPr>
          <p:cNvSpPr>
            <a:spLocks noGrp="1"/>
          </p:cNvSpPr>
          <p:nvPr>
            <p:ph idx="1"/>
          </p:nvPr>
        </p:nvSpPr>
        <p:spPr>
          <a:xfrm>
            <a:off x="457200" y="1775191"/>
            <a:ext cx="8229600" cy="4927361"/>
          </a:xfrm>
        </p:spPr>
        <p:txBody>
          <a:bodyPr>
            <a:normAutofit fontScale="85000" lnSpcReduction="20000"/>
          </a:bodyPr>
          <a:lstStyle/>
          <a:p>
            <a:pPr marL="118872" indent="0">
              <a:buNone/>
            </a:pPr>
            <a:r>
              <a:rPr lang="en-US" b="1" u="sng" dirty="0"/>
              <a:t>Recalibration</a:t>
            </a:r>
          </a:p>
          <a:p>
            <a:r>
              <a:rPr lang="en-US" dirty="0"/>
              <a:t>Communicators can respond to dialectical challenges by reframing them so that the apparent contradiction disappears</a:t>
            </a:r>
            <a:r>
              <a:rPr lang="en-US" dirty="0" smtClean="0"/>
              <a:t>.</a:t>
            </a:r>
          </a:p>
          <a:p>
            <a:pPr lvl="1"/>
            <a:r>
              <a:rPr lang="en-US" dirty="0" smtClean="0"/>
              <a:t> </a:t>
            </a:r>
            <a:r>
              <a:rPr lang="en-US" dirty="0"/>
              <a:t>For example, a change in thinking can transform your attitude from loving someone despite your differences to loving him or her because of those differences</a:t>
            </a:r>
            <a:r>
              <a:rPr lang="en-US" dirty="0" smtClean="0"/>
              <a:t>.</a:t>
            </a:r>
          </a:p>
          <a:p>
            <a:pPr lvl="1"/>
            <a:r>
              <a:rPr lang="en-US" dirty="0" smtClean="0"/>
              <a:t>Or </a:t>
            </a:r>
            <a:r>
              <a:rPr lang="en-US" dirty="0"/>
              <a:t>consider how two people who each felt hurt by each other’s unwillingness to share parts of his or her past might redefine the secrets to create an attractive aura of mystery, instead of seeing them as a problem to be solved. </a:t>
            </a:r>
            <a:endParaRPr lang="en-US" dirty="0" smtClean="0"/>
          </a:p>
          <a:p>
            <a:pPr lvl="1"/>
            <a:r>
              <a:rPr lang="en-US" dirty="0" smtClean="0"/>
              <a:t>The </a:t>
            </a:r>
            <a:r>
              <a:rPr lang="en-US" dirty="0"/>
              <a:t>desire for privacy would still remain, but it would no longer compete with a need for openness about every aspect of the past</a:t>
            </a:r>
            <a:r>
              <a:rPr lang="en-US" dirty="0" smtClean="0"/>
              <a:t>.</a:t>
            </a:r>
            <a:endParaRPr lang="en-US" dirty="0"/>
          </a:p>
        </p:txBody>
      </p:sp>
    </p:spTree>
    <p:extLst>
      <p:ext uri="{BB962C8B-B14F-4D97-AF65-F5344CB8AC3E}">
        <p14:creationId xmlns:p14="http://schemas.microsoft.com/office/powerpoint/2010/main" val="29374089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C1220-1485-6241-93C4-D9E29CEAC48B}"/>
              </a:ext>
            </a:extLst>
          </p:cNvPr>
          <p:cNvSpPr>
            <a:spLocks noGrp="1"/>
          </p:cNvSpPr>
          <p:nvPr>
            <p:ph type="title"/>
          </p:nvPr>
        </p:nvSpPr>
        <p:spPr/>
        <p:txBody>
          <a:bodyPr>
            <a:normAutofit/>
          </a:bodyPr>
          <a:lstStyle/>
          <a:p>
            <a:r>
              <a:rPr lang="en-US" dirty="0"/>
              <a:t>Managing Dialectical Tensions</a:t>
            </a:r>
          </a:p>
        </p:txBody>
      </p:sp>
      <p:sp>
        <p:nvSpPr>
          <p:cNvPr id="3" name="Content Placeholder 2">
            <a:extLst>
              <a:ext uri="{FF2B5EF4-FFF2-40B4-BE49-F238E27FC236}">
                <a16:creationId xmlns:a16="http://schemas.microsoft.com/office/drawing/2014/main" id="{8F432796-585A-344F-8A0D-DDBD411E68D9}"/>
              </a:ext>
            </a:extLst>
          </p:cNvPr>
          <p:cNvSpPr>
            <a:spLocks noGrp="1"/>
          </p:cNvSpPr>
          <p:nvPr>
            <p:ph idx="1"/>
          </p:nvPr>
        </p:nvSpPr>
        <p:spPr>
          <a:xfrm>
            <a:off x="457200" y="1775191"/>
            <a:ext cx="8229600" cy="4927361"/>
          </a:xfrm>
        </p:spPr>
        <p:txBody>
          <a:bodyPr>
            <a:normAutofit lnSpcReduction="10000"/>
          </a:bodyPr>
          <a:lstStyle/>
          <a:p>
            <a:pPr marL="118872" indent="0">
              <a:buNone/>
            </a:pPr>
            <a:r>
              <a:rPr lang="en-US" b="1" u="sng" dirty="0" smtClean="0"/>
              <a:t>Reaffirmation</a:t>
            </a:r>
            <a:endParaRPr lang="en-US" b="1" u="sng" dirty="0"/>
          </a:p>
          <a:p>
            <a:r>
              <a:rPr lang="en-US" dirty="0"/>
              <a:t>This strategy acknowledges that dialectical tensions will never disappear. </a:t>
            </a:r>
            <a:endParaRPr lang="en-US" dirty="0" smtClean="0"/>
          </a:p>
          <a:p>
            <a:pPr lvl="1"/>
            <a:r>
              <a:rPr lang="en-US" dirty="0" smtClean="0"/>
              <a:t>Instead </a:t>
            </a:r>
            <a:r>
              <a:rPr lang="en-US" dirty="0"/>
              <a:t>of trying to make them go away, reaffirming communicators accept—or even embrace—the challenges that the tensions present. </a:t>
            </a:r>
            <a:endParaRPr lang="en-US" dirty="0" smtClean="0"/>
          </a:p>
          <a:p>
            <a:pPr lvl="1"/>
            <a:r>
              <a:rPr lang="en-US" dirty="0" smtClean="0"/>
              <a:t>The </a:t>
            </a:r>
            <a:r>
              <a:rPr lang="en-US" dirty="0"/>
              <a:t>metaphorical view of relational life as a kind of roller coaster reflects this strategy, and communicators who use reaffirmation view dialectical tensions as part of the ride.</a:t>
            </a:r>
          </a:p>
        </p:txBody>
      </p:sp>
    </p:spTree>
    <p:extLst>
      <p:ext uri="{BB962C8B-B14F-4D97-AF65-F5344CB8AC3E}">
        <p14:creationId xmlns:p14="http://schemas.microsoft.com/office/powerpoint/2010/main" val="21847050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Relationships Specifics</a:t>
            </a:r>
          </a:p>
        </p:txBody>
      </p:sp>
      <p:sp>
        <p:nvSpPr>
          <p:cNvPr id="3" name="Content Placeholder 2"/>
          <p:cNvSpPr>
            <a:spLocks noGrp="1"/>
          </p:cNvSpPr>
          <p:nvPr>
            <p:ph idx="1"/>
          </p:nvPr>
        </p:nvSpPr>
        <p:spPr>
          <a:xfrm>
            <a:off x="457200" y="1775191"/>
            <a:ext cx="8229600" cy="5082809"/>
          </a:xfrm>
        </p:spPr>
        <p:txBody>
          <a:bodyPr/>
          <a:lstStyle/>
          <a:p>
            <a:r>
              <a:rPr lang="en-US" dirty="0"/>
              <a:t>Relationships are constantly changing.</a:t>
            </a:r>
          </a:p>
          <a:p>
            <a:pPr lvl="1"/>
            <a:r>
              <a:rPr lang="en-US" dirty="0"/>
              <a:t>That is okay! Normal, constantly repeating.</a:t>
            </a:r>
          </a:p>
          <a:p>
            <a:r>
              <a:rPr lang="en-US" dirty="0"/>
              <a:t>Relationships are affected by culture.</a:t>
            </a:r>
          </a:p>
          <a:p>
            <a:pPr lvl="1"/>
            <a:r>
              <a:rPr lang="en-US" dirty="0"/>
              <a:t>How?</a:t>
            </a:r>
          </a:p>
          <a:p>
            <a:r>
              <a:rPr lang="en-US" dirty="0"/>
              <a:t>Relationships require maintenance.</a:t>
            </a:r>
          </a:p>
          <a:p>
            <a:pPr lvl="1"/>
            <a:r>
              <a:rPr lang="en-US" dirty="0"/>
              <a:t>Positivity, Openness, Assurances, Social networks, Sharing tasks.</a:t>
            </a:r>
          </a:p>
          <a:p>
            <a:r>
              <a:rPr lang="en-US" dirty="0"/>
              <a:t>Relationships require commitment.</a:t>
            </a:r>
          </a:p>
          <a:p>
            <a:pPr lvl="1"/>
            <a:r>
              <a:rPr lang="en-US" dirty="0"/>
              <a:t>Can be implicit or explicit</a:t>
            </a:r>
          </a:p>
        </p:txBody>
      </p:sp>
    </p:spTree>
    <p:extLst>
      <p:ext uri="{BB962C8B-B14F-4D97-AF65-F5344CB8AC3E}">
        <p14:creationId xmlns:p14="http://schemas.microsoft.com/office/powerpoint/2010/main" val="4716906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Repairing Damaged Relationships</a:t>
            </a:r>
          </a:p>
        </p:txBody>
      </p:sp>
      <p:sp>
        <p:nvSpPr>
          <p:cNvPr id="3" name="Content Placeholder 2"/>
          <p:cNvSpPr>
            <a:spLocks noGrp="1"/>
          </p:cNvSpPr>
          <p:nvPr>
            <p:ph idx="1"/>
          </p:nvPr>
        </p:nvSpPr>
        <p:spPr/>
        <p:txBody>
          <a:bodyPr/>
          <a:lstStyle/>
          <a:p>
            <a:r>
              <a:rPr lang="en-US" dirty="0"/>
              <a:t>Relational transgression- When one partner violates the explicit or implicit terms of the relationship, letting the other person down in some important way.</a:t>
            </a:r>
          </a:p>
          <a:p>
            <a:endParaRPr lang="en-US" dirty="0"/>
          </a:p>
          <a:p>
            <a:pPr lvl="1"/>
            <a:r>
              <a:rPr lang="en-US" dirty="0"/>
              <a:t>Minor vs. Significant</a:t>
            </a:r>
          </a:p>
          <a:p>
            <a:pPr lvl="1"/>
            <a:r>
              <a:rPr lang="en-US" dirty="0"/>
              <a:t>Social vs. Relational</a:t>
            </a:r>
          </a:p>
          <a:p>
            <a:pPr lvl="1"/>
            <a:r>
              <a:rPr lang="en-US" dirty="0"/>
              <a:t>Deliberate vs. Unintentional</a:t>
            </a:r>
          </a:p>
          <a:p>
            <a:pPr lvl="1"/>
            <a:r>
              <a:rPr lang="en-US" dirty="0"/>
              <a:t>Once vs. Incremental</a:t>
            </a:r>
          </a:p>
        </p:txBody>
      </p:sp>
    </p:spTree>
    <p:extLst>
      <p:ext uri="{BB962C8B-B14F-4D97-AF65-F5344CB8AC3E}">
        <p14:creationId xmlns:p14="http://schemas.microsoft.com/office/powerpoint/2010/main" val="21026526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Repairing Damaged Relationships</a:t>
            </a:r>
          </a:p>
        </p:txBody>
      </p:sp>
      <p:sp>
        <p:nvSpPr>
          <p:cNvPr id="3" name="Content Placeholder 2"/>
          <p:cNvSpPr>
            <a:spLocks noGrp="1"/>
          </p:cNvSpPr>
          <p:nvPr>
            <p:ph idx="1"/>
          </p:nvPr>
        </p:nvSpPr>
        <p:spPr>
          <a:xfrm>
            <a:off x="457200" y="1775191"/>
            <a:ext cx="8229600" cy="5082809"/>
          </a:xfrm>
        </p:spPr>
        <p:txBody>
          <a:bodyPr/>
          <a:lstStyle/>
          <a:p>
            <a:r>
              <a:rPr lang="en-US" dirty="0"/>
              <a:t>Research shows an apology requires three elements for the best chance of repairing a damaged relationship:</a:t>
            </a:r>
          </a:p>
          <a:p>
            <a:pPr marL="971550" lvl="1" indent="-514350">
              <a:buFont typeface="+mj-lt"/>
              <a:buAutoNum type="arabicPeriod"/>
            </a:pPr>
            <a:r>
              <a:rPr lang="en-US" dirty="0"/>
              <a:t>An explicit acknowledgement that the transgression was wrong.</a:t>
            </a:r>
          </a:p>
          <a:p>
            <a:pPr marL="1236726" lvl="2" indent="-514350"/>
            <a:r>
              <a:rPr lang="en-US" dirty="0"/>
              <a:t>“I acted like a selfish jerk.”</a:t>
            </a:r>
          </a:p>
          <a:p>
            <a:pPr marL="971550" lvl="1" indent="-514350">
              <a:buFont typeface="+mj-lt"/>
              <a:buAutoNum type="arabicPeriod"/>
            </a:pPr>
            <a:r>
              <a:rPr lang="en-US" dirty="0"/>
              <a:t>A sincere apology.</a:t>
            </a:r>
          </a:p>
          <a:p>
            <a:pPr marL="1236726" lvl="2" indent="-514350"/>
            <a:r>
              <a:rPr lang="en-US" dirty="0"/>
              <a:t>”I’m really sorry, I feel awful for letting you down.”</a:t>
            </a:r>
          </a:p>
          <a:p>
            <a:pPr marL="971550" lvl="1" indent="-514350">
              <a:buFont typeface="+mj-lt"/>
              <a:buAutoNum type="arabicPeriod"/>
            </a:pPr>
            <a:r>
              <a:rPr lang="en-US" dirty="0"/>
              <a:t>Compensation</a:t>
            </a:r>
          </a:p>
          <a:p>
            <a:pPr marL="1236726" lvl="2" indent="-514350"/>
            <a:r>
              <a:rPr lang="en-US" dirty="0"/>
              <a:t>“If I act that way again, please call me on it.”</a:t>
            </a:r>
          </a:p>
        </p:txBody>
      </p:sp>
    </p:spTree>
    <p:extLst>
      <p:ext uri="{BB962C8B-B14F-4D97-AF65-F5344CB8AC3E}">
        <p14:creationId xmlns:p14="http://schemas.microsoft.com/office/powerpoint/2010/main" val="14944074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Repairing Damaged Relationships</a:t>
            </a:r>
          </a:p>
        </p:txBody>
      </p:sp>
      <p:sp>
        <p:nvSpPr>
          <p:cNvPr id="3" name="Content Placeholder 2"/>
          <p:cNvSpPr>
            <a:spLocks noGrp="1"/>
          </p:cNvSpPr>
          <p:nvPr>
            <p:ph idx="1"/>
          </p:nvPr>
        </p:nvSpPr>
        <p:spPr>
          <a:xfrm>
            <a:off x="457200" y="1775191"/>
            <a:ext cx="8229600" cy="5082809"/>
          </a:xfrm>
        </p:spPr>
        <p:txBody>
          <a:bodyPr>
            <a:normAutofit/>
          </a:bodyPr>
          <a:lstStyle/>
          <a:p>
            <a:r>
              <a:rPr lang="en-US" dirty="0"/>
              <a:t>Research suggests that most effective conversations about forgiveness contain two elements:</a:t>
            </a:r>
          </a:p>
          <a:p>
            <a:pPr marL="971550" lvl="1" indent="-514350">
              <a:buFont typeface="+mj-lt"/>
              <a:buAutoNum type="arabicPeriod"/>
            </a:pPr>
            <a:r>
              <a:rPr lang="en-US" dirty="0"/>
              <a:t>An explicit statement.</a:t>
            </a:r>
          </a:p>
          <a:p>
            <a:pPr marL="1236726" lvl="2" indent="-514350"/>
            <a:r>
              <a:rPr lang="en-US" dirty="0"/>
              <a:t>“I can’t forget what you did, but I believe your apology and I accept it.”</a:t>
            </a:r>
          </a:p>
          <a:p>
            <a:pPr marL="971550" lvl="1" indent="-514350">
              <a:buFont typeface="+mj-lt"/>
              <a:buAutoNum type="arabicPeriod"/>
            </a:pPr>
            <a:r>
              <a:rPr lang="en-US" dirty="0"/>
              <a:t>A discussion of the implications of the transgression and the future of the relationship.</a:t>
            </a:r>
          </a:p>
          <a:p>
            <a:pPr marL="1236726" lvl="2" indent="-514350"/>
            <a:r>
              <a:rPr lang="en-US" dirty="0"/>
              <a:t>”I have to be honest, it’s going to take time before I can trust you again.”</a:t>
            </a:r>
          </a:p>
        </p:txBody>
      </p:sp>
    </p:spTree>
    <p:extLst>
      <p:ext uri="{BB962C8B-B14F-4D97-AF65-F5344CB8AC3E}">
        <p14:creationId xmlns:p14="http://schemas.microsoft.com/office/powerpoint/2010/main" val="10870422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NULL"/></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Module.thmx</Template>
  <TotalTime>1139</TotalTime>
  <Words>1955</Words>
  <Application>Microsoft Office PowerPoint</Application>
  <PresentationFormat>On-screen Show (4:3)</PresentationFormat>
  <Paragraphs>256</Paragraphs>
  <Slides>44</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44</vt:i4>
      </vt:variant>
    </vt:vector>
  </HeadingPairs>
  <TitlesOfParts>
    <vt:vector size="51" baseType="lpstr">
      <vt:lpstr>Arial</vt:lpstr>
      <vt:lpstr>Calibri</vt:lpstr>
      <vt:lpstr>Corbel</vt:lpstr>
      <vt:lpstr>Wingdings</vt:lpstr>
      <vt:lpstr>Wingdings 2</vt:lpstr>
      <vt:lpstr>Wingdings 3</vt:lpstr>
      <vt:lpstr>Module</vt:lpstr>
      <vt:lpstr>Communication and  Relational Dynamics</vt:lpstr>
      <vt:lpstr>The Breakup Chapter  💔</vt:lpstr>
      <vt:lpstr>Good Breakup Stories</vt:lpstr>
      <vt:lpstr>Relationships</vt:lpstr>
      <vt:lpstr>Why We Form Relationships</vt:lpstr>
      <vt:lpstr>Why We Form Relationships</vt:lpstr>
      <vt:lpstr>Why We Form Relationships</vt:lpstr>
      <vt:lpstr>Why We Form Relationships</vt:lpstr>
      <vt:lpstr>Why We Form Relationships</vt:lpstr>
      <vt:lpstr>Why We Form Relationships</vt:lpstr>
      <vt:lpstr>Why We Form Relationships</vt:lpstr>
      <vt:lpstr>Why We Form Relationships</vt:lpstr>
      <vt:lpstr>Why We Form Relationships</vt:lpstr>
      <vt:lpstr>Mark Knapp’s Relational Development Model</vt:lpstr>
      <vt:lpstr>Relational Development</vt:lpstr>
      <vt:lpstr>Relational Development</vt:lpstr>
      <vt:lpstr>Relational Development</vt:lpstr>
      <vt:lpstr>Relational Development</vt:lpstr>
      <vt:lpstr>Relational Development</vt:lpstr>
      <vt:lpstr>Relational Development</vt:lpstr>
      <vt:lpstr>Relational Development</vt:lpstr>
      <vt:lpstr>Relational Development</vt:lpstr>
      <vt:lpstr>Relational Development</vt:lpstr>
      <vt:lpstr>Relational Development</vt:lpstr>
      <vt:lpstr>Mark Knapp’s Relational Development Model</vt:lpstr>
      <vt:lpstr>Bean’s Relationship Model</vt:lpstr>
      <vt:lpstr>Hayden’s Relationship Model</vt:lpstr>
      <vt:lpstr>Problems with Relationship Models</vt:lpstr>
      <vt:lpstr>Problems with Relationship Models</vt:lpstr>
      <vt:lpstr>Problems with Relationship Models</vt:lpstr>
      <vt:lpstr>Problems with Relationship Models</vt:lpstr>
      <vt:lpstr>Managing Dialectical Tensions</vt:lpstr>
      <vt:lpstr>Managing Dialectical Tensions</vt:lpstr>
      <vt:lpstr>Managing Dialectical Tensions</vt:lpstr>
      <vt:lpstr>Managing Dialectical Tensions</vt:lpstr>
      <vt:lpstr>Managing Dialectical Tensions</vt:lpstr>
      <vt:lpstr>Managing Dialectical Tensions</vt:lpstr>
      <vt:lpstr>Managing Dialectical Tensions</vt:lpstr>
      <vt:lpstr>Managing Dialectical Tensions</vt:lpstr>
      <vt:lpstr>Managing Dialectical Tensions</vt:lpstr>
      <vt:lpstr>Relationships Specifics</vt:lpstr>
      <vt:lpstr>Repairing Damaged Relationships</vt:lpstr>
      <vt:lpstr>Repairing Damaged Relationships</vt:lpstr>
      <vt:lpstr>Repairing Damaged Relationships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Communication and  Relational Dynamics</dc:title>
  <dc:creator>Kyle Newhouse</dc:creator>
  <cp:lastModifiedBy>Hayden Coombs</cp:lastModifiedBy>
  <cp:revision>22</cp:revision>
  <dcterms:created xsi:type="dcterms:W3CDTF">2015-11-03T04:14:16Z</dcterms:created>
  <dcterms:modified xsi:type="dcterms:W3CDTF">2019-04-11T19:07:44Z</dcterms:modified>
</cp:coreProperties>
</file>