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2" r:id="rId15"/>
    <p:sldId id="273" r:id="rId16"/>
    <p:sldId id="277" r:id="rId17"/>
    <p:sldId id="2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4"/>
    <p:restoredTop sz="94668"/>
  </p:normalViewPr>
  <p:slideViewPr>
    <p:cSldViewPr snapToGrid="0" snapToObjects="1">
      <p:cViewPr varScale="1">
        <p:scale>
          <a:sx n="98" d="100"/>
          <a:sy n="98" d="100"/>
        </p:scale>
        <p:origin x="232" y="4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11/29/18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11/29/18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11/29/18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99CE0-2B02-8A45-A5FB-8CAE7597C8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Intimacy in relationships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503BDE-11F7-9C47-9109-AA2D62D933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9</a:t>
            </a:r>
          </a:p>
        </p:txBody>
      </p:sp>
    </p:spTree>
    <p:extLst>
      <p:ext uri="{BB962C8B-B14F-4D97-AF65-F5344CB8AC3E}">
        <p14:creationId xmlns:p14="http://schemas.microsoft.com/office/powerpoint/2010/main" val="4127893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7C63D-0025-8346-8080-C1B054439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Intimacy in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3FCEF-9923-5149-9477-421D5FF77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Dimensions of Intimacy</a:t>
            </a:r>
          </a:p>
          <a:p>
            <a:r>
              <a:rPr lang="en-US" sz="2400" dirty="0"/>
              <a:t>Intimacy- A state of “close union, contact, association, or acquaintance.”</a:t>
            </a:r>
          </a:p>
          <a:p>
            <a:r>
              <a:rPr lang="en-US" sz="2400" dirty="0"/>
              <a:t>When college students were asked to identify their “closest, deepest, most involved relationship”</a:t>
            </a:r>
          </a:p>
          <a:p>
            <a:pPr lvl="1"/>
            <a:r>
              <a:rPr lang="en-US" sz="2000" dirty="0"/>
              <a:t>47% said their romantic partner</a:t>
            </a:r>
          </a:p>
          <a:p>
            <a:pPr lvl="1"/>
            <a:r>
              <a:rPr lang="en-US" sz="2000" dirty="0"/>
              <a:t>36% said a close friend</a:t>
            </a:r>
          </a:p>
          <a:p>
            <a:pPr lvl="1"/>
            <a:r>
              <a:rPr lang="en-US" sz="2000" dirty="0"/>
              <a:t>14% cited a family member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17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7C63D-0025-8346-8080-C1B054439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Intimacy in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3FCEF-9923-5149-9477-421D5FF77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400" dirty="0"/>
              <a:t>Dimensions of Intimacy</a:t>
            </a:r>
          </a:p>
          <a:p>
            <a:r>
              <a:rPr lang="en-US" altLang="en-US" sz="2400" dirty="0"/>
              <a:t>Physical</a:t>
            </a:r>
          </a:p>
          <a:p>
            <a:r>
              <a:rPr lang="en-US" altLang="en-US" sz="2400" dirty="0"/>
              <a:t>Intellectual </a:t>
            </a:r>
          </a:p>
          <a:p>
            <a:r>
              <a:rPr lang="en-US" altLang="en-US" sz="2400" dirty="0"/>
              <a:t>Emotional </a:t>
            </a:r>
          </a:p>
          <a:p>
            <a:r>
              <a:rPr lang="en-US" altLang="en-US" sz="2400" dirty="0"/>
              <a:t>Shared Activities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738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7C63D-0025-8346-8080-C1B054439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Intimacy in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3FCEF-9923-5149-9477-421D5FF77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400" dirty="0"/>
              <a:t>Masculine and Feminine Styles</a:t>
            </a:r>
          </a:p>
          <a:p>
            <a:r>
              <a:rPr lang="en-US" altLang="en-US" sz="2400" dirty="0"/>
              <a:t>Research shows that women are somewhat more willing than men to share their feelings.</a:t>
            </a:r>
          </a:p>
          <a:p>
            <a:pPr lvl="1"/>
            <a:r>
              <a:rPr lang="en-US" altLang="en-US" sz="2000" dirty="0"/>
              <a:t>In terms of amount and depth:</a:t>
            </a:r>
          </a:p>
          <a:p>
            <a:pPr lvl="2"/>
            <a:r>
              <a:rPr lang="en-US" altLang="en-US" sz="1800" dirty="0"/>
              <a:t>Female – Quality and quantity</a:t>
            </a:r>
          </a:p>
          <a:p>
            <a:pPr lvl="2"/>
            <a:r>
              <a:rPr lang="en-US" altLang="en-US" sz="1800" dirty="0"/>
              <a:t>Male – Less likely to disclose feelings</a:t>
            </a:r>
          </a:p>
          <a:p>
            <a:r>
              <a:rPr lang="en-US" altLang="en-US" sz="2400" dirty="0"/>
              <a:t>Generalizations do not apply to every person.</a:t>
            </a:r>
          </a:p>
          <a:p>
            <a:r>
              <a:rPr lang="en-US" altLang="en-US" sz="2400" dirty="0"/>
              <a:t>Biological sex is not as important as the chosen gender role when expressing emotion.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690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7C63D-0025-8346-8080-C1B054439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Intimacy in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3FCEF-9923-5149-9477-421D5FF77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Intimacy in Mediated Communication</a:t>
            </a:r>
          </a:p>
          <a:p>
            <a:r>
              <a:rPr lang="en-US" altLang="en-US" sz="2400" dirty="0"/>
              <a:t>Studies show that intimacy may develop more quickly through mediated channels.</a:t>
            </a:r>
          </a:p>
          <a:p>
            <a:r>
              <a:rPr lang="en-US" altLang="en-US" sz="2400" dirty="0"/>
              <a:t>Instant messaging, emailing, and text messages offer more constant contact with friends, family and partners.</a:t>
            </a:r>
          </a:p>
          <a:p>
            <a:r>
              <a:rPr lang="en-US" altLang="en-US" sz="2400" dirty="0"/>
              <a:t>Communicators chose varying levels of self-disclosure.</a:t>
            </a:r>
          </a:p>
        </p:txBody>
      </p:sp>
    </p:spTree>
    <p:extLst>
      <p:ext uri="{BB962C8B-B14F-4D97-AF65-F5344CB8AC3E}">
        <p14:creationId xmlns:p14="http://schemas.microsoft.com/office/powerpoint/2010/main" val="1819702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7C63D-0025-8346-8080-C1B054439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Intimacy in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3FCEF-9923-5149-9477-421D5FF77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400" dirty="0"/>
              <a:t>The Limits of Intimacy</a:t>
            </a:r>
          </a:p>
          <a:p>
            <a:r>
              <a:rPr lang="en-US" altLang="en-US" sz="2400" dirty="0"/>
              <a:t>It is impossible to have a close relationship with everyone.</a:t>
            </a:r>
          </a:p>
          <a:p>
            <a:r>
              <a:rPr lang="en-US" altLang="en-US" sz="2400" dirty="0"/>
              <a:t>Obsession with intimacy can lead to less satisfying relationships.</a:t>
            </a:r>
          </a:p>
          <a:p>
            <a:r>
              <a:rPr lang="en-US" altLang="en-US" sz="2400" dirty="0"/>
              <a:t>Intimacy is rewarding but it isn’t the only way of relating to others.</a:t>
            </a:r>
          </a:p>
        </p:txBody>
      </p:sp>
    </p:spTree>
    <p:extLst>
      <p:ext uri="{BB962C8B-B14F-4D97-AF65-F5344CB8AC3E}">
        <p14:creationId xmlns:p14="http://schemas.microsoft.com/office/powerpoint/2010/main" val="795237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Self-Disclosure in Relationships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Self-Disclosure</a:t>
            </a:r>
          </a:p>
          <a:p>
            <a:pPr lvl="1"/>
            <a:r>
              <a:rPr lang="en-US" altLang="en-US" sz="2000" dirty="0"/>
              <a:t>The process of deliberately revealing information about oneself that is significant and would not normally be known by others</a:t>
            </a:r>
          </a:p>
          <a:p>
            <a:pPr marL="274320" lvl="1" indent="0">
              <a:buNone/>
            </a:pPr>
            <a:endParaRPr lang="en-US" altLang="en-US" sz="2000" dirty="0"/>
          </a:p>
          <a:p>
            <a:r>
              <a:rPr lang="en-US" altLang="en-US" sz="2400" dirty="0"/>
              <a:t>Characteristics of Self-Disclosure</a:t>
            </a:r>
          </a:p>
          <a:p>
            <a:pPr lvl="1"/>
            <a:r>
              <a:rPr lang="en-US" altLang="en-US" sz="2000" dirty="0"/>
              <a:t>Usually occurs in dyads</a:t>
            </a:r>
          </a:p>
          <a:p>
            <a:pPr lvl="1"/>
            <a:r>
              <a:rPr lang="en-US" altLang="en-US" sz="2000" dirty="0"/>
              <a:t>Incremental</a:t>
            </a:r>
          </a:p>
          <a:p>
            <a:pPr lvl="1"/>
            <a:r>
              <a:rPr lang="en-US" altLang="en-US" sz="2000" dirty="0"/>
              <a:t>Relatively scarce</a:t>
            </a:r>
          </a:p>
          <a:p>
            <a:pPr lvl="1"/>
            <a:r>
              <a:rPr lang="en-US" altLang="en-US" sz="2000" dirty="0"/>
              <a:t>Best in context of positive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711167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Self-Disclosure in Relationships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4759452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Degrees of Self-Disclosure</a:t>
            </a:r>
          </a:p>
          <a:p>
            <a:r>
              <a:rPr lang="en-US" altLang="en-US" sz="2400" dirty="0"/>
              <a:t>Not all self-disclosure is equally revealing.</a:t>
            </a:r>
          </a:p>
          <a:p>
            <a:r>
              <a:rPr lang="en-US" altLang="en-US" sz="2400" dirty="0"/>
              <a:t>Depth of self-disclosure and the types of information we share.</a:t>
            </a:r>
          </a:p>
          <a:p>
            <a:pPr lvl="1"/>
            <a:r>
              <a:rPr lang="en-US" altLang="en-US" sz="2000" dirty="0"/>
              <a:t>Clichés</a:t>
            </a:r>
          </a:p>
          <a:p>
            <a:pPr lvl="1"/>
            <a:r>
              <a:rPr lang="en-US" altLang="en-US" sz="2000" dirty="0"/>
              <a:t>Facts</a:t>
            </a:r>
          </a:p>
          <a:p>
            <a:pPr lvl="1"/>
            <a:r>
              <a:rPr lang="en-US" altLang="en-US" sz="2000" dirty="0"/>
              <a:t>Opinions</a:t>
            </a:r>
          </a:p>
          <a:p>
            <a:pPr lvl="1"/>
            <a:r>
              <a:rPr lang="en-US" altLang="en-US" sz="2000" dirty="0"/>
              <a:t>Feelings</a:t>
            </a:r>
          </a:p>
        </p:txBody>
      </p:sp>
      <p:pic>
        <p:nvPicPr>
          <p:cNvPr id="4" name="Picture 3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1D886BCF-6691-0042-9F5F-23817ACC16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4" r="3966"/>
          <a:stretch/>
        </p:blipFill>
        <p:spPr>
          <a:xfrm>
            <a:off x="5962650" y="1628671"/>
            <a:ext cx="5848349" cy="487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951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Self-Disclosure in Relationships</a:t>
            </a: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6699" y="2444932"/>
            <a:ext cx="1755775" cy="1736725"/>
          </a:xfrm>
          <a:prstGeom prst="rect">
            <a:avLst/>
          </a:prstGeom>
          <a:noFill/>
          <a:ln w="2540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76699" y="4273731"/>
            <a:ext cx="1755775" cy="1728788"/>
          </a:xfrm>
          <a:prstGeom prst="rect">
            <a:avLst/>
          </a:prstGeom>
          <a:noFill/>
          <a:ln w="2540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34099" y="3206932"/>
            <a:ext cx="1755775" cy="1736725"/>
          </a:xfrm>
          <a:prstGeom prst="rect">
            <a:avLst/>
          </a:prstGeom>
          <a:noFill/>
          <a:ln w="2540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39098" y="2597331"/>
            <a:ext cx="4038600" cy="3289300"/>
          </a:xfrm>
          <a:prstGeom prst="rect">
            <a:avLst/>
          </a:prstGeom>
          <a:noFill/>
          <a:ln w="2540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0432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Self-Disclosure in Relationships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800" dirty="0"/>
              <a:t>Benefits and Risks of Self-Disclosure</a:t>
            </a:r>
          </a:p>
          <a:p>
            <a:r>
              <a:rPr lang="en-US" altLang="en-US" sz="2800" dirty="0"/>
              <a:t>Benefits</a:t>
            </a:r>
          </a:p>
          <a:p>
            <a:pPr lvl="1"/>
            <a:r>
              <a:rPr lang="en-US" altLang="en-US" sz="2400" dirty="0"/>
              <a:t>Catharsis</a:t>
            </a:r>
          </a:p>
          <a:p>
            <a:pPr lvl="2"/>
            <a:r>
              <a:rPr lang="en-US" altLang="en-US" sz="2000" dirty="0"/>
              <a:t>Getting something off your chest</a:t>
            </a:r>
          </a:p>
          <a:p>
            <a:pPr lvl="1"/>
            <a:r>
              <a:rPr lang="en-US" altLang="en-US" sz="2400" dirty="0"/>
              <a:t>Reciprocity</a:t>
            </a:r>
          </a:p>
          <a:p>
            <a:pPr lvl="2"/>
            <a:r>
              <a:rPr lang="en-US" altLang="en-US" sz="2000" dirty="0"/>
              <a:t>Self-disclosure usually begets another</a:t>
            </a:r>
          </a:p>
          <a:p>
            <a:pPr lvl="2"/>
            <a:r>
              <a:rPr lang="en-US" altLang="en-US" sz="2000" dirty="0"/>
              <a:t>There is no guarantee that disclosure will be reciprocal</a:t>
            </a:r>
          </a:p>
          <a:p>
            <a:pPr lvl="1"/>
            <a:r>
              <a:rPr lang="en-US" altLang="en-US" sz="2400" dirty="0"/>
              <a:t>Self-Clarification</a:t>
            </a:r>
          </a:p>
          <a:p>
            <a:pPr lvl="2"/>
            <a:r>
              <a:rPr lang="en-US" altLang="en-US" sz="2000" dirty="0"/>
              <a:t>Used to clarify your beliefs, opinions, thoughts</a:t>
            </a:r>
          </a:p>
          <a:p>
            <a:pPr lvl="2"/>
            <a:r>
              <a:rPr lang="en-US" altLang="en-US" sz="2000" dirty="0"/>
              <a:t>Can occur with hairdressers, bartenders or close friends</a:t>
            </a:r>
          </a:p>
        </p:txBody>
      </p:sp>
    </p:spTree>
    <p:extLst>
      <p:ext uri="{BB962C8B-B14F-4D97-AF65-F5344CB8AC3E}">
        <p14:creationId xmlns:p14="http://schemas.microsoft.com/office/powerpoint/2010/main" val="2217037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Self-Disclosure in Relationships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069847" y="2121408"/>
            <a:ext cx="10516907" cy="4488398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Benefits (cont.)</a:t>
            </a:r>
          </a:p>
          <a:p>
            <a:pPr lvl="1"/>
            <a:r>
              <a:rPr lang="en-US" altLang="en-US" sz="2000" dirty="0"/>
              <a:t>Self-Validation</a:t>
            </a:r>
          </a:p>
          <a:p>
            <a:pPr lvl="2"/>
            <a:r>
              <a:rPr lang="en-US" altLang="en-US" sz="1800" dirty="0"/>
              <a:t>Disclosing information with the hope of obtaining the listener’s approval.</a:t>
            </a:r>
          </a:p>
          <a:p>
            <a:pPr lvl="1"/>
            <a:r>
              <a:rPr lang="en-US" altLang="en-US" sz="2000" dirty="0"/>
              <a:t>Identity Management</a:t>
            </a:r>
          </a:p>
          <a:p>
            <a:pPr lvl="2"/>
            <a:r>
              <a:rPr lang="en-US" altLang="en-US" sz="1800" dirty="0"/>
              <a:t>Sometimes we reveal personal information to make ourselves more attractive.</a:t>
            </a:r>
          </a:p>
          <a:p>
            <a:pPr lvl="1"/>
            <a:r>
              <a:rPr lang="en-US" altLang="en-US" sz="2000" dirty="0"/>
              <a:t>Relationship Maintenance and Enhancement</a:t>
            </a:r>
          </a:p>
          <a:p>
            <a:pPr lvl="2"/>
            <a:r>
              <a:rPr lang="en-US" altLang="en-US" sz="1800" dirty="0"/>
              <a:t>There is a strong relationship between the quality of self-disclosure and marital satisfaction.</a:t>
            </a:r>
          </a:p>
          <a:p>
            <a:pPr lvl="1"/>
            <a:r>
              <a:rPr lang="en-US" altLang="en-US" sz="2000" dirty="0"/>
              <a:t>Social Influence</a:t>
            </a:r>
          </a:p>
          <a:p>
            <a:pPr lvl="2"/>
            <a:r>
              <a:rPr lang="en-US" altLang="en-US" sz="1800" dirty="0"/>
              <a:t>Revealing personal information may increase your control over the other person and sometimes over the situation.</a:t>
            </a:r>
          </a:p>
          <a:p>
            <a:pPr lvl="2"/>
            <a:r>
              <a:rPr lang="en-US" altLang="en-US" sz="1800" dirty="0"/>
              <a:t>The strongest factor in why we disclose seems to be how well we know the other person.</a:t>
            </a:r>
          </a:p>
          <a:p>
            <a:pPr lvl="2"/>
            <a:r>
              <a:rPr lang="en-US" altLang="en-US" sz="1800" dirty="0"/>
              <a:t>With strangers, reciprocity becomes the most common reason for disclosing.</a:t>
            </a:r>
          </a:p>
        </p:txBody>
      </p:sp>
    </p:spTree>
    <p:extLst>
      <p:ext uri="{BB962C8B-B14F-4D97-AF65-F5344CB8AC3E}">
        <p14:creationId xmlns:p14="http://schemas.microsoft.com/office/powerpoint/2010/main" val="410477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Self-Disclosure in Relationships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800" dirty="0"/>
              <a:t>Benefits and Risks of Self-Disclosure</a:t>
            </a:r>
          </a:p>
          <a:p>
            <a:r>
              <a:rPr lang="en-US" altLang="en-US" sz="2800" dirty="0"/>
              <a:t>Risks</a:t>
            </a:r>
          </a:p>
          <a:p>
            <a:pPr lvl="1"/>
            <a:r>
              <a:rPr lang="en-US" altLang="en-US" sz="2400" dirty="0"/>
              <a:t>Rejection</a:t>
            </a:r>
          </a:p>
          <a:p>
            <a:pPr lvl="2"/>
            <a:r>
              <a:rPr lang="en-US" altLang="en-US" sz="2000" dirty="0"/>
              <a:t>A: “I’m starting to think of you as more than a friend. To tell the truth, I love you.”</a:t>
            </a:r>
          </a:p>
          <a:p>
            <a:pPr lvl="2"/>
            <a:r>
              <a:rPr lang="en-US" altLang="en-US" sz="2000" dirty="0"/>
              <a:t>B: “I think we should stop seeing one another.”</a:t>
            </a:r>
          </a:p>
          <a:p>
            <a:pPr lvl="1"/>
            <a:r>
              <a:rPr lang="en-US" altLang="en-US" sz="2400" dirty="0"/>
              <a:t>Negative Impression</a:t>
            </a:r>
          </a:p>
          <a:p>
            <a:pPr lvl="2"/>
            <a:r>
              <a:rPr lang="en-US" altLang="en-US" sz="2000" dirty="0"/>
              <a:t>A: “I’ve been thinking that we should get another dog.”</a:t>
            </a:r>
          </a:p>
          <a:p>
            <a:pPr lvl="2"/>
            <a:r>
              <a:rPr lang="en-US" altLang="en-US" sz="2000" dirty="0"/>
              <a:t>B: “To tell you the truth, I really don’t like dogs. I haven’t said so before because I know how much you love them.”</a:t>
            </a:r>
          </a:p>
        </p:txBody>
      </p:sp>
    </p:spTree>
    <p:extLst>
      <p:ext uri="{BB962C8B-B14F-4D97-AF65-F5344CB8AC3E}">
        <p14:creationId xmlns:p14="http://schemas.microsoft.com/office/powerpoint/2010/main" val="4234050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Self-Disclosure in Relationships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2800" dirty="0"/>
              <a:t>Risks (cont.)</a:t>
            </a:r>
          </a:p>
          <a:p>
            <a:pPr lvl="1"/>
            <a:r>
              <a:rPr lang="en-US" altLang="en-US" sz="2400" dirty="0"/>
              <a:t>Decrease in Relational Satisfaction</a:t>
            </a:r>
          </a:p>
          <a:p>
            <a:pPr lvl="2"/>
            <a:r>
              <a:rPr lang="en-US" altLang="en-US" sz="2000" dirty="0"/>
              <a:t>A: “I need to tell you something. I really don’t like it when you want to cuddle so much.”</a:t>
            </a:r>
          </a:p>
          <a:p>
            <a:pPr lvl="2"/>
            <a:r>
              <a:rPr lang="en-US" altLang="en-US" sz="2000" dirty="0"/>
              <a:t>B: “But I want to be close to you. . . “</a:t>
            </a:r>
          </a:p>
          <a:p>
            <a:pPr lvl="1"/>
            <a:r>
              <a:rPr lang="en-US" altLang="en-US" sz="2400" dirty="0"/>
              <a:t>Loss of Influence</a:t>
            </a:r>
          </a:p>
          <a:p>
            <a:pPr lvl="2"/>
            <a:r>
              <a:rPr lang="en-US" altLang="en-US" sz="2000" dirty="0"/>
              <a:t>A: “I’d like to give you the weekend off, but to tell you the truth, I don’t get to make any judgment calls around here. My boss makes all the decisions.”</a:t>
            </a:r>
          </a:p>
          <a:p>
            <a:pPr lvl="2"/>
            <a:r>
              <a:rPr lang="en-US" altLang="en-US" sz="2000" dirty="0"/>
              <a:t>B: “ I guess I know who to ask if I want anything done.”</a:t>
            </a:r>
          </a:p>
          <a:p>
            <a:pPr lvl="1"/>
            <a:r>
              <a:rPr lang="en-US" altLang="en-US" sz="2400" dirty="0"/>
              <a:t>Hurting the Other Person</a:t>
            </a:r>
          </a:p>
          <a:p>
            <a:pPr lvl="2"/>
            <a:r>
              <a:rPr lang="en-US" altLang="en-US" sz="2000" dirty="0"/>
              <a:t>A: “I’m so ugly! I can’t think of anything that will change the way I look.”</a:t>
            </a:r>
          </a:p>
          <a:p>
            <a:pPr lvl="2"/>
            <a:r>
              <a:rPr lang="en-US" altLang="en-US" sz="2000" dirty="0"/>
              <a:t>B: “Neither can I.”</a:t>
            </a:r>
          </a:p>
        </p:txBody>
      </p:sp>
    </p:spTree>
    <p:extLst>
      <p:ext uri="{BB962C8B-B14F-4D97-AF65-F5344CB8AC3E}">
        <p14:creationId xmlns:p14="http://schemas.microsoft.com/office/powerpoint/2010/main" val="4265120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Self-Disclosure in Relationships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sz="2400" dirty="0"/>
              <a:t>Guidelines for Self-Disclosure</a:t>
            </a:r>
          </a:p>
          <a:p>
            <a:r>
              <a:rPr lang="en-US" altLang="en-US" sz="2200" dirty="0"/>
              <a:t>Do you have a moral obligation to disclose?</a:t>
            </a:r>
          </a:p>
          <a:p>
            <a:r>
              <a:rPr lang="en-US" altLang="en-US" sz="2200" dirty="0"/>
              <a:t>Is the other person important to you?</a:t>
            </a:r>
          </a:p>
          <a:p>
            <a:r>
              <a:rPr lang="en-US" altLang="en-US" sz="2200" dirty="0"/>
              <a:t>Are the amount and type of disclosures appropriate?</a:t>
            </a:r>
          </a:p>
          <a:p>
            <a:r>
              <a:rPr lang="en-US" altLang="en-US" sz="2200" dirty="0"/>
              <a:t>Is the risk of disclosing reasonable?</a:t>
            </a:r>
          </a:p>
          <a:p>
            <a:r>
              <a:rPr lang="en-US" altLang="en-US" sz="2200" dirty="0"/>
              <a:t>Is the disclosure relevant to the situation?</a:t>
            </a:r>
          </a:p>
          <a:p>
            <a:r>
              <a:rPr lang="en-US" altLang="en-US" sz="2200" dirty="0"/>
              <a:t>Will the effect be constructive?</a:t>
            </a:r>
          </a:p>
          <a:p>
            <a:r>
              <a:rPr lang="en-US" altLang="en-US" sz="2200" dirty="0"/>
              <a:t>Is the self-disclosure clear and understandable?</a:t>
            </a:r>
          </a:p>
          <a:p>
            <a:r>
              <a:rPr lang="en-US" altLang="en-US" sz="2200" dirty="0"/>
              <a:t>Is the self-disclosure reciprocated?</a:t>
            </a:r>
          </a:p>
        </p:txBody>
      </p:sp>
    </p:spTree>
    <p:extLst>
      <p:ext uri="{BB962C8B-B14F-4D97-AF65-F5344CB8AC3E}">
        <p14:creationId xmlns:p14="http://schemas.microsoft.com/office/powerpoint/2010/main" val="1893740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Alternatives to Self-Disclosure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1069848" y="2121407"/>
            <a:ext cx="10058400" cy="44230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n-US" sz="2400" dirty="0"/>
              <a:t>Alternatives to Self-Disclosure</a:t>
            </a:r>
          </a:p>
          <a:p>
            <a:r>
              <a:rPr lang="en-US" altLang="en-US" sz="2400" dirty="0"/>
              <a:t>Silence</a:t>
            </a:r>
          </a:p>
          <a:p>
            <a:r>
              <a:rPr lang="en-US" altLang="en-US" sz="2400" dirty="0"/>
              <a:t>Lying</a:t>
            </a:r>
          </a:p>
          <a:p>
            <a:pPr lvl="1"/>
            <a:r>
              <a:rPr lang="en-US" altLang="en-US" sz="2000" dirty="0"/>
              <a:t>To save face</a:t>
            </a:r>
          </a:p>
          <a:p>
            <a:pPr lvl="1"/>
            <a:r>
              <a:rPr lang="en-US" altLang="en-US" sz="2000" dirty="0"/>
              <a:t>To avoid tension or conflict</a:t>
            </a:r>
          </a:p>
          <a:p>
            <a:pPr lvl="1"/>
            <a:r>
              <a:rPr lang="en-US" altLang="en-US" sz="2000" dirty="0"/>
              <a:t>To guide social interaction</a:t>
            </a:r>
          </a:p>
          <a:p>
            <a:pPr lvl="1"/>
            <a:r>
              <a:rPr lang="en-US" altLang="en-US" sz="2000" dirty="0"/>
              <a:t>To expand or reduce relationships</a:t>
            </a:r>
          </a:p>
          <a:p>
            <a:pPr lvl="1"/>
            <a:r>
              <a:rPr lang="en-US" altLang="en-US" sz="2000" dirty="0"/>
              <a:t>To gain power</a:t>
            </a:r>
          </a:p>
          <a:p>
            <a:r>
              <a:rPr lang="en-US" altLang="en-US" sz="2400" dirty="0"/>
              <a:t>Equivocation</a:t>
            </a:r>
          </a:p>
          <a:p>
            <a:pPr lvl="1"/>
            <a:r>
              <a:rPr lang="en-US" altLang="en-US" sz="2000" dirty="0"/>
              <a:t>Language that has two or more equally plausible meanings</a:t>
            </a:r>
          </a:p>
          <a:p>
            <a:pPr lvl="2"/>
            <a:r>
              <a:rPr lang="en-US" altLang="en-US" sz="1800" dirty="0"/>
              <a:t>“You will be lucky to get this person to work for you.”</a:t>
            </a:r>
          </a:p>
          <a:p>
            <a:pPr lvl="2"/>
            <a:r>
              <a:rPr lang="en-US" altLang="en-US" sz="1800" dirty="0"/>
              <a:t>“I recommend this candidate with no qualifications.”</a:t>
            </a:r>
          </a:p>
          <a:p>
            <a:pPr lvl="2"/>
            <a:r>
              <a:rPr lang="en-US" altLang="en-US" sz="1800" dirty="0"/>
              <a:t>“Waste no time hiring this person.”</a:t>
            </a:r>
          </a:p>
          <a:p>
            <a:pPr marL="274320" lvl="1" indent="0">
              <a:buNone/>
            </a:pPr>
            <a:endParaRPr lang="en-US" altLang="en-US" dirty="0"/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7946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Alternatives to Self-Disclosure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Hinting</a:t>
            </a:r>
          </a:p>
          <a:p>
            <a:pPr lvl="1"/>
            <a:r>
              <a:rPr lang="en-US" altLang="en-US" sz="2000" dirty="0"/>
              <a:t>A hint aims to get a desired response</a:t>
            </a:r>
          </a:p>
          <a:p>
            <a:pPr lvl="2"/>
            <a:r>
              <a:rPr lang="en-US" altLang="en-US" sz="1800" dirty="0"/>
              <a:t>Direct Statement </a:t>
            </a:r>
          </a:p>
          <a:p>
            <a:pPr lvl="3"/>
            <a:r>
              <a:rPr lang="en-US" altLang="en-US" sz="1800" dirty="0"/>
              <a:t>“I’m too busy to continue with this conversation.”</a:t>
            </a:r>
          </a:p>
          <a:p>
            <a:pPr lvl="2"/>
            <a:r>
              <a:rPr lang="en-US" altLang="en-US" sz="1800" dirty="0"/>
              <a:t>Face-Saving Hint</a:t>
            </a:r>
          </a:p>
          <a:p>
            <a:pPr lvl="3"/>
            <a:r>
              <a:rPr lang="en-US" altLang="en-US" sz="1800" dirty="0"/>
              <a:t>“I know you’re busy; I better let you go.”</a:t>
            </a:r>
          </a:p>
          <a:p>
            <a:pPr lvl="2"/>
            <a:r>
              <a:rPr lang="en-US" altLang="en-US" sz="1800" dirty="0"/>
              <a:t>Direct Statement</a:t>
            </a:r>
          </a:p>
          <a:p>
            <a:pPr lvl="3"/>
            <a:r>
              <a:rPr lang="en-US" altLang="en-US" sz="1800" dirty="0"/>
              <a:t>“Please don’t smoke in here because it’s bothering me.”</a:t>
            </a:r>
          </a:p>
          <a:p>
            <a:pPr lvl="2"/>
            <a:r>
              <a:rPr lang="en-US" altLang="en-US" sz="1800" dirty="0"/>
              <a:t>Face-Saving Hint</a:t>
            </a:r>
          </a:p>
          <a:p>
            <a:pPr lvl="3"/>
            <a:r>
              <a:rPr lang="en-US" altLang="en-US" sz="1800" dirty="0"/>
              <a:t>“I’m pretty sure that smoking isn’t permitted here.”</a:t>
            </a:r>
          </a:p>
        </p:txBody>
      </p:sp>
    </p:spTree>
    <p:extLst>
      <p:ext uri="{BB962C8B-B14F-4D97-AF65-F5344CB8AC3E}">
        <p14:creationId xmlns:p14="http://schemas.microsoft.com/office/powerpoint/2010/main" val="694292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Alternatives to Self-Disclosure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The Ethics of Evasion</a:t>
            </a:r>
          </a:p>
          <a:p>
            <a:r>
              <a:rPr lang="en-US" altLang="en-US" sz="2200" dirty="0"/>
              <a:t>Times when we are not likely to challenge statements that we know are untrue:</a:t>
            </a:r>
          </a:p>
          <a:p>
            <a:pPr lvl="1"/>
            <a:r>
              <a:rPr lang="en-US" altLang="en-US" sz="2000" dirty="0"/>
              <a:t>When we expect the</a:t>
            </a:r>
            <a:r>
              <a:rPr lang="en-US" altLang="en-US" sz="2000" dirty="0">
                <a:solidFill>
                  <a:srgbClr val="00B050"/>
                </a:solidFill>
              </a:rPr>
              <a:t> </a:t>
            </a:r>
            <a:r>
              <a:rPr lang="en-US" altLang="en-US" sz="2000" dirty="0"/>
              <a:t>other to tell </a:t>
            </a:r>
            <a:r>
              <a:rPr lang="en-US" altLang="en-US" sz="2000"/>
              <a:t>a fib or lie</a:t>
            </a:r>
            <a:endParaRPr lang="en-US" altLang="en-US" sz="2000" dirty="0"/>
          </a:p>
          <a:p>
            <a:pPr lvl="1"/>
            <a:r>
              <a:rPr lang="en-US" altLang="en-US" sz="2000" dirty="0"/>
              <a:t>When the lie is mutually advantageous</a:t>
            </a:r>
          </a:p>
          <a:p>
            <a:pPr lvl="1"/>
            <a:r>
              <a:rPr lang="en-US" altLang="en-US" sz="2000" dirty="0"/>
              <a:t>When a lie helps us avoid embarrassment</a:t>
            </a:r>
          </a:p>
          <a:p>
            <a:pPr lvl="1"/>
            <a:r>
              <a:rPr lang="en-US" altLang="en-US" sz="2000" dirty="0"/>
              <a:t>When the lie helps us avoid confronting an unpleasant truth</a:t>
            </a:r>
          </a:p>
          <a:p>
            <a:pPr lvl="1"/>
            <a:r>
              <a:rPr lang="en-US" altLang="en-US" sz="2000" dirty="0"/>
              <a:t>When we have asked the other person to lie</a:t>
            </a:r>
          </a:p>
        </p:txBody>
      </p:sp>
    </p:spTree>
    <p:extLst>
      <p:ext uri="{BB962C8B-B14F-4D97-AF65-F5344CB8AC3E}">
        <p14:creationId xmlns:p14="http://schemas.microsoft.com/office/powerpoint/2010/main" val="23697514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928</Words>
  <Application>Microsoft Macintosh PowerPoint</Application>
  <PresentationFormat>Widescreen</PresentationFormat>
  <Paragraphs>137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Calibri</vt:lpstr>
      <vt:lpstr>Rockwell</vt:lpstr>
      <vt:lpstr>Rockwell Condensed</vt:lpstr>
      <vt:lpstr>Rockwell Extra Bold</vt:lpstr>
      <vt:lpstr>Wingdings</vt:lpstr>
      <vt:lpstr>Wood Type</vt:lpstr>
      <vt:lpstr>Intimacy in relationships</vt:lpstr>
      <vt:lpstr>Intimacy in Relationships</vt:lpstr>
      <vt:lpstr>Intimacy in Relationships</vt:lpstr>
      <vt:lpstr>Intimacy in Relationships</vt:lpstr>
      <vt:lpstr>Intimacy in Relationships</vt:lpstr>
      <vt:lpstr>Intimacy in Relationships</vt:lpstr>
      <vt:lpstr>Self-Disclosure in Relationships</vt:lpstr>
      <vt:lpstr>Self-Disclosure in Relationships</vt:lpstr>
      <vt:lpstr>Self-Disclosure in Relationships</vt:lpstr>
      <vt:lpstr>Self-Disclosure in Relationships</vt:lpstr>
      <vt:lpstr>Self-Disclosure in Relationships</vt:lpstr>
      <vt:lpstr>Self-Disclosure in Relationships</vt:lpstr>
      <vt:lpstr>Self-Disclosure in Relationships</vt:lpstr>
      <vt:lpstr>Self-Disclosure in Relationships</vt:lpstr>
      <vt:lpstr>Alternatives to Self-Disclosure</vt:lpstr>
      <vt:lpstr>Alternatives to Self-Disclosure</vt:lpstr>
      <vt:lpstr>Alternatives to Self-Disclosure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Intimacy in relationships</dc:title>
  <dc:creator>Hayden Coombs</dc:creator>
  <cp:lastModifiedBy>Hayden Coombs</cp:lastModifiedBy>
  <cp:revision>2</cp:revision>
  <dcterms:created xsi:type="dcterms:W3CDTF">2018-11-29T17:43:32Z</dcterms:created>
  <dcterms:modified xsi:type="dcterms:W3CDTF">2018-11-29T17:51:02Z</dcterms:modified>
</cp:coreProperties>
</file>