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58" r:id="rId7"/>
    <p:sldId id="274" r:id="rId8"/>
    <p:sldId id="257" r:id="rId9"/>
    <p:sldId id="259" r:id="rId10"/>
    <p:sldId id="260" r:id="rId11"/>
    <p:sldId id="261" r:id="rId12"/>
    <p:sldId id="263" r:id="rId13"/>
    <p:sldId id="266" r:id="rId14"/>
    <p:sldId id="268" r:id="rId15"/>
    <p:sldId id="269" r:id="rId16"/>
    <p:sldId id="267" r:id="rId17"/>
    <p:sldId id="270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75"/>
  </p:normalViewPr>
  <p:slideViewPr>
    <p:cSldViewPr snapToGrid="0" snapToObjects="1">
      <p:cViewPr varScale="1">
        <p:scale>
          <a:sx n="107" d="100"/>
          <a:sy n="107" d="100"/>
        </p:scale>
        <p:origin x="20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7A1AF-1C35-AB40-9DD3-E6D4CF17FA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CH.10 &amp; 11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AC113-1405-D242-B8F8-C03106EA3A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Interpersonal Conflict</a:t>
            </a:r>
          </a:p>
        </p:txBody>
      </p:sp>
    </p:spTree>
    <p:extLst>
      <p:ext uri="{BB962C8B-B14F-4D97-AF65-F5344CB8AC3E}">
        <p14:creationId xmlns:p14="http://schemas.microsoft.com/office/powerpoint/2010/main" val="794371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25A7C-E016-254B-8181-BD50B60D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Climate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98102-A10A-7540-AB70-6B2A3AB99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96471"/>
          </a:xfrm>
        </p:spPr>
        <p:txBody>
          <a:bodyPr>
            <a:normAutofit lnSpcReduction="10000"/>
          </a:bodyPr>
          <a:lstStyle/>
          <a:p>
            <a:r>
              <a:rPr lang="en-US" altLang="en-US" sz="2000" dirty="0"/>
              <a:t>Communication Climate</a:t>
            </a:r>
          </a:p>
          <a:p>
            <a:pPr lvl="1"/>
            <a:r>
              <a:rPr lang="en-US" altLang="en-US" sz="1800" dirty="0"/>
              <a:t>Refers to the emotional tone of a relationship</a:t>
            </a:r>
          </a:p>
          <a:p>
            <a:pPr lvl="1"/>
            <a:r>
              <a:rPr lang="en-US" altLang="en-US" sz="1800" dirty="0"/>
              <a:t>How Communication Climates Develop</a:t>
            </a:r>
          </a:p>
          <a:p>
            <a:pPr lvl="2"/>
            <a:r>
              <a:rPr lang="en-US" altLang="en-US" sz="1600" dirty="0"/>
              <a:t>When two people start to communicate, a relational climate begins to develop</a:t>
            </a:r>
          </a:p>
          <a:p>
            <a:pPr lvl="2"/>
            <a:r>
              <a:rPr lang="en-US" altLang="en-US" sz="1600" dirty="0"/>
              <a:t>Verbal and nonverbal communication can be climate-shaping</a:t>
            </a:r>
          </a:p>
          <a:p>
            <a:pPr lvl="2"/>
            <a:r>
              <a:rPr lang="en-US" altLang="en-US" sz="1600" dirty="0"/>
              <a:t>After a climate is formed, it can take on a life of its own and become a self-perpetuating spiral</a:t>
            </a:r>
          </a:p>
          <a:p>
            <a:pPr marL="457200" lvl="1" indent="0">
              <a:buNone/>
            </a:pPr>
            <a:endParaRPr lang="en-US" altLang="en-US" sz="1800" dirty="0"/>
          </a:p>
          <a:p>
            <a:r>
              <a:rPr lang="en-US" altLang="en-US" sz="2000" dirty="0"/>
              <a:t>Levels of Message Confirmation</a:t>
            </a:r>
          </a:p>
          <a:p>
            <a:pPr lvl="1"/>
            <a:r>
              <a:rPr lang="en-US" altLang="en-US" sz="1800" dirty="0"/>
              <a:t>Confirming Communication</a:t>
            </a:r>
          </a:p>
          <a:p>
            <a:pPr lvl="2"/>
            <a:r>
              <a:rPr lang="en-US" altLang="en-US" sz="1600" dirty="0"/>
              <a:t>Describes messages that convey valuing</a:t>
            </a:r>
          </a:p>
          <a:p>
            <a:pPr lvl="1"/>
            <a:r>
              <a:rPr lang="en-US" altLang="en-US" sz="1800" dirty="0"/>
              <a:t>Disconfirming Communication</a:t>
            </a:r>
          </a:p>
          <a:p>
            <a:pPr lvl="2"/>
            <a:r>
              <a:rPr lang="en-US" altLang="en-US" sz="1600" dirty="0"/>
              <a:t>Describes messages that show a lack of regard</a:t>
            </a:r>
          </a:p>
        </p:txBody>
      </p:sp>
    </p:spTree>
    <p:extLst>
      <p:ext uri="{BB962C8B-B14F-4D97-AF65-F5344CB8AC3E}">
        <p14:creationId xmlns:p14="http://schemas.microsoft.com/office/powerpoint/2010/main" val="180916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25A7C-E016-254B-8181-BD50B60D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Climate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98102-A10A-7540-AB70-6B2A3AB99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33797"/>
            <a:ext cx="8074781" cy="5124203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Disconfirming Messages</a:t>
            </a:r>
          </a:p>
          <a:p>
            <a:pPr lvl="1"/>
            <a:r>
              <a:rPr lang="en-US" altLang="en-US" sz="2000" dirty="0"/>
              <a:t>Impervious Responses</a:t>
            </a:r>
          </a:p>
          <a:p>
            <a:pPr lvl="2"/>
            <a:r>
              <a:rPr lang="en-US" altLang="en-US" sz="1800" dirty="0"/>
              <a:t>Doesn’t acknowledge the other person’s message</a:t>
            </a:r>
          </a:p>
          <a:p>
            <a:pPr lvl="1"/>
            <a:r>
              <a:rPr lang="en-US" altLang="en-US" sz="2000" dirty="0"/>
              <a:t>Interrupting</a:t>
            </a:r>
          </a:p>
          <a:p>
            <a:pPr lvl="2"/>
            <a:r>
              <a:rPr lang="en-US" altLang="en-US" sz="1800" dirty="0"/>
              <a:t>Beginning to speak before the other person has finished</a:t>
            </a:r>
          </a:p>
          <a:p>
            <a:pPr lvl="1"/>
            <a:r>
              <a:rPr lang="en-US" altLang="en-US" sz="2000" dirty="0"/>
              <a:t>Irrelevant Responses</a:t>
            </a:r>
          </a:p>
          <a:p>
            <a:pPr lvl="2"/>
            <a:r>
              <a:rPr lang="en-US" altLang="en-US" sz="1800" dirty="0"/>
              <a:t>A comment unrelated to what the other person has just said</a:t>
            </a:r>
          </a:p>
          <a:p>
            <a:pPr lvl="1"/>
            <a:r>
              <a:rPr lang="en-US" altLang="en-US" sz="2000" dirty="0"/>
              <a:t>Tangential Responses</a:t>
            </a:r>
          </a:p>
          <a:p>
            <a:pPr lvl="2"/>
            <a:r>
              <a:rPr lang="en-US" altLang="en-US" sz="1800" dirty="0"/>
              <a:t>The speaker uses the other’s remarks as a starting point to shift the conversation</a:t>
            </a:r>
          </a:p>
          <a:p>
            <a:pPr lvl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59709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E3E2-0DF2-DD49-8D4E-5E192B3D7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Climate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31A51-9D37-7A45-8F80-0E98D43A2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772952" cy="4584595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Disconfirming Messages</a:t>
            </a:r>
          </a:p>
          <a:p>
            <a:pPr lvl="1"/>
            <a:r>
              <a:rPr lang="en-US" altLang="en-US" sz="2000" dirty="0"/>
              <a:t>Incongruous Responses</a:t>
            </a:r>
          </a:p>
          <a:p>
            <a:pPr lvl="2"/>
            <a:r>
              <a:rPr lang="en-US" altLang="en-US" sz="1800" dirty="0"/>
              <a:t>Contains two messages that seem to deny or contradict each other.</a:t>
            </a:r>
          </a:p>
          <a:p>
            <a:pPr lvl="3"/>
            <a:r>
              <a:rPr lang="en-US" altLang="en-US" sz="1600" dirty="0"/>
              <a:t>“Darling, I love you.”</a:t>
            </a:r>
          </a:p>
          <a:p>
            <a:pPr lvl="3"/>
            <a:r>
              <a:rPr lang="en-US" altLang="en-US" sz="1600" dirty="0"/>
              <a:t>“I love you, too.” (Said in a monotone while watching TV)</a:t>
            </a:r>
          </a:p>
          <a:p>
            <a:pPr lvl="1"/>
            <a:r>
              <a:rPr lang="en-US" altLang="en-US" sz="2000" dirty="0"/>
              <a:t>Impersonal Responses</a:t>
            </a:r>
          </a:p>
          <a:p>
            <a:pPr lvl="2"/>
            <a:r>
              <a:rPr lang="en-US" altLang="en-US" sz="1800" dirty="0"/>
              <a:t>Loaded with clichés and other statements that never truly respond to the speaker</a:t>
            </a:r>
          </a:p>
          <a:p>
            <a:pPr lvl="1"/>
            <a:r>
              <a:rPr lang="en-US" altLang="en-US" sz="2000" dirty="0"/>
              <a:t>Ambiguous Responses</a:t>
            </a:r>
          </a:p>
          <a:p>
            <a:pPr lvl="2"/>
            <a:r>
              <a:rPr lang="en-US" altLang="en-US" sz="1800" dirty="0"/>
              <a:t>Contain messages with more than one meaning, leaving the other party unsure 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7121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DAA4C-E99B-3E45-B2D0-F322E9C2A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Climate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5F157-7AC8-C644-82DD-38AED5431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Confirming Messages</a:t>
            </a:r>
          </a:p>
          <a:p>
            <a:pPr lvl="1"/>
            <a:r>
              <a:rPr lang="en-US" altLang="en-US" sz="2000" dirty="0"/>
              <a:t>Recognition</a:t>
            </a:r>
          </a:p>
          <a:p>
            <a:pPr lvl="2"/>
            <a:r>
              <a:rPr lang="en-US" altLang="en-US" sz="1800" dirty="0"/>
              <a:t>Recognize the other person</a:t>
            </a:r>
          </a:p>
          <a:p>
            <a:pPr lvl="1"/>
            <a:r>
              <a:rPr lang="en-US" altLang="en-US" sz="2000" dirty="0"/>
              <a:t>Acknowledgement</a:t>
            </a:r>
          </a:p>
          <a:p>
            <a:pPr lvl="2"/>
            <a:r>
              <a:rPr lang="en-US" altLang="en-US" sz="1800" dirty="0"/>
              <a:t>Includes asking questions, paraphrasing and reflecting</a:t>
            </a:r>
          </a:p>
          <a:p>
            <a:pPr lvl="1"/>
            <a:r>
              <a:rPr lang="en-US" altLang="en-US" sz="2000" dirty="0"/>
              <a:t>Endorsement</a:t>
            </a:r>
          </a:p>
          <a:p>
            <a:pPr lvl="2"/>
            <a:r>
              <a:rPr lang="en-US" altLang="en-US" sz="1800" dirty="0"/>
              <a:t>The most obvious form of endorsement is agreeing</a:t>
            </a:r>
          </a:p>
        </p:txBody>
      </p:sp>
    </p:spTree>
    <p:extLst>
      <p:ext uri="{BB962C8B-B14F-4D97-AF65-F5344CB8AC3E}">
        <p14:creationId xmlns:p14="http://schemas.microsoft.com/office/powerpoint/2010/main" val="170106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605D3-57E2-B349-9EE0-2F0588836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Nature of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AA84E-B1F7-E347-A5BD-9FE839B5D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/>
              <a:t>What is conflict?</a:t>
            </a:r>
          </a:p>
        </p:txBody>
      </p:sp>
    </p:spTree>
    <p:extLst>
      <p:ext uri="{BB962C8B-B14F-4D97-AF65-F5344CB8AC3E}">
        <p14:creationId xmlns:p14="http://schemas.microsoft.com/office/powerpoint/2010/main" val="2321124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605D3-57E2-B349-9EE0-2F0588836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Nature of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AA84E-B1F7-E347-A5BD-9FE839B5D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/>
              <a:t>Is conflict bad?</a:t>
            </a:r>
          </a:p>
        </p:txBody>
      </p:sp>
    </p:spTree>
    <p:extLst>
      <p:ext uri="{BB962C8B-B14F-4D97-AF65-F5344CB8AC3E}">
        <p14:creationId xmlns:p14="http://schemas.microsoft.com/office/powerpoint/2010/main" val="159489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D633-23FE-9241-AFE3-6676188D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Nature of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A3694-79C0-0648-8794-D8FE0CBA2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is conflict?</a:t>
            </a:r>
          </a:p>
          <a:p>
            <a:endParaRPr lang="en-US" sz="2400" dirty="0"/>
          </a:p>
          <a:p>
            <a:r>
              <a:rPr lang="en-US" altLang="en-US" sz="2400" dirty="0"/>
              <a:t>“An expressed struggle between at least two interdependent parties who perceive incompatible goals, scarce resources and interference from the other party in achieving their goals.”</a:t>
            </a:r>
          </a:p>
        </p:txBody>
      </p:sp>
    </p:spTree>
    <p:extLst>
      <p:ext uri="{BB962C8B-B14F-4D97-AF65-F5344CB8AC3E}">
        <p14:creationId xmlns:p14="http://schemas.microsoft.com/office/powerpoint/2010/main" val="669974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D633-23FE-9241-AFE3-6676188D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Nature of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A3694-79C0-0648-8794-D8FE0CBA2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2545"/>
            <a:ext cx="8596668" cy="5011387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200" dirty="0"/>
              <a:t>Expressed struggle</a:t>
            </a:r>
          </a:p>
          <a:p>
            <a:pPr lvl="1"/>
            <a:r>
              <a:rPr lang="en-US" altLang="en-US" sz="2000" dirty="0"/>
              <a:t>A conflict can exist only when both parties are aware of a disagreement.</a:t>
            </a:r>
          </a:p>
          <a:p>
            <a:r>
              <a:rPr lang="en-US" altLang="en-US" sz="2200" dirty="0"/>
              <a:t>Perceived incompatible goals</a:t>
            </a:r>
          </a:p>
          <a:p>
            <a:pPr lvl="1"/>
            <a:r>
              <a:rPr lang="en-US" altLang="en-US" sz="2000" dirty="0"/>
              <a:t>All conflicts look as if one party’s gain would be another’s loss.</a:t>
            </a:r>
          </a:p>
          <a:p>
            <a:r>
              <a:rPr lang="en-US" altLang="en-US" sz="2200" dirty="0"/>
              <a:t>Perceived scarce resources</a:t>
            </a:r>
          </a:p>
          <a:p>
            <a:pPr lvl="1"/>
            <a:r>
              <a:rPr lang="en-US" altLang="en-US" sz="2000" dirty="0"/>
              <a:t>Conflicts exist when people believe there isn’t enough of something to go around.</a:t>
            </a:r>
          </a:p>
          <a:p>
            <a:r>
              <a:rPr lang="en-US" altLang="en-US" sz="2100" dirty="0"/>
              <a:t>Interdependence</a:t>
            </a:r>
          </a:p>
          <a:p>
            <a:pPr lvl="1"/>
            <a:r>
              <a:rPr lang="en-US" altLang="en-US" sz="2100" dirty="0"/>
              <a:t>However antagonistic they might feel, the parties in conflict are usually dependent on each other</a:t>
            </a:r>
          </a:p>
          <a:p>
            <a:r>
              <a:rPr lang="en-US" altLang="en-US" sz="2100" dirty="0"/>
              <a:t>Interference from the other party</a:t>
            </a:r>
          </a:p>
          <a:p>
            <a:pPr lvl="1"/>
            <a:r>
              <a:rPr lang="en-US" altLang="en-US" sz="2100" dirty="0"/>
              <a:t>A conflict will not occur until the participants act in ways that prevent one another from reaching their goals.</a:t>
            </a:r>
          </a:p>
        </p:txBody>
      </p:sp>
    </p:spTree>
    <p:extLst>
      <p:ext uri="{BB962C8B-B14F-4D97-AF65-F5344CB8AC3E}">
        <p14:creationId xmlns:p14="http://schemas.microsoft.com/office/powerpoint/2010/main" val="503115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572D0-AA97-F946-9582-B8C743248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Nature of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6D156-2C33-1F4D-8723-46FD37F05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Conflict is Natural</a:t>
            </a:r>
          </a:p>
          <a:p>
            <a:pPr lvl="1"/>
            <a:r>
              <a:rPr lang="en-US" altLang="en-US" sz="2000" dirty="0"/>
              <a:t>Every relationship of any depth has conflict.</a:t>
            </a:r>
          </a:p>
          <a:p>
            <a:pPr lvl="1"/>
            <a:r>
              <a:rPr lang="en-US" altLang="en-US" sz="2000" dirty="0"/>
              <a:t>Regardless of how close, how understanding, there will be times when conflict occurs.</a:t>
            </a:r>
          </a:p>
          <a:p>
            <a:r>
              <a:rPr lang="en-US" altLang="en-US" sz="2400" dirty="0"/>
              <a:t>Conflict can be Beneficial</a:t>
            </a:r>
          </a:p>
          <a:p>
            <a:pPr lvl="1"/>
            <a:r>
              <a:rPr lang="en-US" altLang="en-US" sz="2000" dirty="0"/>
              <a:t>Because it is impossible to avoid conflicts, the challenge is to handle them well when they do arise.</a:t>
            </a:r>
          </a:p>
        </p:txBody>
      </p:sp>
    </p:spTree>
    <p:extLst>
      <p:ext uri="{BB962C8B-B14F-4D97-AF65-F5344CB8AC3E}">
        <p14:creationId xmlns:p14="http://schemas.microsoft.com/office/powerpoint/2010/main" val="722495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48ED-1F43-A841-9407-D530A690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04A0E-FF71-8F4B-BC0A-226310D12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11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b="1" dirty="0"/>
              <a:t>Four Conflict Styles</a:t>
            </a:r>
          </a:p>
          <a:p>
            <a:r>
              <a:rPr lang="en-US" altLang="en-US" sz="2400" dirty="0"/>
              <a:t>Avoiding </a:t>
            </a:r>
          </a:p>
          <a:p>
            <a:pPr lvl="1"/>
            <a:r>
              <a:rPr lang="en-US" altLang="en-US" sz="2000" dirty="0"/>
              <a:t>No Way</a:t>
            </a:r>
          </a:p>
          <a:p>
            <a:r>
              <a:rPr lang="en-US" altLang="en-US" sz="2400" dirty="0"/>
              <a:t>Accommodating</a:t>
            </a:r>
          </a:p>
          <a:p>
            <a:pPr lvl="1"/>
            <a:r>
              <a:rPr lang="en-US" altLang="en-US" sz="2000" dirty="0"/>
              <a:t>Your way</a:t>
            </a:r>
          </a:p>
          <a:p>
            <a:r>
              <a:rPr lang="en-US" altLang="en-US" sz="2400" dirty="0"/>
              <a:t>Competing </a:t>
            </a:r>
          </a:p>
          <a:p>
            <a:pPr lvl="1"/>
            <a:r>
              <a:rPr lang="en-US" altLang="en-US" sz="2000" dirty="0"/>
              <a:t>My way</a:t>
            </a:r>
          </a:p>
          <a:p>
            <a:r>
              <a:rPr lang="en-US" altLang="en-US" sz="2400" dirty="0"/>
              <a:t>Collaborating </a:t>
            </a:r>
          </a:p>
          <a:p>
            <a:pPr lvl="1"/>
            <a:r>
              <a:rPr lang="en-US" altLang="en-US" sz="2000" dirty="0"/>
              <a:t>Our way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64A93856-D65B-9E4B-9596-FFC413BD3347}"/>
              </a:ext>
            </a:extLst>
          </p:cNvPr>
          <p:cNvGrpSpPr>
            <a:grpSpLocks/>
          </p:cNvGrpSpPr>
          <p:nvPr/>
        </p:nvGrpSpPr>
        <p:grpSpPr bwMode="auto">
          <a:xfrm>
            <a:off x="4037611" y="2113089"/>
            <a:ext cx="4894180" cy="4825352"/>
            <a:chOff x="4648200" y="2209800"/>
            <a:chExt cx="4177352" cy="4117777"/>
          </a:xfrm>
        </p:grpSpPr>
        <p:pic>
          <p:nvPicPr>
            <p:cNvPr id="5" name="Picture 10">
              <a:extLst>
                <a:ext uri="{FF2B5EF4-FFF2-40B4-BE49-F238E27FC236}">
                  <a16:creationId xmlns:a16="http://schemas.microsoft.com/office/drawing/2014/main" id="{603E0689-2FEF-2642-9FA4-BBBB1334D7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2209800"/>
              <a:ext cx="4039218" cy="3743145"/>
            </a:xfrm>
            <a:prstGeom prst="rect">
              <a:avLst/>
            </a:prstGeom>
            <a:noFill/>
            <a:ln w="25400">
              <a:solidFill>
                <a:srgbClr val="604A7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0D6CAE-E2A4-5647-AA47-6A3383D6B00E}"/>
                </a:ext>
              </a:extLst>
            </p:cNvPr>
            <p:cNvSpPr txBox="1"/>
            <p:nvPr/>
          </p:nvSpPr>
          <p:spPr bwMode="auto">
            <a:xfrm>
              <a:off x="6934550" y="6019617"/>
              <a:ext cx="1891002" cy="30796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4">
                      <a:lumMod val="75000"/>
                    </a:schemeClr>
                  </a:solidFill>
                  <a:latin typeface="Arial" charset="0"/>
                  <a:cs typeface="Arial" charset="0"/>
                </a:rPr>
                <a:t>Figure 11.1 Page 381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387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48ED-1F43-A841-9407-D530A690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04A0E-FF71-8F4B-BC0A-226310D12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69423"/>
            <a:ext cx="8596668" cy="5088577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Avoiding (Lose – Lose)</a:t>
            </a:r>
          </a:p>
          <a:p>
            <a:pPr lvl="1"/>
            <a:r>
              <a:rPr lang="en-US" altLang="en-US" sz="2000" dirty="0"/>
              <a:t>When people </a:t>
            </a:r>
            <a:r>
              <a:rPr lang="en-US" altLang="en-US" sz="2000" dirty="0" err="1"/>
              <a:t>nonassertively</a:t>
            </a:r>
            <a:r>
              <a:rPr lang="en-US" altLang="en-US" sz="2000" dirty="0"/>
              <a:t> ignore or stay away from conflict</a:t>
            </a:r>
          </a:p>
          <a:p>
            <a:pPr lvl="1"/>
            <a:r>
              <a:rPr lang="en-US" altLang="en-US" sz="2000" dirty="0"/>
              <a:t>Avoidance reflects a pessimistic attitude about conflict under the belief that there is no good way to solve the problem at hand</a:t>
            </a:r>
          </a:p>
          <a:p>
            <a:pPr lvl="1"/>
            <a:r>
              <a:rPr lang="en-US" altLang="en-US" sz="2000" dirty="0"/>
              <a:t>Avoiding often results in lose – lose outcomes in which none of the parties get what they want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altLang="en-US" sz="2400" dirty="0"/>
              <a:t>Accommodating (Lose – Win)</a:t>
            </a:r>
          </a:p>
          <a:p>
            <a:pPr lvl="1"/>
            <a:r>
              <a:rPr lang="en-US" altLang="en-US" sz="2000" dirty="0"/>
              <a:t>Occurs when you allow others to have their way rather than asserting your point of view</a:t>
            </a:r>
          </a:p>
          <a:p>
            <a:pPr lvl="1"/>
            <a:r>
              <a:rPr lang="en-US" altLang="en-US" sz="2000" dirty="0"/>
              <a:t>If accommodation is a genuine act of kindness, generosity, or love, then chances are good that it will enhance the relationship</a:t>
            </a:r>
          </a:p>
        </p:txBody>
      </p:sp>
    </p:spTree>
    <p:extLst>
      <p:ext uri="{BB962C8B-B14F-4D97-AF65-F5344CB8AC3E}">
        <p14:creationId xmlns:p14="http://schemas.microsoft.com/office/powerpoint/2010/main" val="3417340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48ED-1F43-A841-9407-D530A690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04A0E-FF71-8F4B-BC0A-226310D12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3174"/>
            <a:ext cx="8596668" cy="5064826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Competing (Win-Lose)</a:t>
            </a:r>
          </a:p>
          <a:p>
            <a:pPr lvl="1"/>
            <a:r>
              <a:rPr lang="en-US" altLang="en-US" sz="2000" dirty="0"/>
              <a:t>Occurs when there is a high level of self concern and a low level of concern for others</a:t>
            </a:r>
          </a:p>
          <a:p>
            <a:pPr lvl="1"/>
            <a:r>
              <a:rPr lang="en-US" altLang="en-US" sz="2000" dirty="0"/>
              <a:t>Direct Aggression</a:t>
            </a:r>
          </a:p>
          <a:p>
            <a:pPr lvl="2"/>
            <a:r>
              <a:rPr lang="en-US" altLang="en-US" sz="1800" dirty="0"/>
              <a:t>When a communicator expresses a criticism or demand that threatens the face of another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altLang="en-US" sz="2400" dirty="0"/>
              <a:t>Compromising (Partial Lose – Lose)</a:t>
            </a:r>
          </a:p>
          <a:p>
            <a:pPr lvl="1"/>
            <a:r>
              <a:rPr lang="en-US" altLang="en-US" sz="2000" dirty="0"/>
              <a:t>Gives both parties some of what they want although both sacrifice part of their goals</a:t>
            </a:r>
          </a:p>
          <a:p>
            <a:pPr lvl="1"/>
            <a:r>
              <a:rPr lang="en-US" altLang="en-US" sz="2000" dirty="0"/>
              <a:t>Compromising actually negotiates a solution where both lose something</a:t>
            </a:r>
          </a:p>
          <a:p>
            <a:pPr lvl="1"/>
            <a:r>
              <a:rPr lang="en-US" altLang="en-US" sz="2000" dirty="0"/>
              <a:t>Some compromises do leave both parties satisfied</a:t>
            </a:r>
          </a:p>
        </p:txBody>
      </p:sp>
    </p:spTree>
    <p:extLst>
      <p:ext uri="{BB962C8B-B14F-4D97-AF65-F5344CB8AC3E}">
        <p14:creationId xmlns:p14="http://schemas.microsoft.com/office/powerpoint/2010/main" val="379730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48ED-1F43-A841-9407-D530A690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04A0E-FF71-8F4B-BC0A-226310D12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3174"/>
            <a:ext cx="8596668" cy="4548249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Collaborating (Win – Win)</a:t>
            </a:r>
          </a:p>
          <a:p>
            <a:pPr lvl="1"/>
            <a:r>
              <a:rPr lang="en-US" altLang="en-US" sz="2000" dirty="0"/>
              <a:t>Shows a high degree of concern for themselves as well as others</a:t>
            </a:r>
          </a:p>
          <a:p>
            <a:pPr lvl="1"/>
            <a:r>
              <a:rPr lang="en-US" altLang="en-US" sz="2000" dirty="0"/>
              <a:t>The goal of collaboration is to find a solution that satisfies the needs of everyone involved</a:t>
            </a:r>
          </a:p>
          <a:p>
            <a:pPr lvl="1"/>
            <a:r>
              <a:rPr lang="en-US" altLang="en-US" sz="2000" dirty="0"/>
              <a:t>Collaboration gives you a way of creatively finding just the right answer for your unique problem</a:t>
            </a:r>
          </a:p>
        </p:txBody>
      </p:sp>
    </p:spTree>
    <p:extLst>
      <p:ext uri="{BB962C8B-B14F-4D97-AF65-F5344CB8AC3E}">
        <p14:creationId xmlns:p14="http://schemas.microsoft.com/office/powerpoint/2010/main" val="1970100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48ED-1F43-A841-9407-D530A690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04A0E-FF71-8F4B-BC0A-226310D12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3174"/>
            <a:ext cx="8596668" cy="4548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b="1" dirty="0"/>
              <a:t>Which Style to Use</a:t>
            </a:r>
          </a:p>
          <a:p>
            <a:r>
              <a:rPr lang="en-US" altLang="en-US" sz="2400" dirty="0"/>
              <a:t>Some issues to consider when deciding which style to use:</a:t>
            </a:r>
          </a:p>
          <a:p>
            <a:pPr lvl="1"/>
            <a:r>
              <a:rPr lang="en-US" altLang="en-US" sz="2000" dirty="0"/>
              <a:t>The relationship</a:t>
            </a:r>
          </a:p>
          <a:p>
            <a:pPr lvl="1"/>
            <a:r>
              <a:rPr lang="en-US" altLang="en-US" sz="2000" dirty="0"/>
              <a:t>The situation</a:t>
            </a:r>
          </a:p>
          <a:p>
            <a:pPr lvl="1"/>
            <a:r>
              <a:rPr lang="en-US" altLang="en-US" sz="2000" dirty="0"/>
              <a:t>The other person</a:t>
            </a:r>
          </a:p>
          <a:p>
            <a:pPr lvl="1"/>
            <a:r>
              <a:rPr lang="en-US" altLang="en-US" sz="2000" dirty="0"/>
              <a:t>Your goals</a:t>
            </a:r>
          </a:p>
        </p:txBody>
      </p:sp>
    </p:spTree>
    <p:extLst>
      <p:ext uri="{BB962C8B-B14F-4D97-AF65-F5344CB8AC3E}">
        <p14:creationId xmlns:p14="http://schemas.microsoft.com/office/powerpoint/2010/main" val="1749667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EF488-A992-8541-8387-D5BB6A07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in Relational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62FA3-1230-9C4F-8EE8-05A3E1C00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b="1" dirty="0"/>
              <a:t>Conflict Rituals</a:t>
            </a:r>
          </a:p>
          <a:p>
            <a:r>
              <a:rPr lang="en-US" altLang="en-US" sz="2200" dirty="0"/>
              <a:t>Usually unacknowledged but very real patterns of interlocking behavior</a:t>
            </a:r>
          </a:p>
          <a:p>
            <a:r>
              <a:rPr lang="en-US" altLang="en-US" sz="2200" dirty="0"/>
              <a:t>Common Rituals</a:t>
            </a:r>
          </a:p>
          <a:p>
            <a:pPr lvl="1"/>
            <a:r>
              <a:rPr lang="en-US" altLang="en-US" sz="2000" dirty="0"/>
              <a:t>A young child interrupts her parents demanding to be included in their conversation</a:t>
            </a:r>
          </a:p>
          <a:p>
            <a:pPr lvl="1"/>
            <a:r>
              <a:rPr lang="en-US" altLang="en-US" sz="2000" dirty="0"/>
              <a:t>A boss flies into a rage when pressure builds at work</a:t>
            </a:r>
          </a:p>
          <a:p>
            <a:pPr lvl="1"/>
            <a:r>
              <a:rPr lang="en-US" altLang="en-US" sz="2000" dirty="0"/>
              <a:t>Roommates have a blowout over housekeeping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1028494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17134-8581-8A42-A8DB-62D79825F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Variables in Conflict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7AE7C-3626-424D-B962-A8605D885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400" b="1" dirty="0"/>
              <a:t>Gender</a:t>
            </a:r>
          </a:p>
          <a:p>
            <a:r>
              <a:rPr lang="en-US" altLang="en-US" sz="2400" dirty="0"/>
              <a:t>Men and women approach conflicts differently</a:t>
            </a:r>
          </a:p>
          <a:p>
            <a:r>
              <a:rPr lang="en-US" altLang="en-US" sz="2400" dirty="0"/>
              <a:t>Adolescent boys tent to use direct aggression</a:t>
            </a:r>
          </a:p>
          <a:p>
            <a:r>
              <a:rPr lang="en-US" altLang="en-US" sz="2400" dirty="0"/>
              <a:t>Adolescent girls tent to use indirect aggression</a:t>
            </a:r>
          </a:p>
          <a:p>
            <a:r>
              <a:rPr lang="en-US" altLang="en-US" sz="2400" dirty="0"/>
              <a:t>Gender conflict style is often stereotyped and not always the same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806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17134-8581-8A42-A8DB-62D79825F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Variables in Conflict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7AE7C-3626-424D-B962-A8605D885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b="1" dirty="0"/>
              <a:t>Culture</a:t>
            </a:r>
          </a:p>
          <a:p>
            <a:r>
              <a:rPr lang="en-US" altLang="en-US" sz="2400" dirty="0"/>
              <a:t>Individualistic Cultures</a:t>
            </a:r>
          </a:p>
          <a:p>
            <a:r>
              <a:rPr lang="en-US" altLang="en-US" sz="2400" dirty="0"/>
              <a:t>Collectivistic Cultures</a:t>
            </a:r>
          </a:p>
          <a:p>
            <a:r>
              <a:rPr lang="en-US" altLang="en-US" sz="2400" dirty="0"/>
              <a:t>When indirect communication is a cultural norm, it is unreasonable to expect straightforward approaches to succeed</a:t>
            </a:r>
          </a:p>
          <a:p>
            <a:r>
              <a:rPr lang="en-US" altLang="en-US" sz="2400" dirty="0"/>
              <a:t>A person’s self-concept is more powerful than his or her culture in determining conflict style</a:t>
            </a:r>
          </a:p>
        </p:txBody>
      </p:sp>
    </p:spTree>
    <p:extLst>
      <p:ext uri="{BB962C8B-B14F-4D97-AF65-F5344CB8AC3E}">
        <p14:creationId xmlns:p14="http://schemas.microsoft.com/office/powerpoint/2010/main" val="74607028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</TotalTime>
  <Words>839</Words>
  <Application>Microsoft Macintosh PowerPoint</Application>
  <PresentationFormat>Widescreen</PresentationFormat>
  <Paragraphs>129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Trebuchet MS</vt:lpstr>
      <vt:lpstr>Wingdings 3</vt:lpstr>
      <vt:lpstr>Facet</vt:lpstr>
      <vt:lpstr>CH.10 &amp; 11 </vt:lpstr>
      <vt:lpstr>Communication Climate</vt:lpstr>
      <vt:lpstr>Communication Climate</vt:lpstr>
      <vt:lpstr>Communication Climate</vt:lpstr>
      <vt:lpstr>Communication Climate </vt:lpstr>
      <vt:lpstr>The Nature of Conflict</vt:lpstr>
      <vt:lpstr>The Nature of Conflict</vt:lpstr>
      <vt:lpstr>The Nature of Conflict</vt:lpstr>
      <vt:lpstr>The Nature of Conflict</vt:lpstr>
      <vt:lpstr>The Nature of Conflict</vt:lpstr>
      <vt:lpstr>Conflict Styles</vt:lpstr>
      <vt:lpstr>Conflict Styles</vt:lpstr>
      <vt:lpstr>Conflict Styles</vt:lpstr>
      <vt:lpstr>Conflict Styles</vt:lpstr>
      <vt:lpstr>Conflict Styles</vt:lpstr>
      <vt:lpstr>Conflict in Relational Systems</vt:lpstr>
      <vt:lpstr>Variables in Conflict Styles</vt:lpstr>
      <vt:lpstr>Variables in Conflict Styles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CH.10 &amp; 11 </dc:title>
  <dc:creator>Hayden Coombs</dc:creator>
  <cp:lastModifiedBy>Hayden Coombs</cp:lastModifiedBy>
  <cp:revision>4</cp:revision>
  <dcterms:created xsi:type="dcterms:W3CDTF">2019-04-18T17:07:19Z</dcterms:created>
  <dcterms:modified xsi:type="dcterms:W3CDTF">2019-04-18T18:15:39Z</dcterms:modified>
</cp:coreProperties>
</file>