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74" r:id="rId5"/>
  </p:sldMasterIdLst>
  <p:notesMasterIdLst>
    <p:notesMasterId r:id="rId19"/>
  </p:notesMasterIdLst>
  <p:sldIdLst>
    <p:sldId id="257" r:id="rId6"/>
    <p:sldId id="258" r:id="rId7"/>
    <p:sldId id="259" r:id="rId8"/>
    <p:sldId id="260" r:id="rId9"/>
    <p:sldId id="261" r:id="rId10"/>
    <p:sldId id="262" r:id="rId11"/>
    <p:sldId id="263" r:id="rId12"/>
    <p:sldId id="264" r:id="rId13"/>
    <p:sldId id="265" r:id="rId14"/>
    <p:sldId id="266" r:id="rId15"/>
    <p:sldId id="267" r:id="rId16"/>
    <p:sldId id="269"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45"/>
    <p:restoredTop sz="94717"/>
  </p:normalViewPr>
  <p:slideViewPr>
    <p:cSldViewPr>
      <p:cViewPr varScale="1">
        <p:scale>
          <a:sx n="72" d="100"/>
          <a:sy n="72" d="100"/>
        </p:scale>
        <p:origin x="192" y="4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F85136-8186-4E89-A49D-D81147AD66E4}" type="datetimeFigureOut">
              <a:rPr lang="en-US" smtClean="0"/>
              <a:t>6/29/16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203405-6E2E-4CB0-940B-CF25B0DD0086}" type="slidenum">
              <a:rPr lang="en-US" smtClean="0"/>
              <a:t>‹#›</a:t>
            </a:fld>
            <a:endParaRPr lang="en-US" dirty="0"/>
          </a:p>
        </p:txBody>
      </p:sp>
    </p:spTree>
    <p:extLst>
      <p:ext uri="{BB962C8B-B14F-4D97-AF65-F5344CB8AC3E}">
        <p14:creationId xmlns:p14="http://schemas.microsoft.com/office/powerpoint/2010/main" val="244865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6/29/16 12:10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88073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03405-6E2E-4CB0-940B-CF25B0DD0086}" type="slidenum">
              <a:rPr lang="en-US" smtClean="0"/>
              <a:t>3</a:t>
            </a:fld>
            <a:endParaRPr lang="en-US" dirty="0"/>
          </a:p>
        </p:txBody>
      </p:sp>
    </p:spTree>
    <p:extLst>
      <p:ext uri="{BB962C8B-B14F-4D97-AF65-F5344CB8AC3E}">
        <p14:creationId xmlns:p14="http://schemas.microsoft.com/office/powerpoint/2010/main" val="190096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Layout" Target="../slideLayouts/slideLayout1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6506" y="762000"/>
            <a:ext cx="6629400" cy="1523495"/>
          </a:xfrm>
        </p:spPr>
        <p:txBody>
          <a:bodyPr/>
          <a:lstStyle/>
          <a:p>
            <a:r>
              <a:rPr lang="en-US" dirty="0" smtClean="0"/>
              <a:t>Using LinkedIn Effectively</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659" y="1904747"/>
            <a:ext cx="4687094" cy="4687094"/>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LinkedIn?</a:t>
            </a:r>
            <a:endParaRPr lang="en-US" dirty="0"/>
          </a:p>
        </p:txBody>
      </p:sp>
      <p:sp>
        <p:nvSpPr>
          <p:cNvPr id="3" name="Text Placeholder 2"/>
          <p:cNvSpPr>
            <a:spLocks noGrp="1"/>
          </p:cNvSpPr>
          <p:nvPr>
            <p:ph type="body" sz="quarter" idx="10"/>
          </p:nvPr>
        </p:nvSpPr>
        <p:spPr>
          <a:xfrm>
            <a:off x="381000" y="1411552"/>
            <a:ext cx="8382000" cy="5392245"/>
          </a:xfrm>
        </p:spPr>
        <p:txBody>
          <a:bodyPr/>
          <a:lstStyle/>
          <a:p>
            <a:r>
              <a:rPr lang="en-US" sz="2400" dirty="0"/>
              <a:t>LinkedIn is a social networking site designed specifically for the business community. The goal of the site is to allow registered members to establish and document networks of people they know and trust professionally</a:t>
            </a:r>
            <a:r>
              <a:rPr lang="en-US" sz="2400" dirty="0" smtClean="0"/>
              <a:t>.</a:t>
            </a:r>
            <a:br>
              <a:rPr lang="en-US" sz="2400" dirty="0" smtClean="0"/>
            </a:br>
            <a:endParaRPr lang="en-US" sz="2400" dirty="0"/>
          </a:p>
          <a:p>
            <a:r>
              <a:rPr lang="en-US" sz="2400" dirty="0" smtClean="0"/>
              <a:t>A LinkedIn member’s profile page, which emphasizes employment history and education, has professional network news feeds and a limited number of customizable modules. Basic membership for LinkedIn is free. </a:t>
            </a:r>
            <a:r>
              <a:rPr lang="en-US" sz="2400" dirty="0"/>
              <a:t>Network members are called “connections.” Unlike other free social networking sites like Facebook or Twitter, LinkedIn requires connections to have a pre-existing relationship. </a:t>
            </a:r>
            <a:br>
              <a:rPr lang="en-US" sz="2400" dirty="0"/>
            </a:b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smtClean="0"/>
              <a:t>https</a:t>
            </a:r>
            <a:r>
              <a:rPr lang="en-US" sz="2400" dirty="0"/>
              <a:t>://</a:t>
            </a:r>
            <a:r>
              <a:rPr lang="en-US" sz="2400" dirty="0"/>
              <a:t>www.linkedin.com</a:t>
            </a:r>
            <a:r>
              <a:rPr lang="en-US" sz="2400" dirty="0"/>
              <a:t>/</a:t>
            </a:r>
            <a:r>
              <a:rPr lang="en-US" sz="2400" dirty="0"/>
              <a:t>static?key</a:t>
            </a:r>
            <a:r>
              <a:rPr lang="en-US" sz="2400" dirty="0"/>
              <a:t>=</a:t>
            </a:r>
            <a:r>
              <a:rPr lang="en-US" sz="2400" dirty="0"/>
              <a:t>what_is_linkedin</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30653346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LinkedIn?</a:t>
            </a:r>
            <a:endParaRPr lang="en-US" dirty="0"/>
          </a:p>
        </p:txBody>
      </p:sp>
      <p:sp>
        <p:nvSpPr>
          <p:cNvPr id="3" name="Text Placeholder 2"/>
          <p:cNvSpPr>
            <a:spLocks noGrp="1"/>
          </p:cNvSpPr>
          <p:nvPr>
            <p:ph type="body" sz="quarter" idx="10"/>
          </p:nvPr>
        </p:nvSpPr>
        <p:spPr>
          <a:xfrm>
            <a:off x="381000" y="1411552"/>
            <a:ext cx="8382000" cy="4745915"/>
          </a:xfrm>
        </p:spPr>
        <p:txBody>
          <a:bodyPr/>
          <a:lstStyle/>
          <a:p>
            <a:r>
              <a:rPr lang="en-US" dirty="0" smtClean="0"/>
              <a:t>LinkedIn is a social network.</a:t>
            </a:r>
          </a:p>
          <a:p>
            <a:pPr lvl="1"/>
            <a:r>
              <a:rPr lang="en-US" dirty="0" smtClean="0"/>
              <a:t>Think Facebook for professionals, but not the place to update your relationship status.</a:t>
            </a:r>
            <a:br>
              <a:rPr lang="en-US" dirty="0" smtClean="0"/>
            </a:br>
            <a:endParaRPr lang="en-US" dirty="0" smtClean="0"/>
          </a:p>
          <a:p>
            <a:r>
              <a:rPr lang="en-US" dirty="0" smtClean="0"/>
              <a:t>LinkedIn is free to use.</a:t>
            </a:r>
            <a:br>
              <a:rPr lang="en-US" dirty="0" smtClean="0"/>
            </a:br>
            <a:endParaRPr lang="en-US" dirty="0" smtClean="0"/>
          </a:p>
          <a:p>
            <a:r>
              <a:rPr lang="en-US" dirty="0" smtClean="0"/>
              <a:t>LinkedIn is a way to distribute your résumé.</a:t>
            </a:r>
            <a:br>
              <a:rPr lang="en-US" dirty="0" smtClean="0"/>
            </a:br>
            <a:endParaRPr lang="en-US" dirty="0" smtClean="0"/>
          </a:p>
          <a:p>
            <a:r>
              <a:rPr lang="en-US" dirty="0" smtClean="0"/>
              <a:t>LinkedIn is a way to find your next job.</a:t>
            </a: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54952017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LinkedIn Profiles</a:t>
            </a:r>
            <a:endParaRPr lang="en-US" dirty="0"/>
          </a:p>
        </p:txBody>
      </p:sp>
      <p:sp>
        <p:nvSpPr>
          <p:cNvPr id="3" name="Text Placeholder 2"/>
          <p:cNvSpPr>
            <a:spLocks noGrp="1"/>
          </p:cNvSpPr>
          <p:nvPr>
            <p:ph type="body" sz="quarter" idx="10"/>
          </p:nvPr>
        </p:nvSpPr>
        <p:spPr>
          <a:xfrm>
            <a:off x="381000" y="1411552"/>
            <a:ext cx="8382000" cy="393954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Great LinkedIn profiles feature:</a:t>
            </a:r>
          </a:p>
          <a:p>
            <a:pPr marL="1031875" lvl="1" indent="-514350" defTabSz="914400">
              <a:lnSpc>
                <a:spcPct val="100000"/>
              </a:lnSpc>
              <a:spcBef>
                <a:spcPts val="0"/>
              </a:spcBef>
              <a:buFont typeface="+mj-lt"/>
              <a:buAutoNum type="arabicPeriod"/>
            </a:pPr>
            <a:r>
              <a:rPr lang="en-US" dirty="0" smtClean="0"/>
              <a:t>A recent, professional photo and headline.</a:t>
            </a:r>
          </a:p>
          <a:p>
            <a:pPr marL="1031875" lvl="1" indent="-514350" defTabSz="914400">
              <a:lnSpc>
                <a:spcPct val="100000"/>
              </a:lnSpc>
              <a:spcBef>
                <a:spcPts val="0"/>
              </a:spcBef>
              <a:buFont typeface="+mj-lt"/>
              <a:buAutoNum type="arabicPeriod"/>
            </a:pPr>
            <a:r>
              <a:rPr lang="en-US" dirty="0"/>
              <a:t>S</a:t>
            </a:r>
            <a:r>
              <a:rPr lang="en-US" dirty="0" smtClean="0"/>
              <a:t>ummary and introduction.</a:t>
            </a:r>
          </a:p>
          <a:p>
            <a:pPr marL="1031875" lvl="1" indent="-514350" defTabSz="914400">
              <a:lnSpc>
                <a:spcPct val="100000"/>
              </a:lnSpc>
              <a:spcBef>
                <a:spcPts val="0"/>
              </a:spcBef>
              <a:buFont typeface="+mj-lt"/>
              <a:buAutoNum type="arabicPeriod"/>
            </a:pPr>
            <a:r>
              <a:rPr lang="en-US" dirty="0" smtClean="0"/>
              <a:t>Education information.</a:t>
            </a:r>
          </a:p>
          <a:p>
            <a:pPr marL="1031875" lvl="1" indent="-514350" defTabSz="914400">
              <a:lnSpc>
                <a:spcPct val="100000"/>
              </a:lnSpc>
              <a:spcBef>
                <a:spcPts val="0"/>
              </a:spcBef>
              <a:buFont typeface="+mj-lt"/>
              <a:buAutoNum type="arabicPeriod"/>
            </a:pPr>
            <a:r>
              <a:rPr lang="en-US" dirty="0" smtClean="0"/>
              <a:t>Work history.</a:t>
            </a:r>
          </a:p>
          <a:p>
            <a:pPr marL="1031875" lvl="1" indent="-514350" defTabSz="914400">
              <a:lnSpc>
                <a:spcPct val="100000"/>
              </a:lnSpc>
              <a:spcBef>
                <a:spcPts val="0"/>
              </a:spcBef>
              <a:buFont typeface="+mj-lt"/>
              <a:buAutoNum type="arabicPeriod"/>
            </a:pPr>
            <a:r>
              <a:rPr lang="en-US" dirty="0" smtClean="0"/>
              <a:t>Recommendations.</a:t>
            </a:r>
          </a:p>
          <a:p>
            <a:pPr marL="1031875" lvl="1" indent="-514350" defTabSz="914400">
              <a:lnSpc>
                <a:spcPct val="100000"/>
              </a:lnSpc>
              <a:spcBef>
                <a:spcPts val="0"/>
              </a:spcBef>
              <a:buFont typeface="+mj-lt"/>
              <a:buAutoNum type="arabicPeriod"/>
            </a:pPr>
            <a:r>
              <a:rPr lang="en-US" dirty="0" smtClean="0"/>
              <a:t>Well-developed skills and endorsements list</a:t>
            </a:r>
          </a:p>
          <a:p>
            <a:pPr marL="1031875" lvl="1" indent="-514350" defTabSz="914400">
              <a:lnSpc>
                <a:spcPct val="100000"/>
              </a:lnSpc>
              <a:spcBef>
                <a:spcPts val="0"/>
              </a:spcBef>
              <a:buFont typeface="+mj-lt"/>
              <a:buAutoNum type="arabicPeriod"/>
            </a:pPr>
            <a:r>
              <a:rPr lang="en-US" dirty="0" smtClean="0"/>
              <a:t>Recent contact information.</a:t>
            </a:r>
          </a:p>
          <a:p>
            <a:pPr marL="1031875" lvl="1" indent="-514350" defTabSz="914400">
              <a:lnSpc>
                <a:spcPct val="100000"/>
              </a:lnSpc>
              <a:spcBef>
                <a:spcPts val="0"/>
              </a:spcBef>
              <a:buFont typeface="+mj-lt"/>
              <a:buAutoNum type="arabicPeriod"/>
            </a:pPr>
            <a:r>
              <a:rPr lang="en-US" dirty="0" smtClean="0"/>
              <a:t>When finished, start connecting.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65955141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Photo &amp; Headline</a:t>
            </a:r>
            <a:endParaRPr lang="en-US" dirty="0"/>
          </a:p>
        </p:txBody>
      </p:sp>
      <p:sp>
        <p:nvSpPr>
          <p:cNvPr id="3" name="Text Placeholder 2"/>
          <p:cNvSpPr>
            <a:spLocks noGrp="1"/>
          </p:cNvSpPr>
          <p:nvPr>
            <p:ph type="body" idx="1"/>
          </p:nvPr>
        </p:nvSpPr>
        <p:spPr>
          <a:xfrm>
            <a:off x="381000" y="1371600"/>
            <a:ext cx="4114800" cy="346249"/>
          </a:xfrm>
        </p:spPr>
        <p:txBody>
          <a:bodyPr/>
          <a:lstStyle/>
          <a:p>
            <a:r>
              <a:rPr lang="en-US" dirty="0" smtClean="0"/>
              <a:t>Good </a:t>
            </a:r>
            <a:endParaRPr lang="en-US" dirty="0"/>
          </a:p>
        </p:txBody>
      </p:sp>
      <p:pic>
        <p:nvPicPr>
          <p:cNvPr id="12" name="Content Placeholder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1545" y="1828800"/>
            <a:ext cx="5860668" cy="1981200"/>
          </a:xfrm>
        </p:spPr>
      </p:pic>
      <p:sp>
        <p:nvSpPr>
          <p:cNvPr id="5" name="Text Placeholder 4"/>
          <p:cNvSpPr>
            <a:spLocks noGrp="1"/>
          </p:cNvSpPr>
          <p:nvPr>
            <p:ph type="body" sz="quarter" idx="3"/>
          </p:nvPr>
        </p:nvSpPr>
        <p:spPr>
          <a:xfrm>
            <a:off x="380999" y="4038600"/>
            <a:ext cx="4117019" cy="346249"/>
          </a:xfrm>
        </p:spPr>
        <p:txBody>
          <a:bodyPr/>
          <a:lstStyle/>
          <a:p>
            <a:r>
              <a:rPr lang="en-US" dirty="0" smtClean="0"/>
              <a:t>Bad</a:t>
            </a:r>
            <a:endParaRPr lang="en-US"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41545" y="4384849"/>
            <a:ext cx="5860668" cy="2259193"/>
          </a:xfr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174791034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&amp; Introduction</a:t>
            </a:r>
            <a:endParaRPr lang="en-US" dirty="0"/>
          </a:p>
        </p:txBody>
      </p:sp>
      <p:sp>
        <p:nvSpPr>
          <p:cNvPr id="3" name="Text Placeholder 2"/>
          <p:cNvSpPr>
            <a:spLocks noGrp="1"/>
          </p:cNvSpPr>
          <p:nvPr>
            <p:ph type="body" idx="1"/>
          </p:nvPr>
        </p:nvSpPr>
        <p:spPr>
          <a:xfrm>
            <a:off x="381000" y="1757802"/>
            <a:ext cx="4114800" cy="346249"/>
          </a:xfrm>
        </p:spPr>
        <p:txBody>
          <a:bodyPr/>
          <a:lstStyle/>
          <a:p>
            <a:r>
              <a:rPr lang="en-US" dirty="0" smtClean="0"/>
              <a:t>Good</a:t>
            </a:r>
            <a:endParaRPr lang="en-US" dirty="0"/>
          </a:p>
        </p:txBody>
      </p:sp>
      <p:sp>
        <p:nvSpPr>
          <p:cNvPr id="4" name="Content Placeholder 3"/>
          <p:cNvSpPr>
            <a:spLocks noGrp="1"/>
          </p:cNvSpPr>
          <p:nvPr>
            <p:ph sz="half" idx="2"/>
          </p:nvPr>
        </p:nvSpPr>
        <p:spPr>
          <a:xfrm>
            <a:off x="380999" y="2174875"/>
            <a:ext cx="4114800" cy="4459682"/>
          </a:xfrm>
        </p:spPr>
        <p:txBody>
          <a:bodyPr/>
          <a:lstStyle/>
          <a:p>
            <a:r>
              <a:rPr lang="en-US" dirty="0" smtClean="0"/>
              <a:t>Paul H. Simon</a:t>
            </a:r>
            <a:br>
              <a:rPr lang="en-US" dirty="0" smtClean="0"/>
            </a:br>
            <a:r>
              <a:rPr lang="en-US" dirty="0" smtClean="0"/>
              <a:t/>
            </a:r>
            <a:br>
              <a:rPr lang="en-US" dirty="0" smtClean="0"/>
            </a:br>
            <a:r>
              <a:rPr lang="en-US" dirty="0" smtClean="0"/>
              <a:t>“No one is good at everything. As much as you may be in command of your core offering, chances are your messaging doesn’t quite make the grade.</a:t>
            </a:r>
            <a:br>
              <a:rPr lang="en-US" dirty="0" smtClean="0"/>
            </a:br>
            <a:r>
              <a:rPr lang="en-US" dirty="0" smtClean="0"/>
              <a:t/>
            </a:r>
            <a:br>
              <a:rPr lang="en-US" dirty="0" smtClean="0"/>
            </a:br>
            <a:r>
              <a:rPr lang="en-US" dirty="0" smtClean="0"/>
              <a:t>I help business get their messages out clearly, concisely and accurately. My writing, editing and webinar management services help clients who struggle with</a:t>
            </a:r>
            <a:r>
              <a:rPr lang="is-IS" smtClean="0"/>
              <a:t>….”</a:t>
            </a:r>
            <a:endParaRPr lang="en-US" dirty="0" smtClean="0"/>
          </a:p>
        </p:txBody>
      </p:sp>
      <p:sp>
        <p:nvSpPr>
          <p:cNvPr id="5" name="Text Placeholder 4"/>
          <p:cNvSpPr>
            <a:spLocks noGrp="1"/>
          </p:cNvSpPr>
          <p:nvPr>
            <p:ph type="body" sz="quarter" idx="3"/>
          </p:nvPr>
        </p:nvSpPr>
        <p:spPr>
          <a:xfrm>
            <a:off x="4645981" y="1757802"/>
            <a:ext cx="4117019" cy="346249"/>
          </a:xfrm>
        </p:spPr>
        <p:txBody>
          <a:bodyPr/>
          <a:lstStyle/>
          <a:p>
            <a:r>
              <a:rPr lang="en-US" dirty="0" smtClean="0"/>
              <a:t>Bad</a:t>
            </a:r>
            <a:endParaRPr lang="en-US" dirty="0"/>
          </a:p>
        </p:txBody>
      </p:sp>
      <p:sp>
        <p:nvSpPr>
          <p:cNvPr id="6" name="Content Placeholder 5"/>
          <p:cNvSpPr>
            <a:spLocks noGrp="1"/>
          </p:cNvSpPr>
          <p:nvPr>
            <p:ph sz="quarter" idx="4"/>
          </p:nvPr>
        </p:nvSpPr>
        <p:spPr>
          <a:xfrm>
            <a:off x="4645026" y="2174875"/>
            <a:ext cx="4117974" cy="4459682"/>
          </a:xfrm>
        </p:spPr>
        <p:txBody>
          <a:bodyPr/>
          <a:lstStyle/>
          <a:p>
            <a:r>
              <a:rPr lang="en-US" dirty="0" smtClean="0"/>
              <a:t>Stereotypical Buzzwords</a:t>
            </a:r>
            <a:br>
              <a:rPr lang="en-US" dirty="0" smtClean="0"/>
            </a:br>
            <a:r>
              <a:rPr lang="en-US" dirty="0" smtClean="0"/>
              <a:t/>
            </a:r>
            <a:br>
              <a:rPr lang="en-US" dirty="0" smtClean="0"/>
            </a:br>
            <a:r>
              <a:rPr lang="en-US" dirty="0" smtClean="0"/>
              <a:t>“A dynamic leader with the ability to drive change and proven track record of high accomplishments in various areas. </a:t>
            </a:r>
            <a:r>
              <a:rPr lang="en-US" dirty="0"/>
              <a:t/>
            </a:r>
            <a:br>
              <a:rPr lang="en-US" dirty="0"/>
            </a:br>
            <a:r>
              <a:rPr lang="en-US" dirty="0" smtClean="0"/>
              <a:t/>
            </a:r>
            <a:br>
              <a:rPr lang="en-US" dirty="0" smtClean="0"/>
            </a:br>
            <a:r>
              <a:rPr lang="en-US" dirty="0" smtClean="0"/>
              <a:t>Highly organized individual, believes in empowerment and team work, highly adaptable, strong business sense, effective communicator, results-oriented, and can-do attitude.”</a:t>
            </a:r>
          </a:p>
        </p:txBody>
      </p:sp>
    </p:spTree>
    <p:extLst>
      <p:ext uri="{BB962C8B-B14F-4D97-AF65-F5344CB8AC3E}">
        <p14:creationId xmlns:p14="http://schemas.microsoft.com/office/powerpoint/2010/main" val="4994611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History</a:t>
            </a:r>
            <a:endParaRPr lang="en-US" dirty="0"/>
          </a:p>
        </p:txBody>
      </p:sp>
      <p:sp>
        <p:nvSpPr>
          <p:cNvPr id="3" name="Content Placeholder 2"/>
          <p:cNvSpPr>
            <a:spLocks noGrp="1"/>
          </p:cNvSpPr>
          <p:nvPr>
            <p:ph idx="1"/>
          </p:nvPr>
        </p:nvSpPr>
        <p:spPr>
          <a:xfrm>
            <a:off x="381000" y="1412875"/>
            <a:ext cx="8382000" cy="2757678"/>
          </a:xfrm>
        </p:spPr>
        <p:txBody>
          <a:bodyPr/>
          <a:lstStyle/>
          <a:p>
            <a:r>
              <a:rPr lang="en-US" dirty="0" smtClean="0"/>
              <a:t>If you’re a good student, show off your academic accomplishments.</a:t>
            </a:r>
            <a:br>
              <a:rPr lang="en-US" dirty="0" smtClean="0"/>
            </a:br>
            <a:endParaRPr lang="en-US" dirty="0" smtClean="0"/>
          </a:p>
          <a:p>
            <a:r>
              <a:rPr lang="en-US" dirty="0" smtClean="0"/>
              <a:t>Placement of educational history in your LinkedIn profile depends on industry you’re looking to enter.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767" y="4574498"/>
            <a:ext cx="4098605" cy="21346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830" y="4574498"/>
            <a:ext cx="3962400" cy="2132192"/>
          </a:xfrm>
          <a:prstGeom prst="rect">
            <a:avLst/>
          </a:prstGeom>
        </p:spPr>
      </p:pic>
    </p:spTree>
    <p:extLst>
      <p:ext uri="{BB962C8B-B14F-4D97-AF65-F5344CB8AC3E}">
        <p14:creationId xmlns:p14="http://schemas.microsoft.com/office/powerpoint/2010/main" val="44976717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Displaying Work History</a:t>
            </a:r>
            <a:endParaRPr lang="en-US" dirty="0"/>
          </a:p>
        </p:txBody>
      </p:sp>
      <p:sp>
        <p:nvSpPr>
          <p:cNvPr id="3" name="Text Placeholder 2"/>
          <p:cNvSpPr>
            <a:spLocks noGrp="1"/>
          </p:cNvSpPr>
          <p:nvPr>
            <p:ph type="body" idx="1"/>
          </p:nvPr>
        </p:nvSpPr>
        <p:spPr>
          <a:xfrm>
            <a:off x="381000" y="1757802"/>
            <a:ext cx="4114800" cy="346249"/>
          </a:xfrm>
        </p:spPr>
        <p:txBody>
          <a:bodyPr/>
          <a:lstStyle/>
          <a:p>
            <a:r>
              <a:rPr lang="en-US" dirty="0" smtClean="0"/>
              <a:t>Do</a:t>
            </a:r>
            <a:endParaRPr lang="en-US" dirty="0"/>
          </a:p>
        </p:txBody>
      </p:sp>
      <p:sp>
        <p:nvSpPr>
          <p:cNvPr id="4" name="Content Placeholder 3"/>
          <p:cNvSpPr>
            <a:spLocks noGrp="1"/>
          </p:cNvSpPr>
          <p:nvPr>
            <p:ph sz="half" idx="2"/>
          </p:nvPr>
        </p:nvSpPr>
        <p:spPr>
          <a:xfrm>
            <a:off x="380999" y="2174875"/>
            <a:ext cx="4114800" cy="4094967"/>
          </a:xfrm>
        </p:spPr>
        <p:txBody>
          <a:bodyPr/>
          <a:lstStyle/>
          <a:p>
            <a:r>
              <a:rPr lang="en-US" dirty="0" smtClean="0"/>
              <a:t>Display first-person </a:t>
            </a:r>
            <a:r>
              <a:rPr lang="en-US" dirty="0"/>
              <a:t>experience </a:t>
            </a:r>
            <a:r>
              <a:rPr lang="en-US" dirty="0" smtClean="0"/>
              <a:t>summaries.</a:t>
            </a:r>
            <a:br>
              <a:rPr lang="en-US" dirty="0" smtClean="0"/>
            </a:br>
            <a:endParaRPr lang="en-US" dirty="0" smtClean="0"/>
          </a:p>
          <a:p>
            <a:r>
              <a:rPr lang="en-US" dirty="0" smtClean="0"/>
              <a:t>Use bulleted information.</a:t>
            </a:r>
            <a:br>
              <a:rPr lang="en-US" dirty="0" smtClean="0"/>
            </a:br>
            <a:endParaRPr lang="en-US" dirty="0" smtClean="0"/>
          </a:p>
          <a:p>
            <a:r>
              <a:rPr lang="en-US" dirty="0" smtClean="0"/>
              <a:t>Outline </a:t>
            </a:r>
            <a:r>
              <a:rPr lang="en-US" dirty="0"/>
              <a:t>publications and project work</a:t>
            </a:r>
            <a:r>
              <a:rPr lang="en-US" dirty="0" smtClean="0"/>
              <a:t>.</a:t>
            </a:r>
            <a:br>
              <a:rPr lang="en-US" dirty="0" smtClean="0"/>
            </a:br>
            <a:endParaRPr lang="en-US" dirty="0"/>
          </a:p>
          <a:p>
            <a:r>
              <a:rPr lang="en-US" dirty="0"/>
              <a:t>L</a:t>
            </a:r>
            <a:r>
              <a:rPr lang="en-US" dirty="0" smtClean="0"/>
              <a:t>ist </a:t>
            </a:r>
            <a:r>
              <a:rPr lang="en-US" dirty="0"/>
              <a:t>of </a:t>
            </a:r>
            <a:r>
              <a:rPr lang="en-US" dirty="0" smtClean="0"/>
              <a:t>activities including:</a:t>
            </a:r>
          </a:p>
          <a:p>
            <a:pPr lvl="1"/>
            <a:r>
              <a:rPr lang="en-US" dirty="0" smtClean="0"/>
              <a:t>volunteer </a:t>
            </a:r>
            <a:r>
              <a:rPr lang="en-US" dirty="0"/>
              <a:t>initiatives, </a:t>
            </a:r>
            <a:endParaRPr lang="en-US" dirty="0" smtClean="0"/>
          </a:p>
          <a:p>
            <a:pPr lvl="1"/>
            <a:r>
              <a:rPr lang="en-US" dirty="0" smtClean="0"/>
              <a:t>certifications</a:t>
            </a:r>
            <a:r>
              <a:rPr lang="en-US" dirty="0"/>
              <a:t>, </a:t>
            </a:r>
            <a:endParaRPr lang="en-US" dirty="0" smtClean="0"/>
          </a:p>
          <a:p>
            <a:pPr lvl="1"/>
            <a:r>
              <a:rPr lang="en-US" dirty="0" smtClean="0"/>
              <a:t>and </a:t>
            </a:r>
            <a:r>
              <a:rPr lang="en-US" dirty="0"/>
              <a:t>third party interests.</a:t>
            </a:r>
          </a:p>
        </p:txBody>
      </p:sp>
      <p:sp>
        <p:nvSpPr>
          <p:cNvPr id="5" name="Text Placeholder 4"/>
          <p:cNvSpPr>
            <a:spLocks noGrp="1"/>
          </p:cNvSpPr>
          <p:nvPr>
            <p:ph type="body" sz="quarter" idx="3"/>
          </p:nvPr>
        </p:nvSpPr>
        <p:spPr>
          <a:xfrm>
            <a:off x="4645981" y="1757802"/>
            <a:ext cx="4117019" cy="346249"/>
          </a:xfrm>
        </p:spPr>
        <p:txBody>
          <a:bodyPr/>
          <a:lstStyle/>
          <a:p>
            <a:r>
              <a:rPr lang="en-US" dirty="0" smtClean="0"/>
              <a:t>Don’t</a:t>
            </a:r>
            <a:endParaRPr lang="en-US" dirty="0"/>
          </a:p>
        </p:txBody>
      </p:sp>
      <p:sp>
        <p:nvSpPr>
          <p:cNvPr id="6" name="Content Placeholder 5"/>
          <p:cNvSpPr>
            <a:spLocks noGrp="1"/>
          </p:cNvSpPr>
          <p:nvPr>
            <p:ph sz="quarter" idx="4"/>
          </p:nvPr>
        </p:nvSpPr>
        <p:spPr>
          <a:xfrm>
            <a:off x="4645026" y="2174875"/>
            <a:ext cx="4117974" cy="2052870"/>
          </a:xfrm>
        </p:spPr>
        <p:txBody>
          <a:bodyPr/>
          <a:lstStyle/>
          <a:p>
            <a:r>
              <a:rPr lang="en-US" dirty="0" smtClean="0"/>
              <a:t>Use buzzwords.</a:t>
            </a:r>
            <a:br>
              <a:rPr lang="en-US" dirty="0" smtClean="0"/>
            </a:br>
            <a:endParaRPr lang="en-US" dirty="0" smtClean="0"/>
          </a:p>
          <a:p>
            <a:r>
              <a:rPr lang="en-US" dirty="0" smtClean="0"/>
              <a:t>Lie about employment and/or responsibilities and duties.</a:t>
            </a:r>
            <a:br>
              <a:rPr lang="en-US" dirty="0" smtClean="0"/>
            </a:br>
            <a:endParaRPr lang="en-US" dirty="0" smtClean="0"/>
          </a:p>
          <a:p>
            <a:r>
              <a:rPr lang="en-US" dirty="0" smtClean="0"/>
              <a:t>Write too much.</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98091688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Text Placeholder 2"/>
          <p:cNvSpPr>
            <a:spLocks noGrp="1"/>
          </p:cNvSpPr>
          <p:nvPr>
            <p:ph type="body" sz="quarter" idx="10"/>
          </p:nvPr>
        </p:nvSpPr>
        <p:spPr>
          <a:xfrm>
            <a:off x="381000" y="1411552"/>
            <a:ext cx="8382000" cy="4505849"/>
          </a:xfrm>
        </p:spPr>
        <p:txBody>
          <a:bodyPr/>
          <a:lstStyle/>
          <a:p>
            <a:pPr fontAlgn="base"/>
            <a:r>
              <a:rPr lang="en-US" sz="2400" dirty="0"/>
              <a:t>A recommendation is a comment written by a LinkedIn member to recognize or commend a colleague, business partner, or student. Viewers of your profile often view the recommendations you've received on your profile to see what others have to say about your work</a:t>
            </a:r>
            <a:r>
              <a:rPr lang="en-US" sz="2400" dirty="0" smtClean="0"/>
              <a:t>.</a:t>
            </a:r>
            <a:br>
              <a:rPr lang="en-US" sz="2400" dirty="0" smtClean="0"/>
            </a:br>
            <a:endParaRPr lang="en-US" sz="2400" dirty="0"/>
          </a:p>
          <a:p>
            <a:pPr fontAlgn="base"/>
            <a:r>
              <a:rPr lang="en-US" sz="2400" dirty="0"/>
              <a:t>The best recommendations come from people who value your work, services or products, such as managers, colleagues, co-workers, customers, and clients. Hiring managers and people searching for new customers and business partners prefer to work with people who come recommended by someone they know and trust. There's no limit to the number of recommendations you can request or give</a:t>
            </a:r>
            <a:r>
              <a:rPr lang="en-US" sz="2400" dirty="0" smtClean="0"/>
              <a:t>.</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208903065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&amp; Endorsements </a:t>
            </a:r>
            <a:endParaRPr lang="en-US" dirty="0"/>
          </a:p>
        </p:txBody>
      </p:sp>
      <p:sp>
        <p:nvSpPr>
          <p:cNvPr id="3" name="Content Placeholder 2"/>
          <p:cNvSpPr>
            <a:spLocks noGrp="1"/>
          </p:cNvSpPr>
          <p:nvPr>
            <p:ph idx="1"/>
          </p:nvPr>
        </p:nvSpPr>
        <p:spPr>
          <a:xfrm>
            <a:off x="381000" y="1412875"/>
            <a:ext cx="8382000" cy="1329595"/>
          </a:xfrm>
        </p:spPr>
        <p:txBody>
          <a:bodyPr/>
          <a:lstStyle/>
          <a:p>
            <a:r>
              <a:rPr lang="en-US" dirty="0"/>
              <a:t>Skill endorsements </a:t>
            </a:r>
            <a:r>
              <a:rPr lang="en-US" dirty="0" smtClean="0"/>
              <a:t>allow your </a:t>
            </a:r>
            <a:r>
              <a:rPr lang="en-US" dirty="0"/>
              <a:t>connections </a:t>
            </a:r>
            <a:r>
              <a:rPr lang="en-US" dirty="0" smtClean="0"/>
              <a:t>to validate </a:t>
            </a:r>
            <a:r>
              <a:rPr lang="en-US" dirty="0"/>
              <a:t>the strengths found on your own profile. </a:t>
            </a: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3050" y="2742470"/>
            <a:ext cx="6057900" cy="4038600"/>
          </a:xfrm>
          <a:prstGeom prst="rect">
            <a:avLst/>
          </a:prstGeom>
        </p:spPr>
      </p:pic>
    </p:spTree>
    <p:extLst>
      <p:ext uri="{BB962C8B-B14F-4D97-AF65-F5344CB8AC3E}">
        <p14:creationId xmlns:p14="http://schemas.microsoft.com/office/powerpoint/2010/main" val="204810004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a:xfrm>
            <a:off x="381000" y="1412875"/>
            <a:ext cx="8382000" cy="4241161"/>
          </a:xfrm>
        </p:spPr>
        <p:txBody>
          <a:bodyPr/>
          <a:lstStyle/>
          <a:p>
            <a:r>
              <a:rPr lang="en-US" dirty="0" smtClean="0"/>
              <a:t>You can send and receive messages from anyone on LinkedIn.</a:t>
            </a:r>
            <a:br>
              <a:rPr lang="en-US" dirty="0" smtClean="0"/>
            </a:br>
            <a:endParaRPr lang="en-US" dirty="0" smtClean="0"/>
          </a:p>
          <a:p>
            <a:r>
              <a:rPr lang="en-US" dirty="0" smtClean="0"/>
              <a:t>Your profile can also feature links to your:</a:t>
            </a:r>
          </a:p>
          <a:p>
            <a:pPr lvl="1"/>
            <a:r>
              <a:rPr lang="en-US" dirty="0" smtClean="0"/>
              <a:t>Personal email,</a:t>
            </a:r>
          </a:p>
          <a:p>
            <a:pPr lvl="1"/>
            <a:r>
              <a:rPr lang="en-US" dirty="0" smtClean="0"/>
              <a:t>Twitter or Facebook accounts,</a:t>
            </a:r>
          </a:p>
          <a:p>
            <a:pPr lvl="1"/>
            <a:r>
              <a:rPr lang="en-US" dirty="0" smtClean="0"/>
              <a:t>Blog,</a:t>
            </a:r>
          </a:p>
          <a:p>
            <a:pPr lvl="1"/>
            <a:r>
              <a:rPr lang="en-US" dirty="0" smtClean="0"/>
              <a:t>Website,</a:t>
            </a:r>
          </a:p>
          <a:p>
            <a:pPr lvl="1"/>
            <a:r>
              <a:rPr lang="en-US" dirty="0" smtClean="0"/>
              <a:t>Phone and/or Skype.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177590416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with the World</a:t>
            </a:r>
            <a:endParaRPr lang="en-US" dirty="0"/>
          </a:p>
        </p:txBody>
      </p:sp>
      <p:sp>
        <p:nvSpPr>
          <p:cNvPr id="3" name="Text Placeholder 2"/>
          <p:cNvSpPr>
            <a:spLocks noGrp="1"/>
          </p:cNvSpPr>
          <p:nvPr>
            <p:ph type="body" sz="quarter" idx="10"/>
          </p:nvPr>
        </p:nvSpPr>
        <p:spPr>
          <a:xfrm>
            <a:off x="381000" y="1411552"/>
            <a:ext cx="8382000" cy="5613845"/>
          </a:xfrm>
        </p:spPr>
        <p:txBody>
          <a:bodyPr/>
          <a:lstStyle/>
          <a:p>
            <a:r>
              <a:rPr lang="en-US" dirty="0" smtClean="0"/>
              <a:t>Once you’re satisfied with your profile, start finding connections.</a:t>
            </a:r>
            <a:br>
              <a:rPr lang="en-US" dirty="0" smtClean="0"/>
            </a:br>
            <a:endParaRPr lang="en-US" dirty="0" smtClean="0"/>
          </a:p>
          <a:p>
            <a:r>
              <a:rPr lang="en-US" dirty="0" smtClean="0"/>
              <a:t>Connections include:</a:t>
            </a:r>
          </a:p>
          <a:p>
            <a:pPr lvl="1"/>
            <a:r>
              <a:rPr lang="en-US" dirty="0" smtClean="0"/>
              <a:t>Former employers and co-workers,</a:t>
            </a:r>
          </a:p>
          <a:p>
            <a:pPr lvl="1"/>
            <a:r>
              <a:rPr lang="en-US" dirty="0" smtClean="0"/>
              <a:t>Former professors and classmates,</a:t>
            </a:r>
          </a:p>
          <a:p>
            <a:pPr lvl="1"/>
            <a:r>
              <a:rPr lang="en-US" dirty="0" smtClean="0"/>
              <a:t>Friends and family,</a:t>
            </a:r>
          </a:p>
          <a:p>
            <a:pPr lvl="1"/>
            <a:r>
              <a:rPr lang="en-US" dirty="0" smtClean="0"/>
              <a:t>Anyone else who you’ve worked with.</a:t>
            </a:r>
            <a:br>
              <a:rPr lang="en-US" dirty="0" smtClean="0"/>
            </a:br>
            <a:endParaRPr lang="en-US" dirty="0" smtClean="0"/>
          </a:p>
          <a:p>
            <a:r>
              <a:rPr lang="en-US" dirty="0" smtClean="0"/>
              <a:t>You can also connect with those you’d like to work with.</a:t>
            </a:r>
          </a:p>
          <a:p>
            <a:pPr lvl="1"/>
            <a:endParaRPr lang="en-US" dirty="0"/>
          </a:p>
        </p:txBody>
      </p:sp>
    </p:spTree>
    <p:extLst>
      <p:ext uri="{BB962C8B-B14F-4D97-AF65-F5344CB8AC3E}">
        <p14:creationId xmlns:p14="http://schemas.microsoft.com/office/powerpoint/2010/main" val="171084998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 Use LinkedIn?</a:t>
            </a:r>
            <a:endParaRPr lang="en-US" dirty="0"/>
          </a:p>
        </p:txBody>
      </p:sp>
      <p:sp>
        <p:nvSpPr>
          <p:cNvPr id="3" name="Content Placeholder 2"/>
          <p:cNvSpPr>
            <a:spLocks noGrp="1"/>
          </p:cNvSpPr>
          <p:nvPr>
            <p:ph idx="1"/>
          </p:nvPr>
        </p:nvSpPr>
        <p:spPr>
          <a:xfrm>
            <a:off x="381000" y="1412875"/>
            <a:ext cx="8382000" cy="5053691"/>
          </a:xfrm>
        </p:spPr>
        <p:txBody>
          <a:bodyPr/>
          <a:lstStyle/>
          <a:p>
            <a:r>
              <a:rPr lang="en-US" dirty="0" smtClean="0"/>
              <a:t>It has been a valuable networking tool for me.</a:t>
            </a:r>
          </a:p>
          <a:p>
            <a:pPr lvl="1"/>
            <a:r>
              <a:rPr lang="en-US" dirty="0" smtClean="0"/>
              <a:t>Stay in touch with former co-workers and supervisors.</a:t>
            </a:r>
          </a:p>
          <a:p>
            <a:pPr lvl="1"/>
            <a:r>
              <a:rPr lang="en-US" dirty="0" smtClean="0"/>
              <a:t>Introduce myself before an interview.</a:t>
            </a:r>
          </a:p>
          <a:p>
            <a:pPr lvl="1"/>
            <a:r>
              <a:rPr lang="en-US" dirty="0" smtClean="0"/>
              <a:t>Stay up to date on industry trends.</a:t>
            </a:r>
            <a:br>
              <a:rPr lang="en-US" dirty="0" smtClean="0"/>
            </a:br>
            <a:endParaRPr lang="en-US" dirty="0" smtClean="0"/>
          </a:p>
          <a:p>
            <a:r>
              <a:rPr lang="en-US" dirty="0" smtClean="0"/>
              <a:t>I have received job offers over LinkedIn.</a:t>
            </a:r>
            <a:br>
              <a:rPr lang="en-US" dirty="0" smtClean="0"/>
            </a:br>
            <a:endParaRPr lang="en-US" dirty="0" smtClean="0"/>
          </a:p>
          <a:p>
            <a:r>
              <a:rPr lang="en-US" dirty="0" smtClean="0"/>
              <a:t>Many companies are asking for a link to your LinkedIn account instead of a traditional </a:t>
            </a:r>
            <a:r>
              <a:rPr lang="en-US" dirty="0"/>
              <a:t>résumé.</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5602574"/>
            <a:ext cx="1219200" cy="1219200"/>
          </a:xfrm>
          <a:prstGeom prst="rect">
            <a:avLst/>
          </a:prstGeom>
        </p:spPr>
      </p:pic>
    </p:spTree>
    <p:extLst>
      <p:ext uri="{BB962C8B-B14F-4D97-AF65-F5344CB8AC3E}">
        <p14:creationId xmlns:p14="http://schemas.microsoft.com/office/powerpoint/2010/main" val="1521102455"/>
      </p:ext>
    </p:extLst>
  </p:cSld>
  <p:clrMapOvr>
    <a:masterClrMapping/>
  </p:clrMapOvr>
  <p:transition>
    <p:fade/>
  </p:transition>
</p:sld>
</file>

<file path=ppt/theme/theme1.xml><?xml version="1.0" encoding="utf-8"?>
<a:theme xmlns:a="http://schemas.openxmlformats.org/drawingml/2006/main" name="1_Med Blue template Segoe_TP10286764">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2100-01-01T00:00:00+00:00</AssetExpire>
    <IntlLangReviewDate xmlns="4873beb7-5857-4685-be1f-d57550cc96cc" xsi:nil="true"/>
    <SubmitterId xmlns="4873beb7-5857-4685-be1f-d57550cc96cc" xsi:nil="true"/>
    <IntlLangReview xmlns="4873beb7-5857-4685-be1f-d57550cc96cc" xsi:nil="true"/>
    <EditorialStatus xmlns="4873beb7-5857-4685-be1f-d57550cc96cc" xsi:nil="true"/>
    <OriginAsset xmlns="4873beb7-5857-4685-be1f-d57550cc96cc" xsi:nil="true"/>
    <Markets xmlns="4873beb7-5857-4685-be1f-d57550cc96cc"/>
    <AcquiredFrom xmlns="4873beb7-5857-4685-be1f-d57550cc96cc" xsi:nil="true"/>
    <AssetStart xmlns="4873beb7-5857-4685-be1f-d57550cc96cc">2009-05-30T20:53:42+00:00</AssetStart>
    <PublishStatusLookup xmlns="4873beb7-5857-4685-be1f-d57550cc96cc">
      <Value>266518</Value>
      <Value>1317273</Value>
    </PublishStatusLookup>
    <MarketSpecific xmlns="4873beb7-5857-4685-be1f-d57550cc96cc" xsi:nil="true"/>
    <APAuthor xmlns="4873beb7-5857-4685-be1f-d57550cc96cc">
      <UserInfo>
        <DisplayName/>
        <AccountId>191</AccountId>
        <AccountType/>
      </UserInfo>
    </APAuthor>
    <IntlLangReviewer xmlns="4873beb7-5857-4685-be1f-d57550cc96cc" xsi:nil="true"/>
    <CSXSubmissionDate xmlns="4873beb7-5857-4685-be1f-d57550cc96cc" xsi:nil="true"/>
    <NumericId xmlns="4873beb7-5857-4685-be1f-d57550cc96cc">-1</NumericId>
    <ParentAssetId xmlns="4873beb7-5857-4685-be1f-d57550cc96cc" xsi:nil="true"/>
    <OriginalSourceMarket xmlns="4873beb7-5857-4685-be1f-d57550cc96cc" xsi:nil="true"/>
    <ApprovalStatus xmlns="4873beb7-5857-4685-be1f-d57550cc96cc">InProgress</ApprovalStatus>
    <SourceTitle xmlns="4873beb7-5857-4685-be1f-d57550cc96cc">Sample presentation slides (Medium blue design)</SourceTitl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TemplateStatus xmlns="4873beb7-5857-4685-be1f-d57550cc96cc">Complete</TemplateStatus>
    <OutputCachingOn xmlns="4873beb7-5857-4685-be1f-d57550cc96cc">false</OutputCachingOn>
    <IsSearchable xmlns="4873beb7-5857-4685-be1f-d57550cc96cc">false</IsSearchable>
    <HandoffToMSDN xmlns="4873beb7-5857-4685-be1f-d57550cc96cc" xsi:nil="true"/>
    <UALocRecommendation xmlns="4873beb7-5857-4685-be1f-d57550cc96cc">Localize</UALocRecommendation>
    <UALocComments xmlns="4873beb7-5857-4685-be1f-d57550cc96cc" xsi:nil="true"/>
    <ShowIn xmlns="4873beb7-5857-4685-be1f-d57550cc96cc">Show everywhere</ShowIn>
    <ThumbnailAssetId xmlns="4873beb7-5857-4685-be1f-d57550cc96cc" xsi:nil="true"/>
    <ContentItem xmlns="4873beb7-5857-4685-be1f-d57550cc96cc" xsi:nil="true"/>
    <LastModifiedDateTime xmlns="4873beb7-5857-4685-be1f-d57550cc96cc" xsi:nil="true"/>
    <ClipArtFilename xmlns="4873beb7-5857-4685-be1f-d57550cc96cc" xsi:nil="true"/>
    <CSXHash xmlns="4873beb7-5857-4685-be1f-d57550cc96cc" xsi:nil="true"/>
    <DirectSourceMarket xmlns="4873beb7-5857-4685-be1f-d57550cc96cc" xsi:nil="true"/>
    <PlannedPubDate xmlns="4873beb7-5857-4685-be1f-d57550cc96cc" xsi:nil="true"/>
    <ArtSampleDocs xmlns="4873beb7-5857-4685-be1f-d57550cc96cc" xsi:nil="true"/>
    <TrustLevel xmlns="4873beb7-5857-4685-be1f-d57550cc96cc">1 Microsoft Managed Content</TrustLevel>
    <CSXSubmissionMarket xmlns="4873beb7-5857-4685-be1f-d57550cc96cc" xsi:nil="true"/>
    <VoteCount xmlns="4873beb7-5857-4685-be1f-d57550cc96cc" xsi:nil="true"/>
    <BusinessGroup xmlns="4873beb7-5857-4685-be1f-d57550cc96cc" xsi:nil="true"/>
    <TimesCloned xmlns="4873beb7-5857-4685-be1f-d57550cc96cc" xsi:nil="true"/>
    <AverageRating xmlns="4873beb7-5857-4685-be1f-d57550cc96cc" xsi:nil="true"/>
    <Provider xmlns="4873beb7-5857-4685-be1f-d57550cc96cc">EY006220130</Provider>
    <UACurrentWords xmlns="4873beb7-5857-4685-be1f-d57550cc96cc">0</UACurrentWords>
    <AssetId xmlns="4873beb7-5857-4685-be1f-d57550cc96cc">TP010286764</AssetId>
    <APEditor xmlns="4873beb7-5857-4685-be1f-d57550cc96cc">
      <UserInfo>
        <DisplayName/>
        <AccountId>92</AccountId>
        <AccountType/>
      </UserInfo>
    </APEditor>
    <DSATActionTaken xmlns="4873beb7-5857-4685-be1f-d57550cc96cc" xsi:nil="true"/>
    <IsDeleted xmlns="4873beb7-5857-4685-be1f-d57550cc96cc">false</IsDeleted>
    <PublishTargets xmlns="4873beb7-5857-4685-be1f-d57550cc96cc">OfficeOnline</PublishTargets>
    <ApprovalLog xmlns="4873beb7-5857-4685-be1f-d57550cc96cc" xsi:nil="true"/>
    <BugNumber xmlns="4873beb7-5857-4685-be1f-d57550cc96cc">193. 198</BugNumber>
    <CrawlForDependencies xmlns="4873beb7-5857-4685-be1f-d57550cc96cc">false</CrawlForDependencies>
    <LastHandOff xmlns="4873beb7-5857-4685-be1f-d57550cc96cc" xsi:nil="true"/>
    <Milestone xmlns="4873beb7-5857-4685-be1f-d57550cc96cc" xsi:nil="true"/>
    <UANotes xmlns="4873beb7-5857-4685-be1f-d57550cc96cc">FedEx</UANotes>
    <PrimaryImageGen xmlns="4873beb7-5857-4685-be1f-d57550cc96cc">true</PrimaryImageGen>
    <TPFriendlyName xmlns="4873beb7-5857-4685-be1f-d57550cc96cc">Sample presentation slides (Medium blue design)</TPFriendlyName>
    <OpenTemplate xmlns="4873beb7-5857-4685-be1f-d57550cc96cc">true</OpenTemplate>
    <TPInstallLocation xmlns="4873beb7-5857-4685-be1f-d57550cc96cc">{My Templates}</TPInstallLocation>
    <TPCommandLine xmlns="4873beb7-5857-4685-be1f-d57550cc96cc">{PP} /n {FilePath}</TPCommandLine>
    <TPAppVersion xmlns="4873beb7-5857-4685-be1f-d57550cc96cc">12</TPAppVersion>
    <TPLaunchHelpLinkType xmlns="4873beb7-5857-4685-be1f-d57550cc96cc">Template</TPLaunchHelpLinkType>
    <TPLaunchHelpLink xmlns="4873beb7-5857-4685-be1f-d57550cc96cc" xsi:nil="true"/>
    <TPApplication xmlns="4873beb7-5857-4685-be1f-d57550cc96cc">PowerPoint</TPApplication>
    <TPNamespace xmlns="4873beb7-5857-4685-be1f-d57550cc96cc">POWERPNT</TPNamespace>
    <TPExecutable xmlns="4873beb7-5857-4685-be1f-d57550cc96cc" xsi:nil="true"/>
    <TPComponent xmlns="4873beb7-5857-4685-be1f-d57550cc96cc">PPTFiles</TPComponent>
    <TPClientViewer xmlns="4873beb7-5857-4685-be1f-d57550cc96cc">Microsoft Office PowerPoint</TPClientViewer>
    <LastPublishResultLookup xmlns="4873beb7-5857-4685-be1f-d57550cc96cc" xsi:nil="true"/>
    <PolicheckWords xmlns="4873beb7-5857-4685-be1f-d57550cc96cc" xsi:nil="true"/>
    <FriendlyTitle xmlns="4873beb7-5857-4685-be1f-d57550cc96cc" xsi:nil="true"/>
    <Manager xmlns="4873beb7-5857-4685-be1f-d57550cc96cc" xsi:nil="true"/>
    <EditorialTags xmlns="4873beb7-5857-4685-be1f-d57550cc96cc" xsi:nil="true"/>
    <LegacyData xmlns="4873beb7-5857-4685-be1f-d57550cc96cc" xsi:nil="true"/>
    <Downloads xmlns="4873beb7-5857-4685-be1f-d57550cc96cc">0</Downloads>
    <Providers xmlns="4873beb7-5857-4685-be1f-d57550cc96cc" xsi:nil="true"/>
    <TemplateTemplateType xmlns="4873beb7-5857-4685-be1f-d57550cc96cc">PowerPoint 12 Default</TemplateTemplateType>
    <OOCacheId xmlns="4873beb7-5857-4685-be1f-d57550cc96cc" xsi:nil="true"/>
    <BlockPublish xmlns="4873beb7-5857-4685-be1f-d57550cc96cc" xsi:nil="true"/>
    <CampaignTagsTaxHTField0 xmlns="4873beb7-5857-4685-be1f-d57550cc96cc">
      <Terms xmlns="http://schemas.microsoft.com/office/infopath/2007/PartnerControls"/>
    </CampaignTagsTaxHTField0>
    <LocLastLocAttemptVersionLookup xmlns="4873beb7-5857-4685-be1f-d57550cc96cc">117230</LocLastLocAttemptVersionLookup>
    <LocLastLocAttemptVersionTypeLookup xmlns="4873beb7-5857-4685-be1f-d57550cc96cc" xsi:nil="true"/>
    <LocOverallPreviewStatusLookup xmlns="4873beb7-5857-4685-be1f-d57550cc96cc" xsi:nil="true"/>
    <LocOverallPublishStatusLookup xmlns="4873beb7-5857-4685-be1f-d57550cc96cc" xsi:nil="true"/>
    <TaxCatchAll xmlns="4873beb7-5857-4685-be1f-d57550cc96cc"/>
    <LocNewPublishedVersionLookup xmlns="4873beb7-5857-4685-be1f-d57550cc96cc" xsi:nil="true"/>
    <LocPublishedDependentAssetsLookup xmlns="4873beb7-5857-4685-be1f-d57550cc96cc" xsi:nil="true"/>
    <LocComments xmlns="4873beb7-5857-4685-be1f-d57550cc96cc" xsi:nil="true"/>
    <LocProcessedForMarketsLookup xmlns="4873beb7-5857-4685-be1f-d57550cc96cc" xsi:nil="true"/>
    <LocRecommendedHandoff xmlns="4873beb7-5857-4685-be1f-d57550cc96cc" xsi:nil="true"/>
    <LocManualTestRequired xmlns="4873beb7-5857-4685-be1f-d57550cc96cc" xsi:nil="true"/>
    <LocProcessedForHandoffsLookup xmlns="4873beb7-5857-4685-be1f-d57550cc96cc" xsi:nil="true"/>
    <LocOverallHandbackStatusLookup xmlns="4873beb7-5857-4685-be1f-d57550cc96cc" xsi:nil="true"/>
    <LocalizationTagsTaxHTField0 xmlns="4873beb7-5857-4685-be1f-d57550cc96cc">
      <Terms xmlns="http://schemas.microsoft.com/office/infopath/2007/PartnerControls"/>
    </LocalizationTagsTaxHTField0>
    <FeatureTagsTaxHTField0 xmlns="4873beb7-5857-4685-be1f-d57550cc96cc">
      <Terms xmlns="http://schemas.microsoft.com/office/infopath/2007/PartnerControls"/>
    </FeatureTagsTaxHTField0>
    <LocOverallLocStatusLookup xmlns="4873beb7-5857-4685-be1f-d57550cc96cc" xsi:nil="true"/>
    <LocPublishedLinkedAssetsLookup xmlns="4873beb7-5857-4685-be1f-d57550cc96cc" xsi:nil="true"/>
    <InternalTagsTaxHTField0 xmlns="4873beb7-5857-4685-be1f-d57550cc96cc">
      <Terms xmlns="http://schemas.microsoft.com/office/infopath/2007/PartnerControls"/>
    </InternalTagsTaxHTField0>
    <RecommendationsModifier xmlns="4873beb7-5857-4685-be1f-d57550cc96cc" xsi:nil="true"/>
    <ScenarioTagsTaxHTField0 xmlns="4873beb7-5857-4685-be1f-d57550cc96cc">
      <Terms xmlns="http://schemas.microsoft.com/office/infopath/2007/PartnerControls"/>
    </ScenarioTagsTaxHTField0>
    <OriginalRelease xmlns="4873beb7-5857-4685-be1f-d57550cc96cc">14</OriginalRelease>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815327-49B6-4CB8-A3B6-5F94D5C02EE2}">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C1C1B676-5D22-4676-8485-2B5F22FD52B4}">
  <ds:schemaRefs>
    <ds:schemaRef ds:uri="http://schemas.microsoft.com/sharepoint/v3/contenttype/forms"/>
  </ds:schemaRefs>
</ds:datastoreItem>
</file>

<file path=customXml/itemProps3.xml><?xml version="1.0" encoding="utf-8"?>
<ds:datastoreItem xmlns:ds="http://schemas.openxmlformats.org/officeDocument/2006/customXml" ds:itemID="{1A603EC2-FBAE-4F17-A304-649C43D8A5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Sample presentation slides (Medium blue design)</Template>
  <TotalTime>125</TotalTime>
  <Words>389</Words>
  <Application>Microsoft Macintosh PowerPoint</Application>
  <PresentationFormat>On-screen Show (4:3)</PresentationFormat>
  <Paragraphs>77</Paragraphs>
  <Slides>13</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Calibri</vt:lpstr>
      <vt:lpstr>Courier New</vt:lpstr>
      <vt:lpstr>Wingdings</vt:lpstr>
      <vt:lpstr>Arial</vt:lpstr>
      <vt:lpstr>1_Med Blue template Segoe_TP10286764</vt:lpstr>
      <vt:lpstr>White with Courier font for code slides</vt:lpstr>
      <vt:lpstr>Using LinkedIn Effectively</vt:lpstr>
      <vt:lpstr>What is LinkedIn?</vt:lpstr>
      <vt:lpstr>What is LinkedIn?</vt:lpstr>
      <vt:lpstr>Effective LinkedIn Profiles</vt:lpstr>
      <vt:lpstr>Photo &amp; Headline</vt:lpstr>
      <vt:lpstr>Summary &amp; Introduction</vt:lpstr>
      <vt:lpstr>Education History</vt:lpstr>
      <vt:lpstr>Displaying Work History</vt:lpstr>
      <vt:lpstr>Recommendations</vt:lpstr>
      <vt:lpstr>Skills &amp; Endorsements </vt:lpstr>
      <vt:lpstr>Contact Information</vt:lpstr>
      <vt:lpstr>Connect with the World</vt:lpstr>
      <vt:lpstr>Why I Use LinkedIn?</vt:lpstr>
    </vt:vector>
  </TitlesOfParts>
  <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LinkedIn Effectively</dc:title>
  <dc:creator>Hayden Coombs</dc:creator>
  <cp:lastModifiedBy>Hayden Coombs</cp:lastModifiedBy>
  <cp:revision>10</cp:revision>
  <dcterms:created xsi:type="dcterms:W3CDTF">2016-06-29T18:10:18Z</dcterms:created>
  <dcterms:modified xsi:type="dcterms:W3CDTF">2016-06-29T20:15:49Z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mageGenCounter">
    <vt:lpwstr>0</vt:lpwstr>
  </property>
  <property fmtid="{D5CDD505-2E9C-101B-9397-08002B2CF9AE}" pid="4" name="ViolationReportStatus">
    <vt:lpwstr>None</vt:lpwstr>
  </property>
  <property fmtid="{D5CDD505-2E9C-101B-9397-08002B2CF9AE}" pid="5" name="ImageGenStatus">
    <vt:lpwstr>0</vt:lpwstr>
  </property>
  <property fmtid="{D5CDD505-2E9C-101B-9397-08002B2CF9AE}" pid="6" name="PolicheckStatus">
    <vt:lpwstr>0</vt:lpwstr>
  </property>
  <property fmtid="{D5CDD505-2E9C-101B-9397-08002B2CF9AE}" pid="7" name="Applications">
    <vt:lpwstr>79;#tpl120;#419;#zpp140;#65;#zpp120</vt:lpwstr>
  </property>
  <property fmtid="{D5CDD505-2E9C-101B-9397-08002B2CF9AE}" pid="8" name="PolicheckCounter">
    <vt:lpwstr>0</vt:lpwstr>
  </property>
  <property fmtid="{D5CDD505-2E9C-101B-9397-08002B2CF9AE}" pid="9" name="APTrustLevel">
    <vt:r8>1</vt:r8>
  </property>
</Properties>
</file>