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76" r:id="rId3"/>
    <p:sldId id="277" r:id="rId4"/>
    <p:sldId id="278" r:id="rId5"/>
    <p:sldId id="279" r:id="rId6"/>
    <p:sldId id="280" r:id="rId7"/>
    <p:sldId id="257" r:id="rId8"/>
    <p:sldId id="258" r:id="rId9"/>
    <p:sldId id="261" r:id="rId10"/>
    <p:sldId id="259" r:id="rId11"/>
    <p:sldId id="260" r:id="rId12"/>
    <p:sldId id="281" r:id="rId13"/>
    <p:sldId id="262" r:id="rId14"/>
    <p:sldId id="263" r:id="rId15"/>
    <p:sldId id="265" r:id="rId16"/>
    <p:sldId id="266" r:id="rId17"/>
    <p:sldId id="268" r:id="rId18"/>
    <p:sldId id="269" r:id="rId19"/>
    <p:sldId id="271" r:id="rId20"/>
    <p:sldId id="272" r:id="rId21"/>
    <p:sldId id="273" r:id="rId22"/>
    <p:sldId id="275" r:id="rId23"/>
    <p:sldId id="282" r:id="rId24"/>
    <p:sldId id="283"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1"/>
    <p:restoredTop sz="94668"/>
  </p:normalViewPr>
  <p:slideViewPr>
    <p:cSldViewPr snapToGrid="0" snapToObjects="1">
      <p:cViewPr varScale="1">
        <p:scale>
          <a:sx n="105" d="100"/>
          <a:sy n="105" d="100"/>
        </p:scale>
        <p:origin x="960"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9DD2CC-C964-D940-9CA7-AFA3EB138EE6}" type="datetimeFigureOut">
              <a:rPr lang="en-US" smtClean="0"/>
              <a:t>11/14/18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75E71E-C2E1-3A4A-96CF-92EC2606F1B7}" type="slidenum">
              <a:rPr lang="en-US" smtClean="0"/>
              <a:t>‹#›</a:t>
            </a:fld>
            <a:endParaRPr lang="en-US"/>
          </a:p>
        </p:txBody>
      </p:sp>
    </p:spTree>
    <p:extLst>
      <p:ext uri="{BB962C8B-B14F-4D97-AF65-F5344CB8AC3E}">
        <p14:creationId xmlns:p14="http://schemas.microsoft.com/office/powerpoint/2010/main" val="270021442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75E71E-C2E1-3A4A-96CF-92EC2606F1B7}" type="slidenum">
              <a:rPr lang="en-US" smtClean="0"/>
              <a:t>13</a:t>
            </a:fld>
            <a:endParaRPr lang="en-US"/>
          </a:p>
        </p:txBody>
      </p:sp>
    </p:spTree>
    <p:extLst>
      <p:ext uri="{BB962C8B-B14F-4D97-AF65-F5344CB8AC3E}">
        <p14:creationId xmlns:p14="http://schemas.microsoft.com/office/powerpoint/2010/main" val="2058012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C70A87A-E9F6-8A46-B056-9FCA2267F113}" type="datetimeFigureOut">
              <a:rPr lang="en-US" smtClean="0"/>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AD6A1A-B715-CD46-AB37-74480A7F78D9}" type="slidenum">
              <a:rPr lang="en-US" smtClean="0"/>
              <a:t>‹#›</a:t>
            </a:fld>
            <a:endParaRPr lang="en-US"/>
          </a:p>
        </p:txBody>
      </p:sp>
    </p:spTree>
    <p:extLst>
      <p:ext uri="{BB962C8B-B14F-4D97-AF65-F5344CB8AC3E}">
        <p14:creationId xmlns:p14="http://schemas.microsoft.com/office/powerpoint/2010/main" val="246022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70A87A-E9F6-8A46-B056-9FCA2267F113}" type="datetimeFigureOut">
              <a:rPr lang="en-US" smtClean="0"/>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AD6A1A-B715-CD46-AB37-74480A7F78D9}" type="slidenum">
              <a:rPr lang="en-US" smtClean="0"/>
              <a:t>‹#›</a:t>
            </a:fld>
            <a:endParaRPr lang="en-US"/>
          </a:p>
        </p:txBody>
      </p:sp>
    </p:spTree>
    <p:extLst>
      <p:ext uri="{BB962C8B-B14F-4D97-AF65-F5344CB8AC3E}">
        <p14:creationId xmlns:p14="http://schemas.microsoft.com/office/powerpoint/2010/main" val="2819072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70A87A-E9F6-8A46-B056-9FCA2267F113}" type="datetimeFigureOut">
              <a:rPr lang="en-US" smtClean="0"/>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AD6A1A-B715-CD46-AB37-74480A7F78D9}" type="slidenum">
              <a:rPr lang="en-US" smtClean="0"/>
              <a:t>‹#›</a:t>
            </a:fld>
            <a:endParaRPr lang="en-US"/>
          </a:p>
        </p:txBody>
      </p:sp>
    </p:spTree>
    <p:extLst>
      <p:ext uri="{BB962C8B-B14F-4D97-AF65-F5344CB8AC3E}">
        <p14:creationId xmlns:p14="http://schemas.microsoft.com/office/powerpoint/2010/main" val="4011198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C70A87A-E9F6-8A46-B056-9FCA2267F113}" type="datetimeFigureOut">
              <a:rPr lang="en-US" smtClean="0"/>
              <a:t>11/14/18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AD6A1A-B715-CD46-AB37-74480A7F78D9}" type="slidenum">
              <a:rPr lang="en-US" smtClean="0"/>
              <a:t>‹#›</a:t>
            </a:fld>
            <a:endParaRPr lang="en-US"/>
          </a:p>
        </p:txBody>
      </p:sp>
    </p:spTree>
    <p:extLst>
      <p:ext uri="{BB962C8B-B14F-4D97-AF65-F5344CB8AC3E}">
        <p14:creationId xmlns:p14="http://schemas.microsoft.com/office/powerpoint/2010/main" val="524150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C70A87A-E9F6-8A46-B056-9FCA2267F113}" type="datetimeFigureOut">
              <a:rPr lang="en-US" smtClean="0"/>
              <a:t>11/14/18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AD6A1A-B715-CD46-AB37-74480A7F78D9}" type="slidenum">
              <a:rPr lang="en-US" smtClean="0"/>
              <a:t>‹#›</a:t>
            </a:fld>
            <a:endParaRPr lang="en-US"/>
          </a:p>
        </p:txBody>
      </p:sp>
    </p:spTree>
    <p:extLst>
      <p:ext uri="{BB962C8B-B14F-4D97-AF65-F5344CB8AC3E}">
        <p14:creationId xmlns:p14="http://schemas.microsoft.com/office/powerpoint/2010/main" val="3370813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C70A87A-E9F6-8A46-B056-9FCA2267F113}" type="datetimeFigureOut">
              <a:rPr lang="en-US" smtClean="0"/>
              <a:t>11/14/18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AD6A1A-B715-CD46-AB37-74480A7F78D9}" type="slidenum">
              <a:rPr lang="en-US" smtClean="0"/>
              <a:t>‹#›</a:t>
            </a:fld>
            <a:endParaRPr lang="en-US"/>
          </a:p>
        </p:txBody>
      </p:sp>
    </p:spTree>
    <p:extLst>
      <p:ext uri="{BB962C8B-B14F-4D97-AF65-F5344CB8AC3E}">
        <p14:creationId xmlns:p14="http://schemas.microsoft.com/office/powerpoint/2010/main" val="1978126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70A87A-E9F6-8A46-B056-9FCA2267F113}" type="datetimeFigureOut">
              <a:rPr lang="en-US" smtClean="0"/>
              <a:t>11/14/18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AD6A1A-B715-CD46-AB37-74480A7F78D9}" type="slidenum">
              <a:rPr lang="en-US" smtClean="0"/>
              <a:t>‹#›</a:t>
            </a:fld>
            <a:endParaRPr lang="en-US"/>
          </a:p>
        </p:txBody>
      </p:sp>
    </p:spTree>
    <p:extLst>
      <p:ext uri="{BB962C8B-B14F-4D97-AF65-F5344CB8AC3E}">
        <p14:creationId xmlns:p14="http://schemas.microsoft.com/office/powerpoint/2010/main" val="397149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70A87A-E9F6-8A46-B056-9FCA2267F113}" type="datetimeFigureOut">
              <a:rPr lang="en-US" smtClean="0"/>
              <a:t>11/14/18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AD6A1A-B715-CD46-AB37-74480A7F78D9}" type="slidenum">
              <a:rPr lang="en-US" smtClean="0"/>
              <a:t>‹#›</a:t>
            </a:fld>
            <a:endParaRPr lang="en-US"/>
          </a:p>
        </p:txBody>
      </p:sp>
    </p:spTree>
    <p:extLst>
      <p:ext uri="{BB962C8B-B14F-4D97-AF65-F5344CB8AC3E}">
        <p14:creationId xmlns:p14="http://schemas.microsoft.com/office/powerpoint/2010/main" val="190744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70A87A-E9F6-8A46-B056-9FCA2267F113}" type="datetimeFigureOut">
              <a:rPr lang="en-US" smtClean="0"/>
              <a:t>11/14/18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AD6A1A-B715-CD46-AB37-74480A7F78D9}" type="slidenum">
              <a:rPr lang="en-US" smtClean="0"/>
              <a:t>‹#›</a:t>
            </a:fld>
            <a:endParaRPr lang="en-US"/>
          </a:p>
        </p:txBody>
      </p:sp>
    </p:spTree>
    <p:extLst>
      <p:ext uri="{BB962C8B-B14F-4D97-AF65-F5344CB8AC3E}">
        <p14:creationId xmlns:p14="http://schemas.microsoft.com/office/powerpoint/2010/main" val="261568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70A87A-E9F6-8A46-B056-9FCA2267F113}" type="datetimeFigureOut">
              <a:rPr lang="en-US" smtClean="0"/>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AD6A1A-B715-CD46-AB37-74480A7F78D9}" type="slidenum">
              <a:rPr lang="en-US" smtClean="0"/>
              <a:t>‹#›</a:t>
            </a:fld>
            <a:endParaRPr lang="en-US"/>
          </a:p>
        </p:txBody>
      </p:sp>
    </p:spTree>
    <p:extLst>
      <p:ext uri="{BB962C8B-B14F-4D97-AF65-F5344CB8AC3E}">
        <p14:creationId xmlns:p14="http://schemas.microsoft.com/office/powerpoint/2010/main" val="2370026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70A87A-E9F6-8A46-B056-9FCA2267F113}" type="datetimeFigureOut">
              <a:rPr lang="en-US" smtClean="0"/>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AD6A1A-B715-CD46-AB37-74480A7F78D9}" type="slidenum">
              <a:rPr lang="en-US" smtClean="0"/>
              <a:t>‹#›</a:t>
            </a:fld>
            <a:endParaRPr lang="en-US"/>
          </a:p>
        </p:txBody>
      </p:sp>
    </p:spTree>
    <p:extLst>
      <p:ext uri="{BB962C8B-B14F-4D97-AF65-F5344CB8AC3E}">
        <p14:creationId xmlns:p14="http://schemas.microsoft.com/office/powerpoint/2010/main" val="3489495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70A87A-E9F6-8A46-B056-9FCA2267F113}" type="datetimeFigureOut">
              <a:rPr lang="en-US" smtClean="0"/>
              <a:t>11/14/18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AD6A1A-B715-CD46-AB37-74480A7F78D9}" type="slidenum">
              <a:rPr lang="en-US" smtClean="0"/>
              <a:t>‹#›</a:t>
            </a:fld>
            <a:endParaRPr lang="en-US"/>
          </a:p>
        </p:txBody>
      </p:sp>
    </p:spTree>
    <p:extLst>
      <p:ext uri="{BB962C8B-B14F-4D97-AF65-F5344CB8AC3E}">
        <p14:creationId xmlns:p14="http://schemas.microsoft.com/office/powerpoint/2010/main" val="11918273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ccmixter.com" TargetMode="External"/><Relationship Id="rId2" Type="http://schemas.openxmlformats.org/officeDocument/2006/relationships/hyperlink" Target="http://www.freemusicarchive.or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84888" y="2441221"/>
            <a:ext cx="4176890" cy="1481667"/>
          </a:xfrm>
        </p:spPr>
        <p:txBody>
          <a:bodyPr>
            <a:normAutofit/>
          </a:bodyPr>
          <a:lstStyle/>
          <a:p>
            <a:pPr algn="r"/>
            <a:br>
              <a:rPr lang="en-US" sz="4000" b="1" dirty="0">
                <a:latin typeface="American Typewriter"/>
                <a:cs typeface="American Typewriter"/>
              </a:rPr>
            </a:br>
            <a:r>
              <a:rPr lang="en-US" sz="4000" b="1" dirty="0">
                <a:latin typeface="American Typewriter"/>
                <a:cs typeface="American Typewriter"/>
              </a:rPr>
              <a:t>Podcasting 101</a:t>
            </a:r>
          </a:p>
        </p:txBody>
      </p:sp>
      <p:pic>
        <p:nvPicPr>
          <p:cNvPr id="4" name="Picture 3" descr="podcast-775084.jp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685799" y="1241778"/>
            <a:ext cx="3999089" cy="4195765"/>
          </a:xfrm>
          <a:prstGeom prst="rect">
            <a:avLst/>
          </a:prstGeom>
        </p:spPr>
      </p:pic>
      <p:sp>
        <p:nvSpPr>
          <p:cNvPr id="6" name="TextBox 5"/>
          <p:cNvSpPr txBox="1"/>
          <p:nvPr/>
        </p:nvSpPr>
        <p:spPr>
          <a:xfrm>
            <a:off x="4934808" y="4129994"/>
            <a:ext cx="3801304" cy="461665"/>
          </a:xfrm>
          <a:prstGeom prst="rect">
            <a:avLst/>
          </a:prstGeom>
          <a:noFill/>
        </p:spPr>
        <p:txBody>
          <a:bodyPr wrap="none" rtlCol="0">
            <a:spAutoFit/>
          </a:bodyPr>
          <a:lstStyle/>
          <a:p>
            <a:r>
              <a:rPr lang="en-US" sz="2400" b="1" dirty="0">
                <a:solidFill>
                  <a:srgbClr val="FF0000"/>
                </a:solidFill>
                <a:latin typeface="American Typewriter"/>
                <a:cs typeface="American Typewriter"/>
              </a:rPr>
              <a:t>Produce, Post, Promote</a:t>
            </a:r>
          </a:p>
        </p:txBody>
      </p:sp>
    </p:spTree>
    <p:extLst>
      <p:ext uri="{BB962C8B-B14F-4D97-AF65-F5344CB8AC3E}">
        <p14:creationId xmlns:p14="http://schemas.microsoft.com/office/powerpoint/2010/main" val="1109405000"/>
      </p:ext>
    </p:extLst>
  </p:cSld>
  <p:clrMapOvr>
    <a:masterClrMapping/>
  </p:clrMapOvr>
  <p:transition spd="slow">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1" name="Text Box 3"/>
          <p:cNvSpPr txBox="1">
            <a:spLocks noChangeArrowheads="1"/>
          </p:cNvSpPr>
          <p:nvPr/>
        </p:nvSpPr>
        <p:spPr bwMode="auto">
          <a:xfrm>
            <a:off x="2411413" y="404813"/>
            <a:ext cx="6408737" cy="641350"/>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b="1"/>
              <a:t>What is a Podcast?</a:t>
            </a:r>
            <a:endParaRPr lang="en-US" altLang="en-US" sz="3600" b="1"/>
          </a:p>
        </p:txBody>
      </p:sp>
      <p:pic>
        <p:nvPicPr>
          <p:cNvPr id="672774" name="Picture 6" descr="ip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925" y="2205038"/>
            <a:ext cx="2900363" cy="3095625"/>
          </a:xfrm>
          <a:prstGeom prst="rect">
            <a:avLst/>
          </a:prstGeom>
          <a:noFill/>
          <a:extLst>
            <a:ext uri="{909E8E84-426E-40DD-AFC4-6F175D3DCCD1}">
              <a14:hiddenFill xmlns:a14="http://schemas.microsoft.com/office/drawing/2010/main">
                <a:solidFill>
                  <a:srgbClr val="FFFFFF"/>
                </a:solidFill>
              </a14:hiddenFill>
            </a:ext>
          </a:extLst>
        </p:spPr>
      </p:pic>
      <p:sp>
        <p:nvSpPr>
          <p:cNvPr id="672775" name="Text Box 7"/>
          <p:cNvSpPr txBox="1">
            <a:spLocks noChangeArrowheads="1"/>
          </p:cNvSpPr>
          <p:nvPr/>
        </p:nvSpPr>
        <p:spPr bwMode="auto">
          <a:xfrm>
            <a:off x="3563938" y="3141663"/>
            <a:ext cx="1008062" cy="1006475"/>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6000"/>
              <a:t>+</a:t>
            </a:r>
            <a:endParaRPr lang="en-US" altLang="en-US" sz="6000"/>
          </a:p>
        </p:txBody>
      </p:sp>
      <p:pic>
        <p:nvPicPr>
          <p:cNvPr id="672777" name="Picture 9" descr="ret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2535238"/>
            <a:ext cx="3024187" cy="2419350"/>
          </a:xfrm>
          <a:prstGeom prst="rect">
            <a:avLst/>
          </a:prstGeom>
          <a:noFill/>
          <a:extLst>
            <a:ext uri="{909E8E84-426E-40DD-AFC4-6F175D3DCCD1}">
              <a14:hiddenFill xmlns:a14="http://schemas.microsoft.com/office/drawing/2010/main">
                <a:solidFill>
                  <a:srgbClr val="FFFFFF"/>
                </a:solidFill>
              </a14:hiddenFill>
            </a:ext>
          </a:extLst>
        </p:spPr>
      </p:pic>
      <p:sp>
        <p:nvSpPr>
          <p:cNvPr id="672778" name="Text Box 10"/>
          <p:cNvSpPr txBox="1">
            <a:spLocks noChangeArrowheads="1"/>
          </p:cNvSpPr>
          <p:nvPr/>
        </p:nvSpPr>
        <p:spPr bwMode="auto">
          <a:xfrm>
            <a:off x="1619250" y="5589588"/>
            <a:ext cx="1223963" cy="579437"/>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200"/>
              <a:t>iPod</a:t>
            </a:r>
            <a:endParaRPr lang="en-US" altLang="en-US" sz="3200"/>
          </a:p>
        </p:txBody>
      </p:sp>
      <p:sp>
        <p:nvSpPr>
          <p:cNvPr id="672779" name="Text Box 11"/>
          <p:cNvSpPr txBox="1">
            <a:spLocks noChangeArrowheads="1"/>
          </p:cNvSpPr>
          <p:nvPr/>
        </p:nvSpPr>
        <p:spPr bwMode="auto">
          <a:xfrm>
            <a:off x="5508625" y="5589588"/>
            <a:ext cx="2374900" cy="579437"/>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200"/>
              <a:t>broadcast</a:t>
            </a:r>
            <a:endParaRPr lang="en-US" altLang="en-US" sz="3200"/>
          </a:p>
        </p:txBody>
      </p:sp>
    </p:spTree>
    <p:extLst>
      <p:ext uri="{BB962C8B-B14F-4D97-AF65-F5344CB8AC3E}">
        <p14:creationId xmlns:p14="http://schemas.microsoft.com/office/powerpoint/2010/main" val="1716231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Text Box 2"/>
          <p:cNvSpPr txBox="1">
            <a:spLocks noChangeArrowheads="1"/>
          </p:cNvSpPr>
          <p:nvPr/>
        </p:nvSpPr>
        <p:spPr bwMode="auto">
          <a:xfrm>
            <a:off x="2411413" y="404813"/>
            <a:ext cx="6408737" cy="641350"/>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b="1"/>
              <a:t>What is a Podcast?</a:t>
            </a:r>
            <a:endParaRPr lang="en-US" altLang="en-US" sz="3600" b="1"/>
          </a:p>
        </p:txBody>
      </p:sp>
      <p:pic>
        <p:nvPicPr>
          <p:cNvPr id="675843" name="Picture 3" descr="rq2102zay_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1844675"/>
            <a:ext cx="5256212" cy="3768725"/>
          </a:xfrm>
          <a:prstGeom prst="rect">
            <a:avLst/>
          </a:prstGeom>
          <a:noFill/>
          <a:extLst>
            <a:ext uri="{909E8E84-426E-40DD-AFC4-6F175D3DCCD1}">
              <a14:hiddenFill xmlns:a14="http://schemas.microsoft.com/office/drawing/2010/main">
                <a:solidFill>
                  <a:srgbClr val="FFFFFF"/>
                </a:solidFill>
              </a14:hiddenFill>
            </a:ext>
          </a:extLst>
        </p:spPr>
      </p:pic>
      <p:sp>
        <p:nvSpPr>
          <p:cNvPr id="675844" name="Text Box 4"/>
          <p:cNvSpPr txBox="1">
            <a:spLocks noChangeArrowheads="1"/>
          </p:cNvSpPr>
          <p:nvPr/>
        </p:nvSpPr>
        <p:spPr bwMode="auto">
          <a:xfrm>
            <a:off x="4932363" y="5805488"/>
            <a:ext cx="3887787" cy="579437"/>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200"/>
              <a:t>So, what’s new?</a:t>
            </a:r>
            <a:endParaRPr lang="en-US" altLang="en-US" sz="3200"/>
          </a:p>
        </p:txBody>
      </p:sp>
    </p:spTree>
    <p:extLst>
      <p:ext uri="{BB962C8B-B14F-4D97-AF65-F5344CB8AC3E}">
        <p14:creationId xmlns:p14="http://schemas.microsoft.com/office/powerpoint/2010/main" val="1400774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Text Box 2"/>
          <p:cNvSpPr txBox="1">
            <a:spLocks noChangeArrowheads="1"/>
          </p:cNvSpPr>
          <p:nvPr/>
        </p:nvSpPr>
        <p:spPr bwMode="auto">
          <a:xfrm>
            <a:off x="2411413" y="404813"/>
            <a:ext cx="6408737" cy="641350"/>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b="1"/>
              <a:t>What is a Podcast?</a:t>
            </a:r>
            <a:endParaRPr lang="en-US" altLang="en-US" sz="3600" b="1"/>
          </a:p>
        </p:txBody>
      </p:sp>
      <p:pic>
        <p:nvPicPr>
          <p:cNvPr id="674822" name="Picture 6" descr="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989138"/>
            <a:ext cx="6913563" cy="3471862"/>
          </a:xfrm>
          <a:prstGeom prst="rect">
            <a:avLst/>
          </a:prstGeom>
          <a:noFill/>
          <a:extLst>
            <a:ext uri="{909E8E84-426E-40DD-AFC4-6F175D3DCCD1}">
              <a14:hiddenFill xmlns:a14="http://schemas.microsoft.com/office/drawing/2010/main">
                <a:solidFill>
                  <a:srgbClr val="FFFFFF"/>
                </a:solidFill>
              </a14:hiddenFill>
            </a:ext>
          </a:extLst>
        </p:spPr>
      </p:pic>
      <p:sp>
        <p:nvSpPr>
          <p:cNvPr id="674823" name="Text Box 7"/>
          <p:cNvSpPr txBox="1">
            <a:spLocks noChangeArrowheads="1"/>
          </p:cNvSpPr>
          <p:nvPr/>
        </p:nvSpPr>
        <p:spPr bwMode="auto">
          <a:xfrm>
            <a:off x="1835150" y="5876925"/>
            <a:ext cx="5113338" cy="579438"/>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200"/>
              <a:t>Enormous distribution</a:t>
            </a:r>
            <a:endParaRPr lang="en-US" altLang="en-US" sz="3200"/>
          </a:p>
        </p:txBody>
      </p:sp>
    </p:spTree>
    <p:extLst>
      <p:ext uri="{BB962C8B-B14F-4D97-AF65-F5344CB8AC3E}">
        <p14:creationId xmlns:p14="http://schemas.microsoft.com/office/powerpoint/2010/main" val="3975806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8" name="Text Box 2"/>
          <p:cNvSpPr txBox="1">
            <a:spLocks noChangeArrowheads="1"/>
          </p:cNvSpPr>
          <p:nvPr/>
        </p:nvSpPr>
        <p:spPr bwMode="auto">
          <a:xfrm>
            <a:off x="2411413" y="404813"/>
            <a:ext cx="6408737" cy="641350"/>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b="1"/>
              <a:t>What is a Podcast?</a:t>
            </a:r>
            <a:endParaRPr lang="en-US" altLang="en-US" sz="3600" b="1"/>
          </a:p>
        </p:txBody>
      </p:sp>
      <p:sp>
        <p:nvSpPr>
          <p:cNvPr id="690180" name="Text Box 4"/>
          <p:cNvSpPr txBox="1">
            <a:spLocks noChangeArrowheads="1"/>
          </p:cNvSpPr>
          <p:nvPr/>
        </p:nvSpPr>
        <p:spPr bwMode="auto">
          <a:xfrm>
            <a:off x="900113" y="5876925"/>
            <a:ext cx="8062912" cy="579438"/>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altLang="en-US" sz="3200" dirty="0"/>
              <a:t>Cheap to produce so many more available</a:t>
            </a:r>
            <a:endParaRPr lang="en-US" altLang="en-US" sz="3200" dirty="0"/>
          </a:p>
        </p:txBody>
      </p:sp>
      <p:pic>
        <p:nvPicPr>
          <p:cNvPr id="690181" name="Picture 5" descr="ret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2565400"/>
            <a:ext cx="2592387" cy="2073275"/>
          </a:xfrm>
          <a:prstGeom prst="rect">
            <a:avLst/>
          </a:prstGeom>
          <a:noFill/>
          <a:extLst>
            <a:ext uri="{909E8E84-426E-40DD-AFC4-6F175D3DCCD1}">
              <a14:hiddenFill xmlns:a14="http://schemas.microsoft.com/office/drawing/2010/main">
                <a:solidFill>
                  <a:srgbClr val="FFFFFF"/>
                </a:solidFill>
              </a14:hiddenFill>
            </a:ext>
          </a:extLst>
        </p:spPr>
      </p:pic>
      <p:pic>
        <p:nvPicPr>
          <p:cNvPr id="690183" name="Picture 7" descr="sennheiser_PC1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025" y="2133600"/>
            <a:ext cx="1284288" cy="1368425"/>
          </a:xfrm>
          <a:prstGeom prst="rect">
            <a:avLst/>
          </a:prstGeom>
          <a:noFill/>
          <a:extLst>
            <a:ext uri="{909E8E84-426E-40DD-AFC4-6F175D3DCCD1}">
              <a14:hiddenFill xmlns:a14="http://schemas.microsoft.com/office/drawing/2010/main">
                <a:solidFill>
                  <a:srgbClr val="FFFFFF"/>
                </a:solidFill>
              </a14:hiddenFill>
            </a:ext>
          </a:extLst>
        </p:spPr>
      </p:pic>
      <p:pic>
        <p:nvPicPr>
          <p:cNvPr id="690184" name="Picture 8" descr="dell%20compu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9563" y="3716338"/>
            <a:ext cx="1609725"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707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Text Box 2"/>
          <p:cNvSpPr txBox="1">
            <a:spLocks noChangeArrowheads="1"/>
          </p:cNvSpPr>
          <p:nvPr/>
        </p:nvSpPr>
        <p:spPr bwMode="auto">
          <a:xfrm>
            <a:off x="2411413" y="404813"/>
            <a:ext cx="6408737" cy="641350"/>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b="1"/>
              <a:t>What is a Podcast?</a:t>
            </a:r>
            <a:endParaRPr lang="en-US" altLang="en-US" sz="3600" b="1"/>
          </a:p>
        </p:txBody>
      </p:sp>
      <p:pic>
        <p:nvPicPr>
          <p:cNvPr id="676870" name="Picture 6" descr="heroshot_ipod_wh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2133600"/>
            <a:ext cx="1651000" cy="2736850"/>
          </a:xfrm>
          <a:prstGeom prst="rect">
            <a:avLst/>
          </a:prstGeom>
          <a:noFill/>
          <a:extLst>
            <a:ext uri="{909E8E84-426E-40DD-AFC4-6F175D3DCCD1}">
              <a14:hiddenFill xmlns:a14="http://schemas.microsoft.com/office/drawing/2010/main">
                <a:solidFill>
                  <a:srgbClr val="FFFFFF"/>
                </a:solidFill>
              </a14:hiddenFill>
            </a:ext>
          </a:extLst>
        </p:spPr>
      </p:pic>
      <p:pic>
        <p:nvPicPr>
          <p:cNvPr id="676872" name="Picture 8" descr="mobile_phone_3g_insur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025" y="2133600"/>
            <a:ext cx="1804988" cy="2771775"/>
          </a:xfrm>
          <a:prstGeom prst="rect">
            <a:avLst/>
          </a:prstGeom>
          <a:noFill/>
          <a:extLst>
            <a:ext uri="{909E8E84-426E-40DD-AFC4-6F175D3DCCD1}">
              <a14:hiddenFill xmlns:a14="http://schemas.microsoft.com/office/drawing/2010/main">
                <a:solidFill>
                  <a:srgbClr val="FFFFFF"/>
                </a:solidFill>
              </a14:hiddenFill>
            </a:ext>
          </a:extLst>
        </p:spPr>
      </p:pic>
      <p:sp>
        <p:nvSpPr>
          <p:cNvPr id="676875" name="Text Box 11"/>
          <p:cNvSpPr txBox="1">
            <a:spLocks noChangeArrowheads="1"/>
          </p:cNvSpPr>
          <p:nvPr/>
        </p:nvSpPr>
        <p:spPr bwMode="auto">
          <a:xfrm>
            <a:off x="2195513" y="5876925"/>
            <a:ext cx="5113337" cy="579438"/>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3200"/>
              <a:t>Any MP3 player</a:t>
            </a:r>
            <a:endParaRPr lang="en-US" altLang="en-US" sz="3200"/>
          </a:p>
        </p:txBody>
      </p:sp>
      <p:pic>
        <p:nvPicPr>
          <p:cNvPr id="676876" name="Picture 12" descr="sony-vaio-laptop-computer-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2565400"/>
            <a:ext cx="2592387" cy="223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22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merican Typewriter"/>
                <a:cs typeface="American Typewriter"/>
              </a:rPr>
              <a:t>What is a Podcast?</a:t>
            </a:r>
          </a:p>
        </p:txBody>
      </p:sp>
      <p:sp>
        <p:nvSpPr>
          <p:cNvPr id="3" name="Content Placeholder 2"/>
          <p:cNvSpPr>
            <a:spLocks noGrp="1"/>
          </p:cNvSpPr>
          <p:nvPr>
            <p:ph idx="1"/>
          </p:nvPr>
        </p:nvSpPr>
        <p:spPr/>
        <p:txBody>
          <a:bodyPr>
            <a:normAutofit lnSpcReduction="10000"/>
          </a:bodyPr>
          <a:lstStyle/>
          <a:p>
            <a:r>
              <a:rPr lang="en-US" sz="2800" dirty="0">
                <a:latin typeface="American Typewriter"/>
                <a:cs typeface="American Typewriter"/>
              </a:rPr>
              <a:t>An audio program created for distribution via the internet</a:t>
            </a:r>
            <a:br>
              <a:rPr lang="en-US" sz="2800" dirty="0">
                <a:latin typeface="American Typewriter"/>
                <a:cs typeface="American Typewriter"/>
              </a:rPr>
            </a:br>
            <a:endParaRPr lang="en-US" sz="2800" dirty="0">
              <a:latin typeface="American Typewriter"/>
              <a:cs typeface="American Typewriter"/>
            </a:endParaRPr>
          </a:p>
          <a:p>
            <a:pPr lvl="1"/>
            <a:r>
              <a:rPr lang="en-US" sz="2000" dirty="0">
                <a:latin typeface="American Typewriter"/>
                <a:cs typeface="American Typewriter"/>
              </a:rPr>
              <a:t>Audio files are most often played on portable MP3 players (i.e. iPods, smart phones, etc.)</a:t>
            </a:r>
          </a:p>
          <a:p>
            <a:pPr lvl="1"/>
            <a:r>
              <a:rPr lang="en-US" sz="2000" dirty="0">
                <a:latin typeface="American Typewriter"/>
                <a:cs typeface="American Typewriter"/>
              </a:rPr>
              <a:t>Also played on a computer, either embedded onto a web page or downloaded to a media player (iTunes, Windows Media Player, etc.)</a:t>
            </a:r>
          </a:p>
          <a:p>
            <a:pPr lvl="1"/>
            <a:r>
              <a:rPr lang="en-US" sz="2000" dirty="0">
                <a:latin typeface="American Typewriter"/>
                <a:cs typeface="American Typewriter"/>
              </a:rPr>
              <a:t>Audiences can download (iTunes) or stream (apps like </a:t>
            </a:r>
            <a:r>
              <a:rPr lang="en-US" sz="2000" dirty="0" err="1">
                <a:latin typeface="American Typewriter"/>
                <a:cs typeface="American Typewriter"/>
              </a:rPr>
              <a:t>Stitcher</a:t>
            </a:r>
            <a:r>
              <a:rPr lang="en-US" sz="2000" dirty="0">
                <a:latin typeface="American Typewriter"/>
                <a:cs typeface="American Typewriter"/>
              </a:rPr>
              <a:t> or </a:t>
            </a:r>
            <a:r>
              <a:rPr lang="en-US" sz="2000" dirty="0" err="1">
                <a:latin typeface="American Typewriter"/>
                <a:cs typeface="American Typewriter"/>
              </a:rPr>
              <a:t>DoggCatcher</a:t>
            </a:r>
            <a:r>
              <a:rPr lang="en-US" sz="2000" dirty="0">
                <a:latin typeface="American Typewriter"/>
                <a:cs typeface="American Typewriter"/>
              </a:rPr>
              <a:t>)</a:t>
            </a:r>
          </a:p>
          <a:p>
            <a:pPr lvl="1"/>
            <a:r>
              <a:rPr lang="en-US" sz="2000" dirty="0">
                <a:latin typeface="American Typewriter"/>
                <a:cs typeface="American Typewriter"/>
              </a:rPr>
              <a:t>Podcast can be affiliated with radio stations, print or online publications, and companies/non-profits, or can stand on their own</a:t>
            </a:r>
          </a:p>
          <a:p>
            <a:pPr marL="457200" lvl="1" indent="0">
              <a:buNone/>
            </a:pPr>
            <a:endParaRPr lang="en-US" sz="2400" dirty="0"/>
          </a:p>
          <a:p>
            <a:endParaRPr lang="en-US" dirty="0"/>
          </a:p>
        </p:txBody>
      </p:sp>
    </p:spTree>
    <p:extLst>
      <p:ext uri="{BB962C8B-B14F-4D97-AF65-F5344CB8AC3E}">
        <p14:creationId xmlns:p14="http://schemas.microsoft.com/office/powerpoint/2010/main" val="1687505216"/>
      </p:ext>
    </p:extLst>
  </p:cSld>
  <p:clrMapOvr>
    <a:masterClrMapping/>
  </p:clrMapOvr>
  <p:transition spd="slow">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merican Typewriter"/>
                <a:cs typeface="American Typewriter"/>
              </a:rPr>
              <a:t>Examples of Podcasts</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24" y="1356519"/>
            <a:ext cx="2224881" cy="2224881"/>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3892" y="1356518"/>
            <a:ext cx="2693377" cy="2693377"/>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5738" y="4214145"/>
            <a:ext cx="3968262" cy="2643855"/>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000500"/>
            <a:ext cx="2857500" cy="285750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66597" y="1356519"/>
            <a:ext cx="3376246" cy="3376246"/>
          </a:xfrm>
          <a:prstGeom prst="rect">
            <a:avLst/>
          </a:prstGeom>
        </p:spPr>
      </p:pic>
    </p:spTree>
    <p:extLst>
      <p:ext uri="{BB962C8B-B14F-4D97-AF65-F5344CB8AC3E}">
        <p14:creationId xmlns:p14="http://schemas.microsoft.com/office/powerpoint/2010/main" val="853507198"/>
      </p:ext>
    </p:extLst>
  </p:cSld>
  <p:clrMapOvr>
    <a:masterClrMapping/>
  </p:clrMapOvr>
  <p:transition spd="slow">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merican Typewriter"/>
                <a:cs typeface="American Typewriter"/>
              </a:rPr>
              <a:t>Podcasting Stats of Note</a:t>
            </a:r>
          </a:p>
        </p:txBody>
      </p:sp>
      <p:sp>
        <p:nvSpPr>
          <p:cNvPr id="3" name="Content Placeholder 2"/>
          <p:cNvSpPr>
            <a:spLocks noGrp="1"/>
          </p:cNvSpPr>
          <p:nvPr>
            <p:ph idx="1"/>
          </p:nvPr>
        </p:nvSpPr>
        <p:spPr/>
        <p:txBody>
          <a:bodyPr>
            <a:normAutofit fontScale="47500" lnSpcReduction="20000"/>
          </a:bodyPr>
          <a:lstStyle/>
          <a:p>
            <a:r>
              <a:rPr lang="en-US" sz="5500" dirty="0">
                <a:latin typeface="American Typewriter"/>
                <a:cs typeface="American Typewriter"/>
              </a:rPr>
              <a:t>The popularity of smartphones means podcasts are more accessible than ever. More than 60% of the American public has a smartphone. (This increases to 80% of the 18- to 34-year-old demographic.)*</a:t>
            </a:r>
            <a:br>
              <a:rPr lang="en-US" sz="5500" dirty="0">
                <a:latin typeface="American Typewriter"/>
                <a:cs typeface="American Typewriter"/>
              </a:rPr>
            </a:br>
            <a:endParaRPr lang="en-US" sz="5500" dirty="0">
              <a:latin typeface="American Typewriter"/>
              <a:cs typeface="American Typewriter"/>
            </a:endParaRPr>
          </a:p>
          <a:p>
            <a:r>
              <a:rPr lang="en-US" sz="5500" dirty="0">
                <a:latin typeface="American Typewriter"/>
                <a:cs typeface="American Typewriter"/>
              </a:rPr>
              <a:t>In 2013, the iTunes Store eclipsed 1 billion podcast subscriptions.</a:t>
            </a:r>
            <a:endParaRPr lang="en-US" sz="1200" dirty="0">
              <a:latin typeface="American Typewriter"/>
              <a:cs typeface="American Typewriter"/>
            </a:endParaRPr>
          </a:p>
          <a:p>
            <a:pPr marL="0" indent="0">
              <a:buNone/>
            </a:pPr>
            <a:endParaRPr lang="en-US" sz="1200" dirty="0">
              <a:latin typeface="American Typewriter"/>
              <a:cs typeface="American Typewriter"/>
            </a:endParaRPr>
          </a:p>
          <a:p>
            <a:pPr marL="0" indent="0">
              <a:buNone/>
            </a:pPr>
            <a:endParaRPr lang="en-US" sz="1200" dirty="0">
              <a:latin typeface="American Typewriter"/>
              <a:cs typeface="American Typewriter"/>
            </a:endParaRPr>
          </a:p>
          <a:p>
            <a:pPr marL="0" indent="0">
              <a:buNone/>
            </a:pPr>
            <a:endParaRPr lang="en-US" sz="1200" dirty="0">
              <a:latin typeface="American Typewriter"/>
              <a:cs typeface="American Typewriter"/>
            </a:endParaRPr>
          </a:p>
          <a:p>
            <a:pPr marL="0" indent="0">
              <a:buNone/>
            </a:pPr>
            <a:endParaRPr lang="en-US" sz="1200" dirty="0">
              <a:latin typeface="American Typewriter"/>
              <a:cs typeface="American Typewriter"/>
            </a:endParaRPr>
          </a:p>
          <a:p>
            <a:pPr marL="0" indent="0">
              <a:buNone/>
            </a:pPr>
            <a:r>
              <a:rPr lang="en-US" sz="2200" dirty="0">
                <a:latin typeface="American Typewriter"/>
                <a:cs typeface="American Typewriter"/>
              </a:rPr>
              <a:t>	</a:t>
            </a:r>
          </a:p>
          <a:p>
            <a:pPr marL="0" indent="0">
              <a:buNone/>
            </a:pPr>
            <a:endParaRPr lang="en-US" sz="2200" dirty="0">
              <a:latin typeface="American Typewriter"/>
              <a:cs typeface="American Typewriter"/>
            </a:endParaRPr>
          </a:p>
          <a:p>
            <a:pPr marL="0" indent="0">
              <a:buNone/>
            </a:pPr>
            <a:r>
              <a:rPr lang="en-US" sz="4300" dirty="0">
                <a:latin typeface="American Typewriter"/>
                <a:cs typeface="American Typewriter"/>
              </a:rPr>
              <a:t>	*Inﬁnite Dial 2014 study, the latest from Edison Research on consumer adoption of 	digital media</a:t>
            </a:r>
          </a:p>
        </p:txBody>
      </p:sp>
    </p:spTree>
    <p:extLst>
      <p:ext uri="{BB962C8B-B14F-4D97-AF65-F5344CB8AC3E}">
        <p14:creationId xmlns:p14="http://schemas.microsoft.com/office/powerpoint/2010/main" val="1049636794"/>
      </p:ext>
    </p:extLst>
  </p:cSld>
  <p:clrMapOvr>
    <a:masterClrMapping/>
  </p:clrMapOvr>
  <p:transition spd="slow">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merican Typewriter"/>
                <a:cs typeface="American Typewriter"/>
              </a:rPr>
              <a:t>What Makes a Good Podcast?</a:t>
            </a:r>
          </a:p>
        </p:txBody>
      </p:sp>
      <p:sp>
        <p:nvSpPr>
          <p:cNvPr id="3" name="Content Placeholder 2"/>
          <p:cNvSpPr>
            <a:spLocks noGrp="1"/>
          </p:cNvSpPr>
          <p:nvPr>
            <p:ph idx="1"/>
          </p:nvPr>
        </p:nvSpPr>
        <p:spPr>
          <a:xfrm>
            <a:off x="457200" y="1600200"/>
            <a:ext cx="8229600" cy="4983162"/>
          </a:xfrm>
        </p:spPr>
        <p:txBody>
          <a:bodyPr>
            <a:normAutofit lnSpcReduction="10000"/>
          </a:bodyPr>
          <a:lstStyle/>
          <a:p>
            <a:pPr marL="0" lvl="1" indent="0">
              <a:buNone/>
              <a:defRPr/>
            </a:pPr>
            <a:r>
              <a:rPr lang="en-US" sz="3200" dirty="0">
                <a:latin typeface="American Typewriter"/>
                <a:cs typeface="American Typewriter"/>
              </a:rPr>
              <a:t>	A combination of many elements, 	including:</a:t>
            </a:r>
          </a:p>
          <a:p>
            <a:pPr marL="1257300" lvl="2" indent="-342900">
              <a:buFont typeface="Arial" pitchFamily="34" charset="0"/>
              <a:buChar char="•"/>
              <a:defRPr/>
            </a:pPr>
            <a:r>
              <a:rPr lang="en-US" sz="3200" dirty="0">
                <a:latin typeface="American Typewriter"/>
                <a:cs typeface="American Typewriter"/>
              </a:rPr>
              <a:t>Preparation</a:t>
            </a:r>
          </a:p>
          <a:p>
            <a:pPr marL="1257300" lvl="2" indent="-342900">
              <a:buFont typeface="Arial" pitchFamily="34" charset="0"/>
              <a:buChar char="•"/>
              <a:defRPr/>
            </a:pPr>
            <a:r>
              <a:rPr lang="en-US" sz="3200" dirty="0">
                <a:latin typeface="American Typewriter"/>
                <a:cs typeface="American Typewriter"/>
              </a:rPr>
              <a:t>Personality</a:t>
            </a:r>
          </a:p>
          <a:p>
            <a:pPr marL="1257300" lvl="2" indent="-342900">
              <a:buFont typeface="Arial" pitchFamily="34" charset="0"/>
              <a:buChar char="•"/>
              <a:defRPr/>
            </a:pPr>
            <a:r>
              <a:rPr lang="en-US" sz="3200" dirty="0">
                <a:latin typeface="American Typewriter"/>
                <a:cs typeface="American Typewriter"/>
              </a:rPr>
              <a:t>Clear target audience</a:t>
            </a:r>
          </a:p>
          <a:p>
            <a:pPr marL="1257300" lvl="2" indent="-342900">
              <a:buFont typeface="Arial" pitchFamily="34" charset="0"/>
              <a:buChar char="•"/>
              <a:defRPr/>
            </a:pPr>
            <a:r>
              <a:rPr lang="en-US" sz="3200" dirty="0">
                <a:latin typeface="American Typewriter"/>
                <a:cs typeface="American Typewriter"/>
              </a:rPr>
              <a:t>Knowledge / expertise</a:t>
            </a:r>
          </a:p>
          <a:p>
            <a:pPr marL="1257300" lvl="2" indent="-342900">
              <a:buFont typeface="Arial" pitchFamily="34" charset="0"/>
              <a:buChar char="•"/>
              <a:defRPr/>
            </a:pPr>
            <a:r>
              <a:rPr lang="en-US" sz="3200" dirty="0">
                <a:latin typeface="American Typewriter"/>
                <a:cs typeface="American Typewriter"/>
              </a:rPr>
              <a:t>Storytelling and Editing</a:t>
            </a:r>
          </a:p>
          <a:p>
            <a:pPr marL="1257300" lvl="2" indent="-342900">
              <a:buFont typeface="Arial" pitchFamily="34" charset="0"/>
              <a:buChar char="•"/>
              <a:defRPr/>
            </a:pPr>
            <a:r>
              <a:rPr lang="en-US" sz="3200" dirty="0">
                <a:latin typeface="American Typewriter"/>
                <a:cs typeface="American Typewriter"/>
              </a:rPr>
              <a:t>Production quality </a:t>
            </a:r>
          </a:p>
          <a:p>
            <a:pPr marL="1257300" lvl="2" indent="-342900">
              <a:buFont typeface="Arial" pitchFamily="34" charset="0"/>
              <a:buChar char="•"/>
              <a:defRPr/>
            </a:pPr>
            <a:r>
              <a:rPr lang="en-US" sz="3200" dirty="0">
                <a:latin typeface="American Typewriter"/>
                <a:cs typeface="American Typewriter"/>
              </a:rPr>
              <a:t>Consistency</a:t>
            </a:r>
          </a:p>
          <a:p>
            <a:endParaRPr lang="en-US" dirty="0"/>
          </a:p>
        </p:txBody>
      </p:sp>
    </p:spTree>
    <p:extLst>
      <p:ext uri="{BB962C8B-B14F-4D97-AF65-F5344CB8AC3E}">
        <p14:creationId xmlns:p14="http://schemas.microsoft.com/office/powerpoint/2010/main" val="283243087"/>
      </p:ext>
    </p:extLst>
  </p:cSld>
  <p:clrMapOvr>
    <a:masterClrMapping/>
  </p:clrMapOvr>
  <p:transition spd="slow">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merican Typewriter"/>
                <a:cs typeface="American Typewriter"/>
              </a:rPr>
              <a:t>Getting Started: </a:t>
            </a:r>
            <a:r>
              <a:rPr lang="en-US" dirty="0">
                <a:solidFill>
                  <a:srgbClr val="FF6600"/>
                </a:solidFill>
                <a:latin typeface="American Typewriter"/>
                <a:cs typeface="American Typewriter"/>
              </a:rPr>
              <a:t>Equipment</a:t>
            </a:r>
          </a:p>
        </p:txBody>
      </p:sp>
      <p:sp>
        <p:nvSpPr>
          <p:cNvPr id="3" name="Content Placeholder 2"/>
          <p:cNvSpPr>
            <a:spLocks noGrp="1"/>
          </p:cNvSpPr>
          <p:nvPr>
            <p:ph idx="1"/>
          </p:nvPr>
        </p:nvSpPr>
        <p:spPr/>
        <p:txBody>
          <a:bodyPr>
            <a:normAutofit lnSpcReduction="10000"/>
          </a:bodyPr>
          <a:lstStyle/>
          <a:p>
            <a:pPr marL="0" indent="0">
              <a:buNone/>
            </a:pPr>
            <a:r>
              <a:rPr lang="en-US" dirty="0">
                <a:latin typeface="American Typewriter"/>
                <a:cs typeface="American Typewriter"/>
              </a:rPr>
              <a:t>Most basic setup:</a:t>
            </a:r>
          </a:p>
          <a:p>
            <a:pPr marL="0" indent="0">
              <a:buNone/>
            </a:pPr>
            <a:endParaRPr lang="en-US" dirty="0">
              <a:latin typeface="American Typewriter"/>
              <a:cs typeface="American Typewriter"/>
            </a:endParaRPr>
          </a:p>
          <a:p>
            <a:pPr marL="0" indent="0">
              <a:buNone/>
            </a:pPr>
            <a:r>
              <a:rPr lang="en-US" dirty="0">
                <a:solidFill>
                  <a:srgbClr val="000090"/>
                </a:solidFill>
                <a:latin typeface="American Typewriter"/>
                <a:cs typeface="American Typewriter"/>
              </a:rPr>
              <a:t>Microphone </a:t>
            </a:r>
            <a:r>
              <a:rPr lang="en-US" dirty="0">
                <a:solidFill>
                  <a:srgbClr val="000090"/>
                </a:solidFill>
                <a:latin typeface="American Typewriter"/>
                <a:cs typeface="American Typewriter"/>
                <a:sym typeface="Wingdings"/>
              </a:rPr>
              <a:t> Cable  Computer  Headphones/Speakers</a:t>
            </a:r>
          </a:p>
          <a:p>
            <a:pPr marL="0" indent="0">
              <a:buNone/>
            </a:pPr>
            <a:endParaRPr lang="en-US" dirty="0">
              <a:latin typeface="American Typewriter"/>
              <a:cs typeface="American Typewriter"/>
              <a:sym typeface="Wingdings"/>
            </a:endParaRPr>
          </a:p>
          <a:p>
            <a:pPr marL="0" indent="0">
              <a:buNone/>
            </a:pPr>
            <a:r>
              <a:rPr lang="en-US" dirty="0">
                <a:latin typeface="American Typewriter"/>
                <a:cs typeface="American Typewriter"/>
                <a:sym typeface="Wingdings"/>
              </a:rPr>
              <a:t>If your podcast will only have one person speaking, your simplest option is to connect a USB microphone directly into your computer.	</a:t>
            </a:r>
          </a:p>
          <a:p>
            <a:pPr marL="0" indent="0">
              <a:buNone/>
            </a:pPr>
            <a:endParaRPr lang="en-US" dirty="0">
              <a:latin typeface="American Typewriter"/>
              <a:cs typeface="American Typewriter"/>
              <a:sym typeface="Wingdings"/>
            </a:endParaRPr>
          </a:p>
        </p:txBody>
      </p:sp>
    </p:spTree>
    <p:extLst>
      <p:ext uri="{BB962C8B-B14F-4D97-AF65-F5344CB8AC3E}">
        <p14:creationId xmlns:p14="http://schemas.microsoft.com/office/powerpoint/2010/main" val="1377816525"/>
      </p:ext>
    </p:extLst>
  </p:cSld>
  <p:clrMapOvr>
    <a:masterClrMapping/>
  </p:clrMapOvr>
  <p:transition spd="slow">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4" name="Text Box 2"/>
          <p:cNvSpPr txBox="1">
            <a:spLocks noChangeArrowheads="1"/>
          </p:cNvSpPr>
          <p:nvPr/>
        </p:nvSpPr>
        <p:spPr bwMode="auto">
          <a:xfrm>
            <a:off x="3240087" y="563075"/>
            <a:ext cx="6696075" cy="641350"/>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b="1" dirty="0"/>
              <a:t>Making Them</a:t>
            </a:r>
            <a:endParaRPr lang="en-US" altLang="en-US" sz="3600" b="1" dirty="0"/>
          </a:p>
        </p:txBody>
      </p:sp>
      <p:sp>
        <p:nvSpPr>
          <p:cNvPr id="714755" name="Text Box 3"/>
          <p:cNvSpPr txBox="1">
            <a:spLocks noChangeArrowheads="1"/>
          </p:cNvSpPr>
          <p:nvPr/>
        </p:nvSpPr>
        <p:spPr bwMode="auto">
          <a:xfrm>
            <a:off x="755650" y="2205038"/>
            <a:ext cx="7416800" cy="457200"/>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a:p>
        </p:txBody>
      </p:sp>
      <p:sp>
        <p:nvSpPr>
          <p:cNvPr id="714756" name="Text Box 4"/>
          <p:cNvSpPr txBox="1">
            <a:spLocks noChangeArrowheads="1"/>
          </p:cNvSpPr>
          <p:nvPr/>
        </p:nvSpPr>
        <p:spPr bwMode="auto">
          <a:xfrm>
            <a:off x="468313" y="2420938"/>
            <a:ext cx="8207375" cy="646331"/>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0" scaled="1"/>
                </a:gradFill>
              </a14:hiddenFill>
            </a:ext>
            <a:ext uri="{91240B29-F687-4F45-9708-019B960494DF}">
              <a14:hiddenLine xmlns:a14="http://schemas.microsoft.com/office/drawing/2010/main" w="1270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altLang="en-US" sz="1800" dirty="0"/>
              <a:t>Dead simple                                                             					More involved   	</a:t>
            </a:r>
          </a:p>
        </p:txBody>
      </p:sp>
      <p:sp>
        <p:nvSpPr>
          <p:cNvPr id="714757" name="Line 5"/>
          <p:cNvSpPr>
            <a:spLocks noChangeShapeType="1"/>
          </p:cNvSpPr>
          <p:nvPr/>
        </p:nvSpPr>
        <p:spPr bwMode="auto">
          <a:xfrm>
            <a:off x="1979613" y="2662238"/>
            <a:ext cx="4608512" cy="0"/>
          </a:xfrm>
          <a:prstGeom prst="line">
            <a:avLst/>
          </a:prstGeom>
          <a:noFill/>
          <a:ln w="76200" cap="sq">
            <a:solidFill>
              <a:srgbClr val="99CC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4758" name="Text Box 6"/>
          <p:cNvSpPr txBox="1">
            <a:spLocks noChangeArrowheads="1"/>
          </p:cNvSpPr>
          <p:nvPr/>
        </p:nvSpPr>
        <p:spPr bwMode="auto">
          <a:xfrm>
            <a:off x="611188" y="3213100"/>
            <a:ext cx="1873250" cy="1816100"/>
          </a:xfrm>
          <a:prstGeom prst="rect">
            <a:avLst/>
          </a:prstGeom>
          <a:solidFill>
            <a:srgbClr val="FFFFCC"/>
          </a:solidFill>
          <a:ln w="12700" cap="sq" algn="ctr">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a:t>Windows </a:t>
            </a:r>
            <a:br>
              <a:rPr lang="en-GB" altLang="en-US" sz="1600"/>
            </a:br>
            <a:r>
              <a:rPr lang="en-GB" altLang="en-US" sz="1600"/>
              <a:t>Sound Recorder</a:t>
            </a:r>
            <a:br>
              <a:rPr lang="en-GB" altLang="en-US" sz="1600"/>
            </a:br>
            <a:r>
              <a:rPr lang="en-GB" altLang="en-US" sz="1600"/>
              <a:t>or</a:t>
            </a:r>
            <a:br>
              <a:rPr lang="en-GB" altLang="en-US" sz="1600"/>
            </a:br>
            <a:r>
              <a:rPr lang="en-GB" altLang="en-US" sz="1600"/>
              <a:t>Freecorder</a:t>
            </a:r>
          </a:p>
          <a:p>
            <a:pPr algn="ctr">
              <a:spcBef>
                <a:spcPct val="50000"/>
              </a:spcBef>
            </a:pPr>
            <a:r>
              <a:rPr lang="en-GB" altLang="en-US" sz="1600"/>
              <a:t>+</a:t>
            </a:r>
          </a:p>
          <a:p>
            <a:pPr algn="ctr">
              <a:spcBef>
                <a:spcPct val="50000"/>
              </a:spcBef>
            </a:pPr>
            <a:r>
              <a:rPr lang="en-GB" altLang="en-US" sz="1600"/>
              <a:t>Podomatic</a:t>
            </a:r>
          </a:p>
        </p:txBody>
      </p:sp>
      <p:sp>
        <p:nvSpPr>
          <p:cNvPr id="714759" name="Text Box 7"/>
          <p:cNvSpPr txBox="1">
            <a:spLocks noChangeArrowheads="1"/>
          </p:cNvSpPr>
          <p:nvPr/>
        </p:nvSpPr>
        <p:spPr bwMode="auto">
          <a:xfrm>
            <a:off x="3563938" y="3213100"/>
            <a:ext cx="1873250" cy="1082675"/>
          </a:xfrm>
          <a:prstGeom prst="rect">
            <a:avLst/>
          </a:prstGeom>
          <a:solidFill>
            <a:srgbClr val="FFFFCC"/>
          </a:solidFill>
          <a:ln w="12700" cap="sq" algn="ctr">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a:t>Audacity</a:t>
            </a:r>
          </a:p>
          <a:p>
            <a:pPr algn="ctr">
              <a:spcBef>
                <a:spcPct val="50000"/>
              </a:spcBef>
            </a:pPr>
            <a:r>
              <a:rPr lang="en-GB" altLang="en-US" sz="1600"/>
              <a:t>+</a:t>
            </a:r>
          </a:p>
          <a:p>
            <a:pPr algn="ctr">
              <a:spcBef>
                <a:spcPct val="50000"/>
              </a:spcBef>
            </a:pPr>
            <a:r>
              <a:rPr lang="en-GB" altLang="en-US" sz="1600"/>
              <a:t>Podomatic</a:t>
            </a:r>
          </a:p>
        </p:txBody>
      </p:sp>
      <p:sp>
        <p:nvSpPr>
          <p:cNvPr id="714760" name="Text Box 8"/>
          <p:cNvSpPr txBox="1">
            <a:spLocks noChangeArrowheads="1"/>
          </p:cNvSpPr>
          <p:nvPr/>
        </p:nvSpPr>
        <p:spPr bwMode="auto">
          <a:xfrm>
            <a:off x="6588125" y="3213100"/>
            <a:ext cx="1873250" cy="1841500"/>
          </a:xfrm>
          <a:prstGeom prst="rect">
            <a:avLst/>
          </a:prstGeom>
          <a:solidFill>
            <a:srgbClr val="FFFFCC"/>
          </a:solidFill>
          <a:ln w="38100" cap="sq"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a:t>Audacity</a:t>
            </a:r>
          </a:p>
          <a:p>
            <a:pPr algn="ctr">
              <a:spcBef>
                <a:spcPct val="50000"/>
              </a:spcBef>
            </a:pPr>
            <a:r>
              <a:rPr lang="en-GB" altLang="en-US" sz="1600"/>
              <a:t>+</a:t>
            </a:r>
          </a:p>
          <a:p>
            <a:pPr algn="ctr">
              <a:spcBef>
                <a:spcPct val="50000"/>
              </a:spcBef>
            </a:pPr>
            <a:r>
              <a:rPr lang="en-GB" altLang="en-US" sz="1600"/>
              <a:t>Blog/Website</a:t>
            </a:r>
          </a:p>
          <a:p>
            <a:pPr algn="ctr">
              <a:spcBef>
                <a:spcPct val="50000"/>
              </a:spcBef>
            </a:pPr>
            <a:r>
              <a:rPr lang="en-GB" altLang="en-US" sz="1600"/>
              <a:t>+</a:t>
            </a:r>
          </a:p>
          <a:p>
            <a:pPr algn="ctr">
              <a:spcBef>
                <a:spcPct val="50000"/>
              </a:spcBef>
            </a:pPr>
            <a:r>
              <a:rPr lang="en-GB" altLang="en-US" sz="1600"/>
              <a:t>Feedburner</a:t>
            </a:r>
          </a:p>
        </p:txBody>
      </p:sp>
    </p:spTree>
    <p:extLst>
      <p:ext uri="{BB962C8B-B14F-4D97-AF65-F5344CB8AC3E}">
        <p14:creationId xmlns:p14="http://schemas.microsoft.com/office/powerpoint/2010/main" val="3807335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solidFill>
                  <a:srgbClr val="FF0000"/>
                </a:solidFill>
                <a:latin typeface="American Typewriter"/>
                <a:cs typeface="American Typewriter"/>
              </a:rPr>
              <a:t>Basic Setup:</a:t>
            </a:r>
          </a:p>
        </p:txBody>
      </p:sp>
      <p:sp>
        <p:nvSpPr>
          <p:cNvPr id="3" name="Content Placeholder 2"/>
          <p:cNvSpPr>
            <a:spLocks noGrp="1"/>
          </p:cNvSpPr>
          <p:nvPr>
            <p:ph idx="1"/>
          </p:nvPr>
        </p:nvSpPr>
        <p:spPr/>
        <p:txBody>
          <a:bodyPr/>
          <a:lstStyle/>
          <a:p>
            <a:endParaRPr lang="en-US" dirty="0"/>
          </a:p>
          <a:p>
            <a:endParaRPr lang="en-US" dirty="0"/>
          </a:p>
        </p:txBody>
      </p:sp>
      <p:pic>
        <p:nvPicPr>
          <p:cNvPr id="4" name="Picture 3" descr="Icicle_Mic_Lapto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626" y="1613430"/>
            <a:ext cx="6773809" cy="4023642"/>
          </a:xfrm>
          <a:prstGeom prst="rect">
            <a:avLst/>
          </a:prstGeom>
        </p:spPr>
      </p:pic>
    </p:spTree>
    <p:extLst>
      <p:ext uri="{BB962C8B-B14F-4D97-AF65-F5344CB8AC3E}">
        <p14:creationId xmlns:p14="http://schemas.microsoft.com/office/powerpoint/2010/main" val="1487542206"/>
      </p:ext>
    </p:extLst>
  </p:cSld>
  <p:clrMapOvr>
    <a:masterClrMapping/>
  </p:clrMapOvr>
  <p:transition spd="slow">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latin typeface="American Typewriter"/>
                <a:cs typeface="American Typewriter"/>
              </a:rPr>
              <a:t>USB Microphones:</a:t>
            </a:r>
          </a:p>
        </p:txBody>
      </p:sp>
      <p:pic>
        <p:nvPicPr>
          <p:cNvPr id="9" name="Content Placeholder 8" descr="AT2020-2.jpg"/>
          <p:cNvPicPr>
            <a:picLocks noGrp="1" noChangeAspect="1"/>
          </p:cNvPicPr>
          <p:nvPr>
            <p:ph idx="1"/>
          </p:nvPr>
        </p:nvPicPr>
        <p:blipFill rotWithShape="1">
          <a:blip r:embed="rId2">
            <a:extLst>
              <a:ext uri="{28A0092B-C50C-407E-A947-70E740481C1C}">
                <a14:useLocalDpi xmlns:a14="http://schemas.microsoft.com/office/drawing/2010/main" val="0"/>
              </a:ext>
            </a:extLst>
          </a:blip>
          <a:srcRect l="-22020" t="-4679" r="-197346" b="-40868"/>
          <a:stretch/>
        </p:blipFill>
        <p:spPr/>
      </p:pic>
      <p:sp>
        <p:nvSpPr>
          <p:cNvPr id="10" name="TextBox 9"/>
          <p:cNvSpPr txBox="1"/>
          <p:nvPr/>
        </p:nvSpPr>
        <p:spPr>
          <a:xfrm>
            <a:off x="1011920" y="4868568"/>
            <a:ext cx="2526664" cy="646331"/>
          </a:xfrm>
          <a:prstGeom prst="rect">
            <a:avLst/>
          </a:prstGeom>
          <a:noFill/>
        </p:spPr>
        <p:txBody>
          <a:bodyPr wrap="none" rtlCol="0">
            <a:spAutoFit/>
          </a:bodyPr>
          <a:lstStyle/>
          <a:p>
            <a:pPr algn="ctr"/>
            <a:r>
              <a:rPr lang="en-US" dirty="0">
                <a:latin typeface="American Typewriter"/>
                <a:cs typeface="American Typewriter"/>
              </a:rPr>
              <a:t>Audio </a:t>
            </a:r>
            <a:r>
              <a:rPr lang="en-US" dirty="0" err="1">
                <a:latin typeface="American Typewriter"/>
                <a:cs typeface="American Typewriter"/>
              </a:rPr>
              <a:t>Technica</a:t>
            </a:r>
            <a:r>
              <a:rPr lang="en-US" dirty="0">
                <a:latin typeface="American Typewriter"/>
                <a:cs typeface="American Typewriter"/>
              </a:rPr>
              <a:t> 2020</a:t>
            </a:r>
          </a:p>
          <a:p>
            <a:pPr algn="ctr"/>
            <a:r>
              <a:rPr lang="en-US" dirty="0">
                <a:latin typeface="American Typewriter"/>
                <a:cs typeface="American Typewriter"/>
              </a:rPr>
              <a:t>$150</a:t>
            </a:r>
          </a:p>
        </p:txBody>
      </p:sp>
      <p:pic>
        <p:nvPicPr>
          <p:cNvPr id="12" name="Picture 11" descr="Rode Podcast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2852" y="1786024"/>
            <a:ext cx="3728564" cy="3121130"/>
          </a:xfrm>
          <a:prstGeom prst="rect">
            <a:avLst/>
          </a:prstGeom>
        </p:spPr>
      </p:pic>
      <p:sp>
        <p:nvSpPr>
          <p:cNvPr id="13" name="TextBox 12"/>
          <p:cNvSpPr txBox="1"/>
          <p:nvPr/>
        </p:nvSpPr>
        <p:spPr>
          <a:xfrm>
            <a:off x="4774160" y="4907154"/>
            <a:ext cx="1893962" cy="646331"/>
          </a:xfrm>
          <a:prstGeom prst="rect">
            <a:avLst/>
          </a:prstGeom>
          <a:noFill/>
        </p:spPr>
        <p:txBody>
          <a:bodyPr wrap="none" rtlCol="0">
            <a:spAutoFit/>
          </a:bodyPr>
          <a:lstStyle/>
          <a:p>
            <a:pPr algn="ctr"/>
            <a:r>
              <a:rPr lang="en-US" dirty="0" err="1">
                <a:latin typeface="American Typewriter"/>
                <a:cs typeface="American Typewriter"/>
              </a:rPr>
              <a:t>Röde</a:t>
            </a:r>
            <a:r>
              <a:rPr lang="en-US" dirty="0">
                <a:latin typeface="American Typewriter"/>
                <a:cs typeface="American Typewriter"/>
              </a:rPr>
              <a:t> Podcaster</a:t>
            </a:r>
            <a:br>
              <a:rPr lang="en-US" dirty="0">
                <a:latin typeface="American Typewriter"/>
                <a:cs typeface="American Typewriter"/>
              </a:rPr>
            </a:br>
            <a:r>
              <a:rPr lang="en-US" dirty="0">
                <a:latin typeface="American Typewriter"/>
                <a:cs typeface="American Typewriter"/>
              </a:rPr>
              <a:t>$229</a:t>
            </a:r>
          </a:p>
        </p:txBody>
      </p:sp>
    </p:spTree>
    <p:extLst>
      <p:ext uri="{BB962C8B-B14F-4D97-AF65-F5344CB8AC3E}">
        <p14:creationId xmlns:p14="http://schemas.microsoft.com/office/powerpoint/2010/main" val="593392211"/>
      </p:ext>
    </p:extLst>
  </p:cSld>
  <p:clrMapOvr>
    <a:masterClrMapping/>
  </p:clrMapOvr>
  <p:transition spd="slow">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solidFill>
                  <a:srgbClr val="FF0000"/>
                </a:solidFill>
                <a:latin typeface="American Typewriter"/>
                <a:cs typeface="American Typewriter"/>
              </a:rPr>
              <a:t>More Advanced Setup:</a:t>
            </a:r>
          </a:p>
        </p:txBody>
      </p:sp>
      <p:sp>
        <p:nvSpPr>
          <p:cNvPr id="5" name="TextBox 4"/>
          <p:cNvSpPr txBox="1"/>
          <p:nvPr/>
        </p:nvSpPr>
        <p:spPr>
          <a:xfrm>
            <a:off x="333559" y="5813611"/>
            <a:ext cx="8589188" cy="369332"/>
          </a:xfrm>
          <a:prstGeom prst="rect">
            <a:avLst/>
          </a:prstGeom>
          <a:noFill/>
        </p:spPr>
        <p:txBody>
          <a:bodyPr wrap="none" rtlCol="0">
            <a:spAutoFit/>
          </a:bodyPr>
          <a:lstStyle/>
          <a:p>
            <a:r>
              <a:rPr lang="en-US" dirty="0">
                <a:solidFill>
                  <a:srgbClr val="000090"/>
                </a:solidFill>
                <a:latin typeface="American Typewriter"/>
                <a:cs typeface="American Typewriter"/>
              </a:rPr>
              <a:t>Microphone </a:t>
            </a:r>
            <a:r>
              <a:rPr lang="en-US" dirty="0">
                <a:solidFill>
                  <a:srgbClr val="000090"/>
                </a:solidFill>
                <a:latin typeface="American Typewriter"/>
                <a:cs typeface="American Typewriter"/>
                <a:sym typeface="Wingdings"/>
              </a:rPr>
              <a:t> cable  audio interface  computer  headphones/speakers</a:t>
            </a:r>
            <a:endParaRPr lang="en-US" dirty="0">
              <a:solidFill>
                <a:srgbClr val="000090"/>
              </a:solidFill>
              <a:latin typeface="American Typewriter"/>
              <a:cs typeface="American Typewriter"/>
            </a:endParaRPr>
          </a:p>
        </p:txBody>
      </p:sp>
      <p:pic>
        <p:nvPicPr>
          <p:cNvPr id="7" name="Content Placeholder 6" descr="AudioInterface.jpg"/>
          <p:cNvPicPr>
            <a:picLocks noGrp="1" noChangeAspect="1"/>
          </p:cNvPicPr>
          <p:nvPr>
            <p:ph idx="1"/>
          </p:nvPr>
        </p:nvPicPr>
        <p:blipFill rotWithShape="1">
          <a:blip r:embed="rId2">
            <a:extLst>
              <a:ext uri="{28A0092B-C50C-407E-A947-70E740481C1C}">
                <a14:useLocalDpi xmlns:a14="http://schemas.microsoft.com/office/drawing/2010/main" val="0"/>
              </a:ext>
            </a:extLst>
          </a:blip>
          <a:srcRect l="-43086" t="-1" r="-48390" b="-17510"/>
          <a:stretch/>
        </p:blipFill>
        <p:spPr>
          <a:xfrm>
            <a:off x="457200" y="1613028"/>
            <a:ext cx="8229600" cy="4525963"/>
          </a:xfrm>
        </p:spPr>
      </p:pic>
    </p:spTree>
    <p:extLst>
      <p:ext uri="{BB962C8B-B14F-4D97-AF65-F5344CB8AC3E}">
        <p14:creationId xmlns:p14="http://schemas.microsoft.com/office/powerpoint/2010/main" val="1627644554"/>
      </p:ext>
    </p:extLst>
  </p:cSld>
  <p:clrMapOvr>
    <a:masterClrMapping/>
  </p:clrMapOvr>
  <p:transition spd="slow">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latin typeface="American Typewriter"/>
                <a:cs typeface="American Typewriter"/>
              </a:rPr>
              <a:t>Microphones:</a:t>
            </a:r>
          </a:p>
        </p:txBody>
      </p:sp>
      <p:sp>
        <p:nvSpPr>
          <p:cNvPr id="5" name="TextBox 4"/>
          <p:cNvSpPr txBox="1"/>
          <p:nvPr/>
        </p:nvSpPr>
        <p:spPr>
          <a:xfrm>
            <a:off x="575516" y="3612459"/>
            <a:ext cx="2302528" cy="646331"/>
          </a:xfrm>
          <a:prstGeom prst="rect">
            <a:avLst/>
          </a:prstGeom>
          <a:noFill/>
        </p:spPr>
        <p:txBody>
          <a:bodyPr wrap="none" rtlCol="0">
            <a:spAutoFit/>
          </a:bodyPr>
          <a:lstStyle/>
          <a:p>
            <a:pPr algn="ctr"/>
            <a:r>
              <a:rPr lang="en-US" dirty="0" err="1">
                <a:latin typeface="American Typewriter"/>
                <a:cs typeface="American Typewriter"/>
              </a:rPr>
              <a:t>Electrovoice</a:t>
            </a:r>
            <a:r>
              <a:rPr lang="en-US" dirty="0">
                <a:latin typeface="American Typewriter"/>
                <a:cs typeface="American Typewriter"/>
              </a:rPr>
              <a:t> RE-20</a:t>
            </a:r>
            <a:br>
              <a:rPr lang="en-US" dirty="0">
                <a:latin typeface="American Typewriter"/>
                <a:cs typeface="American Typewriter"/>
              </a:rPr>
            </a:br>
            <a:r>
              <a:rPr lang="en-US" dirty="0">
                <a:latin typeface="American Typewriter"/>
                <a:cs typeface="American Typewriter"/>
              </a:rPr>
              <a:t>$449</a:t>
            </a:r>
          </a:p>
        </p:txBody>
      </p:sp>
      <p:pic>
        <p:nvPicPr>
          <p:cNvPr id="6" name="Picture 5" descr="SM7B.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7172" y="1600200"/>
            <a:ext cx="3027996" cy="2204760"/>
          </a:xfrm>
          <a:prstGeom prst="rect">
            <a:avLst/>
          </a:prstGeom>
        </p:spPr>
      </p:pic>
      <p:sp>
        <p:nvSpPr>
          <p:cNvPr id="7" name="TextBox 6"/>
          <p:cNvSpPr txBox="1"/>
          <p:nvPr/>
        </p:nvSpPr>
        <p:spPr>
          <a:xfrm>
            <a:off x="6042546" y="3935625"/>
            <a:ext cx="1649969" cy="923330"/>
          </a:xfrm>
          <a:prstGeom prst="rect">
            <a:avLst/>
          </a:prstGeom>
          <a:noFill/>
        </p:spPr>
        <p:txBody>
          <a:bodyPr wrap="none" rtlCol="0">
            <a:spAutoFit/>
          </a:bodyPr>
          <a:lstStyle/>
          <a:p>
            <a:pPr algn="ctr"/>
            <a:r>
              <a:rPr lang="en-US" dirty="0">
                <a:latin typeface="American Typewriter"/>
                <a:cs typeface="American Typewriter"/>
              </a:rPr>
              <a:t>Shure SM-7B</a:t>
            </a:r>
          </a:p>
          <a:p>
            <a:pPr algn="ctr"/>
            <a:r>
              <a:rPr lang="en-US" dirty="0">
                <a:latin typeface="American Typewriter"/>
                <a:cs typeface="American Typewriter"/>
              </a:rPr>
              <a:t>$349</a:t>
            </a:r>
            <a:br>
              <a:rPr lang="en-US" dirty="0">
                <a:latin typeface="American Typewriter"/>
                <a:cs typeface="American Typewriter"/>
              </a:rPr>
            </a:br>
            <a:endParaRPr lang="en-US" dirty="0">
              <a:latin typeface="American Typewriter"/>
              <a:cs typeface="American Typewriter"/>
            </a:endParaRPr>
          </a:p>
        </p:txBody>
      </p:sp>
      <p:pic>
        <p:nvPicPr>
          <p:cNvPr id="9" name="Content Placeholder 8" descr="ev_RE201.jpg"/>
          <p:cNvPicPr>
            <a:picLocks noGrp="1" noChangeAspect="1"/>
          </p:cNvPicPr>
          <p:nvPr>
            <p:ph idx="1"/>
          </p:nvPr>
        </p:nvPicPr>
        <p:blipFill>
          <a:blip r:embed="rId3">
            <a:extLst>
              <a:ext uri="{28A0092B-C50C-407E-A947-70E740481C1C}">
                <a14:useLocalDpi xmlns:a14="http://schemas.microsoft.com/office/drawing/2010/main" val="0"/>
              </a:ext>
            </a:extLst>
          </a:blip>
          <a:srcRect l="-26369" r="-26369"/>
          <a:stretch>
            <a:fillRect/>
          </a:stretch>
        </p:blipFill>
        <p:spPr>
          <a:xfrm>
            <a:off x="0" y="1417638"/>
            <a:ext cx="3504633" cy="1927413"/>
          </a:xfrm>
        </p:spPr>
      </p:pic>
      <p:pic>
        <p:nvPicPr>
          <p:cNvPr id="10" name="Picture 9" descr="NT1A_front_clipped-195b9ea7b898e29b5f60871efef5bfe9-92cc3e557e94dd14c5711957630d5fe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8044" y="3009828"/>
            <a:ext cx="2146231" cy="3219347"/>
          </a:xfrm>
          <a:prstGeom prst="rect">
            <a:avLst/>
          </a:prstGeom>
        </p:spPr>
      </p:pic>
      <p:sp>
        <p:nvSpPr>
          <p:cNvPr id="11" name="TextBox 10"/>
          <p:cNvSpPr txBox="1"/>
          <p:nvPr/>
        </p:nvSpPr>
        <p:spPr>
          <a:xfrm>
            <a:off x="2970641" y="6229175"/>
            <a:ext cx="2160337" cy="369332"/>
          </a:xfrm>
          <a:prstGeom prst="rect">
            <a:avLst/>
          </a:prstGeom>
          <a:noFill/>
        </p:spPr>
        <p:txBody>
          <a:bodyPr wrap="none" rtlCol="0">
            <a:spAutoFit/>
          </a:bodyPr>
          <a:lstStyle/>
          <a:p>
            <a:pPr algn="ctr"/>
            <a:r>
              <a:rPr lang="en-US" dirty="0">
                <a:latin typeface="American Typewriter"/>
                <a:cs typeface="American Typewriter"/>
              </a:rPr>
              <a:t>Rode NT1-A $229</a:t>
            </a:r>
          </a:p>
        </p:txBody>
      </p:sp>
      <p:pic>
        <p:nvPicPr>
          <p:cNvPr id="3" name="Picture 2" descr="product_image_wireless-b2577bd4bfbc15233b5f151f7bf06714-29027215-e058-468e-a80b-7a582010e57a.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9086" y="4858955"/>
            <a:ext cx="3443642" cy="1237559"/>
          </a:xfrm>
          <a:prstGeom prst="rect">
            <a:avLst/>
          </a:prstGeom>
        </p:spPr>
      </p:pic>
      <p:sp>
        <p:nvSpPr>
          <p:cNvPr id="4" name="TextBox 3"/>
          <p:cNvSpPr txBox="1"/>
          <p:nvPr/>
        </p:nvSpPr>
        <p:spPr>
          <a:xfrm>
            <a:off x="6254198" y="6139181"/>
            <a:ext cx="1909034" cy="369332"/>
          </a:xfrm>
          <a:prstGeom prst="rect">
            <a:avLst/>
          </a:prstGeom>
          <a:noFill/>
        </p:spPr>
        <p:txBody>
          <a:bodyPr wrap="none" rtlCol="0">
            <a:spAutoFit/>
          </a:bodyPr>
          <a:lstStyle/>
          <a:p>
            <a:r>
              <a:rPr lang="en-US" dirty="0"/>
              <a:t>Shure SM-58 $100</a:t>
            </a:r>
          </a:p>
        </p:txBody>
      </p:sp>
    </p:spTree>
    <p:extLst>
      <p:ext uri="{BB962C8B-B14F-4D97-AF65-F5344CB8AC3E}">
        <p14:creationId xmlns:p14="http://schemas.microsoft.com/office/powerpoint/2010/main" val="3665853583"/>
      </p:ext>
    </p:extLst>
  </p:cSld>
  <p:clrMapOvr>
    <a:masterClrMapping/>
  </p:clrMapOvr>
  <p:transition spd="slow">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latin typeface="American Typewriter"/>
                <a:cs typeface="American Typewriter"/>
              </a:rPr>
              <a:t>Hit </a:t>
            </a:r>
            <a:r>
              <a:rPr lang="en-US" sz="2800" b="1" dirty="0">
                <a:solidFill>
                  <a:srgbClr val="FF0000"/>
                </a:solidFill>
                <a:latin typeface="American Typewriter"/>
                <a:cs typeface="American Typewriter"/>
              </a:rPr>
              <a:t>Record</a:t>
            </a:r>
          </a:p>
        </p:txBody>
      </p:sp>
      <p:pic>
        <p:nvPicPr>
          <p:cNvPr id="4" name="Content Placeholder 3" descr="126970.f506554e28.jpg"/>
          <p:cNvPicPr>
            <a:picLocks noGrp="1" noChangeAspect="1"/>
          </p:cNvPicPr>
          <p:nvPr>
            <p:ph idx="1"/>
          </p:nvPr>
        </p:nvPicPr>
        <p:blipFill>
          <a:blip r:embed="rId2">
            <a:extLst>
              <a:ext uri="{28A0092B-C50C-407E-A947-70E740481C1C}">
                <a14:useLocalDpi xmlns:a14="http://schemas.microsoft.com/office/drawing/2010/main" val="0"/>
              </a:ext>
            </a:extLst>
          </a:blip>
          <a:srcRect t="15627" b="15627"/>
          <a:stretch>
            <a:fillRect/>
          </a:stretch>
        </p:blipFill>
        <p:spPr>
          <a:xfrm>
            <a:off x="1617653" y="1571570"/>
            <a:ext cx="6697101" cy="2584599"/>
          </a:xfrm>
        </p:spPr>
      </p:pic>
      <p:sp>
        <p:nvSpPr>
          <p:cNvPr id="5" name="TextBox 4"/>
          <p:cNvSpPr txBox="1"/>
          <p:nvPr/>
        </p:nvSpPr>
        <p:spPr>
          <a:xfrm>
            <a:off x="1077652" y="4605138"/>
            <a:ext cx="2073160" cy="461665"/>
          </a:xfrm>
          <a:prstGeom prst="rect">
            <a:avLst/>
          </a:prstGeom>
          <a:noFill/>
        </p:spPr>
        <p:txBody>
          <a:bodyPr wrap="none" rtlCol="0">
            <a:spAutoFit/>
          </a:bodyPr>
          <a:lstStyle/>
          <a:p>
            <a:r>
              <a:rPr lang="en-US" sz="2400" b="1" dirty="0" err="1">
                <a:solidFill>
                  <a:schemeClr val="accent2"/>
                </a:solidFill>
                <a:latin typeface="American Typewriter"/>
                <a:cs typeface="American Typewriter"/>
              </a:rPr>
              <a:t>GarageBand</a:t>
            </a:r>
            <a:endParaRPr lang="en-US" sz="2400" b="1" dirty="0">
              <a:solidFill>
                <a:schemeClr val="accent2"/>
              </a:solidFill>
              <a:latin typeface="American Typewriter"/>
              <a:cs typeface="American Typewriter"/>
            </a:endParaRPr>
          </a:p>
        </p:txBody>
      </p:sp>
      <p:sp>
        <p:nvSpPr>
          <p:cNvPr id="6" name="TextBox 5"/>
          <p:cNvSpPr txBox="1"/>
          <p:nvPr/>
        </p:nvSpPr>
        <p:spPr>
          <a:xfrm>
            <a:off x="5273178" y="5333579"/>
            <a:ext cx="1608133" cy="461665"/>
          </a:xfrm>
          <a:prstGeom prst="rect">
            <a:avLst/>
          </a:prstGeom>
          <a:noFill/>
        </p:spPr>
        <p:txBody>
          <a:bodyPr wrap="none" rtlCol="0">
            <a:spAutoFit/>
          </a:bodyPr>
          <a:lstStyle/>
          <a:p>
            <a:r>
              <a:rPr lang="en-US" sz="2400" b="1" dirty="0">
                <a:solidFill>
                  <a:schemeClr val="accent5">
                    <a:lumMod val="75000"/>
                  </a:schemeClr>
                </a:solidFill>
                <a:latin typeface="American Typewriter"/>
                <a:cs typeface="American Typewriter"/>
              </a:rPr>
              <a:t>Audacity</a:t>
            </a:r>
          </a:p>
        </p:txBody>
      </p:sp>
      <p:sp>
        <p:nvSpPr>
          <p:cNvPr id="7" name="TextBox 6"/>
          <p:cNvSpPr txBox="1"/>
          <p:nvPr/>
        </p:nvSpPr>
        <p:spPr>
          <a:xfrm>
            <a:off x="3720462" y="4835970"/>
            <a:ext cx="1552716" cy="461665"/>
          </a:xfrm>
          <a:prstGeom prst="rect">
            <a:avLst/>
          </a:prstGeom>
          <a:noFill/>
        </p:spPr>
        <p:txBody>
          <a:bodyPr wrap="none" rtlCol="0">
            <a:spAutoFit/>
          </a:bodyPr>
          <a:lstStyle/>
          <a:p>
            <a:r>
              <a:rPr lang="en-US" sz="2400" b="1" dirty="0" err="1">
                <a:solidFill>
                  <a:schemeClr val="accent4">
                    <a:lumMod val="60000"/>
                    <a:lumOff val="40000"/>
                  </a:schemeClr>
                </a:solidFill>
                <a:latin typeface="American Typewriter"/>
                <a:cs typeface="American Typewriter"/>
              </a:rPr>
              <a:t>ProTools</a:t>
            </a:r>
            <a:endParaRPr lang="en-US" sz="2400" b="1" dirty="0">
              <a:solidFill>
                <a:schemeClr val="accent4">
                  <a:lumMod val="60000"/>
                  <a:lumOff val="40000"/>
                </a:schemeClr>
              </a:solidFill>
              <a:latin typeface="American Typewriter"/>
              <a:cs typeface="American Typewriter"/>
            </a:endParaRPr>
          </a:p>
        </p:txBody>
      </p:sp>
      <p:sp>
        <p:nvSpPr>
          <p:cNvPr id="8" name="TextBox 7"/>
          <p:cNvSpPr txBox="1"/>
          <p:nvPr/>
        </p:nvSpPr>
        <p:spPr>
          <a:xfrm>
            <a:off x="6158008" y="4484413"/>
            <a:ext cx="1558263" cy="461665"/>
          </a:xfrm>
          <a:prstGeom prst="rect">
            <a:avLst/>
          </a:prstGeom>
          <a:noFill/>
        </p:spPr>
        <p:txBody>
          <a:bodyPr wrap="none" rtlCol="0">
            <a:spAutoFit/>
          </a:bodyPr>
          <a:lstStyle/>
          <a:p>
            <a:r>
              <a:rPr lang="en-US" sz="2400" b="1" dirty="0">
                <a:solidFill>
                  <a:srgbClr val="0000FF"/>
                </a:solidFill>
                <a:latin typeface="American Typewriter"/>
                <a:cs typeface="American Typewriter"/>
              </a:rPr>
              <a:t>Audition</a:t>
            </a:r>
          </a:p>
        </p:txBody>
      </p:sp>
      <p:sp>
        <p:nvSpPr>
          <p:cNvPr id="9" name="TextBox 8"/>
          <p:cNvSpPr txBox="1"/>
          <p:nvPr/>
        </p:nvSpPr>
        <p:spPr>
          <a:xfrm>
            <a:off x="1617653" y="5448962"/>
            <a:ext cx="2056973" cy="461665"/>
          </a:xfrm>
          <a:prstGeom prst="rect">
            <a:avLst/>
          </a:prstGeom>
          <a:noFill/>
        </p:spPr>
        <p:txBody>
          <a:bodyPr wrap="none" rtlCol="0">
            <a:spAutoFit/>
          </a:bodyPr>
          <a:lstStyle/>
          <a:p>
            <a:r>
              <a:rPr lang="en-US" sz="2400" b="1" dirty="0">
                <a:solidFill>
                  <a:srgbClr val="008000"/>
                </a:solidFill>
                <a:latin typeface="American Typewriter"/>
                <a:cs typeface="American Typewriter"/>
              </a:rPr>
              <a:t>Hindenburg</a:t>
            </a:r>
          </a:p>
        </p:txBody>
      </p:sp>
    </p:spTree>
    <p:extLst>
      <p:ext uri="{BB962C8B-B14F-4D97-AF65-F5344CB8AC3E}">
        <p14:creationId xmlns:p14="http://schemas.microsoft.com/office/powerpoint/2010/main" val="2765248245"/>
      </p:ext>
    </p:extLst>
  </p:cSld>
  <p:clrMapOvr>
    <a:masterClrMapping/>
  </p:clrMapOvr>
  <p:transition spd="slow">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American Typewriter"/>
                <a:cs typeface="American Typewriter"/>
              </a:rPr>
              <a:t>Recording Considerations</a:t>
            </a:r>
          </a:p>
        </p:txBody>
      </p:sp>
      <p:sp>
        <p:nvSpPr>
          <p:cNvPr id="3" name="Content Placeholder 2"/>
          <p:cNvSpPr>
            <a:spLocks noGrp="1"/>
          </p:cNvSpPr>
          <p:nvPr>
            <p:ph idx="1"/>
          </p:nvPr>
        </p:nvSpPr>
        <p:spPr/>
        <p:txBody>
          <a:bodyPr>
            <a:normAutofit/>
          </a:bodyPr>
          <a:lstStyle/>
          <a:p>
            <a:r>
              <a:rPr lang="en-US" b="1" dirty="0"/>
              <a:t>The ‘deader’ the better. </a:t>
            </a:r>
            <a:r>
              <a:rPr lang="en-US" dirty="0"/>
              <a:t>Avoid reflective or hard surfaces, such as windows or concrete walls. If your space includes these surfaces, you will want to ‘deaden’ them with acoustic foam, carpet, blankets, or heavy drapes. </a:t>
            </a:r>
          </a:p>
          <a:p>
            <a:r>
              <a:rPr lang="en-US" b="1" dirty="0"/>
              <a:t>Listen for noise</a:t>
            </a:r>
            <a:r>
              <a:rPr lang="en-US" dirty="0"/>
              <a:t>. Avoid fans, air conditioning units, furnaces or other appliances that generate mechanical or electrical noise. </a:t>
            </a:r>
          </a:p>
          <a:p>
            <a:endParaRPr lang="en-US" dirty="0"/>
          </a:p>
        </p:txBody>
      </p:sp>
    </p:spTree>
    <p:extLst>
      <p:ext uri="{BB962C8B-B14F-4D97-AF65-F5344CB8AC3E}">
        <p14:creationId xmlns:p14="http://schemas.microsoft.com/office/powerpoint/2010/main" val="3799778355"/>
      </p:ext>
    </p:extLst>
  </p:cSld>
  <p:clrMapOvr>
    <a:masterClrMapping/>
  </p:clrMapOvr>
  <p:transition spd="slow">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merican Typewriter"/>
                <a:cs typeface="American Typewriter"/>
              </a:rPr>
              <a:t>Publishing</a:t>
            </a:r>
          </a:p>
        </p:txBody>
      </p:sp>
      <p:sp>
        <p:nvSpPr>
          <p:cNvPr id="3" name="Content Placeholder 2"/>
          <p:cNvSpPr>
            <a:spLocks noGrp="1"/>
          </p:cNvSpPr>
          <p:nvPr>
            <p:ph idx="1"/>
          </p:nvPr>
        </p:nvSpPr>
        <p:spPr/>
        <p:txBody>
          <a:bodyPr>
            <a:normAutofit fontScale="77500" lnSpcReduction="20000"/>
          </a:bodyPr>
          <a:lstStyle/>
          <a:p>
            <a:r>
              <a:rPr lang="en-US" b="1" dirty="0">
                <a:latin typeface="American Typewriter"/>
                <a:cs typeface="American Typewriter"/>
              </a:rPr>
              <a:t>Podcast service providers (beginner)</a:t>
            </a:r>
          </a:p>
          <a:p>
            <a:pPr lvl="1"/>
            <a:r>
              <a:rPr lang="en-US" dirty="0">
                <a:latin typeface="American Typewriter"/>
                <a:cs typeface="American Typewriter"/>
              </a:rPr>
              <a:t>Include MP3 file hosting, basic website, web MP3 player, RSS feed, reporting, smartphone apps</a:t>
            </a:r>
          </a:p>
          <a:p>
            <a:pPr lvl="2"/>
            <a:r>
              <a:rPr lang="en-US" dirty="0" err="1">
                <a:latin typeface="American Typewriter"/>
                <a:cs typeface="American Typewriter"/>
              </a:rPr>
              <a:t>Podbean</a:t>
            </a:r>
            <a:r>
              <a:rPr lang="en-US" dirty="0">
                <a:latin typeface="American Typewriter"/>
                <a:cs typeface="American Typewriter"/>
              </a:rPr>
              <a:t> (free / paid)</a:t>
            </a:r>
          </a:p>
          <a:p>
            <a:pPr lvl="2"/>
            <a:r>
              <a:rPr lang="en-US" dirty="0" err="1">
                <a:latin typeface="American Typewriter"/>
                <a:cs typeface="American Typewriter"/>
              </a:rPr>
              <a:t>Libsyn</a:t>
            </a:r>
            <a:r>
              <a:rPr lang="en-US" dirty="0">
                <a:latin typeface="American Typewriter"/>
                <a:cs typeface="American Typewriter"/>
              </a:rPr>
              <a:t> (paid)</a:t>
            </a:r>
          </a:p>
          <a:p>
            <a:pPr lvl="2"/>
            <a:r>
              <a:rPr lang="en-US" dirty="0" err="1">
                <a:latin typeface="American Typewriter"/>
                <a:cs typeface="American Typewriter"/>
              </a:rPr>
              <a:t>Hipcast</a:t>
            </a:r>
            <a:endParaRPr lang="en-US" dirty="0">
              <a:latin typeface="American Typewriter"/>
              <a:cs typeface="American Typewriter"/>
            </a:endParaRPr>
          </a:p>
          <a:p>
            <a:pPr lvl="2"/>
            <a:r>
              <a:rPr lang="en-US" dirty="0" err="1">
                <a:latin typeface="American Typewriter"/>
                <a:cs typeface="American Typewriter"/>
              </a:rPr>
              <a:t>SoundCloud</a:t>
            </a:r>
            <a:r>
              <a:rPr lang="en-US" dirty="0">
                <a:latin typeface="American Typewriter"/>
                <a:cs typeface="American Typewriter"/>
              </a:rPr>
              <a:t> </a:t>
            </a:r>
          </a:p>
          <a:p>
            <a:r>
              <a:rPr lang="en-US" b="1" dirty="0">
                <a:latin typeface="American Typewriter"/>
                <a:cs typeface="American Typewriter"/>
              </a:rPr>
              <a:t>Blog service providers (intermediate)</a:t>
            </a:r>
          </a:p>
          <a:p>
            <a:pPr lvl="1"/>
            <a:r>
              <a:rPr lang="en-US" dirty="0">
                <a:latin typeface="American Typewriter"/>
                <a:cs typeface="American Typewriter"/>
              </a:rPr>
              <a:t>Plugins allow you to incorporate podcast into your existing </a:t>
            </a:r>
            <a:r>
              <a:rPr lang="en-US" dirty="0" err="1">
                <a:latin typeface="American Typewriter"/>
                <a:cs typeface="American Typewriter"/>
              </a:rPr>
              <a:t>WordPress</a:t>
            </a:r>
            <a:r>
              <a:rPr lang="en-US" dirty="0">
                <a:latin typeface="American Typewriter"/>
                <a:cs typeface="American Typewriter"/>
              </a:rPr>
              <a:t>/Blogger blogs</a:t>
            </a:r>
          </a:p>
          <a:p>
            <a:r>
              <a:rPr lang="en-US" b="1" dirty="0">
                <a:latin typeface="American Typewriter"/>
                <a:cs typeface="American Typewriter"/>
              </a:rPr>
              <a:t>DIY (advanced)</a:t>
            </a:r>
          </a:p>
          <a:p>
            <a:pPr lvl="1"/>
            <a:r>
              <a:rPr lang="en-US" dirty="0">
                <a:latin typeface="American Typewriter"/>
                <a:cs typeface="American Typewriter"/>
              </a:rPr>
              <a:t>Purchase web hosting</a:t>
            </a:r>
          </a:p>
          <a:p>
            <a:pPr lvl="1"/>
            <a:r>
              <a:rPr lang="en-US" dirty="0">
                <a:latin typeface="American Typewriter"/>
                <a:cs typeface="American Typewriter"/>
              </a:rPr>
              <a:t>Create RSS feed via </a:t>
            </a:r>
            <a:r>
              <a:rPr lang="en-US" dirty="0" err="1">
                <a:latin typeface="American Typewriter"/>
                <a:cs typeface="American Typewriter"/>
              </a:rPr>
              <a:t>Feedburner</a:t>
            </a:r>
            <a:r>
              <a:rPr lang="en-US" dirty="0">
                <a:latin typeface="American Typewriter"/>
                <a:cs typeface="American Typewriter"/>
              </a:rPr>
              <a:t>, Feed Shark, </a:t>
            </a:r>
            <a:r>
              <a:rPr lang="en-US" dirty="0" err="1">
                <a:latin typeface="American Typewriter"/>
                <a:cs typeface="American Typewriter"/>
              </a:rPr>
              <a:t>Feedblitz</a:t>
            </a:r>
            <a:r>
              <a:rPr lang="en-US" dirty="0">
                <a:latin typeface="American Typewriter"/>
                <a:cs typeface="American Typewriter"/>
              </a:rPr>
              <a:t> or other alternative</a:t>
            </a:r>
          </a:p>
          <a:p>
            <a:endParaRPr lang="en-US" dirty="0">
              <a:latin typeface="American Typewriter"/>
              <a:cs typeface="American Typewriter"/>
            </a:endParaRPr>
          </a:p>
        </p:txBody>
      </p:sp>
    </p:spTree>
    <p:extLst>
      <p:ext uri="{BB962C8B-B14F-4D97-AF65-F5344CB8AC3E}">
        <p14:creationId xmlns:p14="http://schemas.microsoft.com/office/powerpoint/2010/main" val="924928696"/>
      </p:ext>
    </p:extLst>
  </p:cSld>
  <p:clrMapOvr>
    <a:masterClrMapping/>
  </p:clrMapOvr>
  <p:transition spd="slow">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merican Typewriter"/>
                <a:cs typeface="American Typewriter"/>
              </a:rPr>
              <a:t>Promotion</a:t>
            </a:r>
          </a:p>
        </p:txBody>
      </p:sp>
      <p:sp>
        <p:nvSpPr>
          <p:cNvPr id="3" name="Content Placeholder 2"/>
          <p:cNvSpPr>
            <a:spLocks noGrp="1"/>
          </p:cNvSpPr>
          <p:nvPr>
            <p:ph idx="1"/>
          </p:nvPr>
        </p:nvSpPr>
        <p:spPr/>
        <p:txBody>
          <a:bodyPr>
            <a:normAutofit/>
          </a:bodyPr>
          <a:lstStyle/>
          <a:p>
            <a:r>
              <a:rPr lang="en-US" dirty="0">
                <a:latin typeface="American Typewriter"/>
                <a:cs typeface="American Typewriter"/>
              </a:rPr>
              <a:t>iTunes (get ratings)</a:t>
            </a:r>
          </a:p>
          <a:p>
            <a:r>
              <a:rPr lang="en-US" dirty="0" err="1">
                <a:latin typeface="American Typewriter"/>
                <a:cs typeface="American Typewriter"/>
              </a:rPr>
              <a:t>Stitcher</a:t>
            </a:r>
            <a:endParaRPr lang="en-US" dirty="0">
              <a:latin typeface="American Typewriter"/>
              <a:cs typeface="American Typewriter"/>
            </a:endParaRPr>
          </a:p>
          <a:p>
            <a:r>
              <a:rPr lang="en-US" dirty="0">
                <a:latin typeface="American Typewriter"/>
                <a:cs typeface="American Typewriter"/>
              </a:rPr>
              <a:t>Podcast Networks</a:t>
            </a:r>
          </a:p>
          <a:p>
            <a:r>
              <a:rPr lang="en-US" dirty="0">
                <a:latin typeface="American Typewriter"/>
                <a:cs typeface="American Typewriter"/>
              </a:rPr>
              <a:t>Aligning with radio stations (99% Invisible, Destination DIY)</a:t>
            </a:r>
          </a:p>
          <a:p>
            <a:pPr marL="0" indent="0">
              <a:buNone/>
            </a:pPr>
            <a:endParaRPr lang="en-US" dirty="0">
              <a:latin typeface="American Typewriter"/>
              <a:cs typeface="American Typewriter"/>
            </a:endParaRPr>
          </a:p>
        </p:txBody>
      </p:sp>
    </p:spTree>
    <p:extLst>
      <p:ext uri="{BB962C8B-B14F-4D97-AF65-F5344CB8AC3E}">
        <p14:creationId xmlns:p14="http://schemas.microsoft.com/office/powerpoint/2010/main" val="3420692789"/>
      </p:ext>
    </p:extLst>
  </p:cSld>
  <p:clrMapOvr>
    <a:masterClrMapping/>
  </p:clrMapOvr>
  <p:transition spd="slow">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latin typeface="American Typewriter"/>
                <a:cs typeface="American Typewriter"/>
              </a:rPr>
              <a:t>Promotion continued…</a:t>
            </a:r>
          </a:p>
        </p:txBody>
      </p:sp>
      <p:sp>
        <p:nvSpPr>
          <p:cNvPr id="3" name="Content Placeholder 2"/>
          <p:cNvSpPr>
            <a:spLocks noGrp="1"/>
          </p:cNvSpPr>
          <p:nvPr>
            <p:ph idx="1"/>
          </p:nvPr>
        </p:nvSpPr>
        <p:spPr/>
        <p:txBody>
          <a:bodyPr>
            <a:normAutofit lnSpcReduction="10000"/>
          </a:bodyPr>
          <a:lstStyle/>
          <a:p>
            <a:r>
              <a:rPr lang="en-US" b="1" dirty="0">
                <a:latin typeface="American Typewriter"/>
                <a:cs typeface="American Typewriter"/>
              </a:rPr>
              <a:t>Social Media</a:t>
            </a:r>
          </a:p>
          <a:p>
            <a:pPr lvl="1"/>
            <a:r>
              <a:rPr lang="en-US" dirty="0">
                <a:latin typeface="American Typewriter"/>
                <a:cs typeface="American Typewriter"/>
              </a:rPr>
              <a:t>Facebook, Twitter, Google+</a:t>
            </a:r>
          </a:p>
          <a:p>
            <a:pPr lvl="1"/>
            <a:r>
              <a:rPr lang="en-US" dirty="0">
                <a:latin typeface="American Typewriter"/>
                <a:cs typeface="American Typewriter"/>
              </a:rPr>
              <a:t>Where is your audience online?</a:t>
            </a:r>
          </a:p>
          <a:p>
            <a:pPr lvl="1"/>
            <a:r>
              <a:rPr lang="en-US" dirty="0">
                <a:latin typeface="American Typewriter"/>
                <a:cs typeface="American Typewriter"/>
              </a:rPr>
              <a:t>Where are similar podcasts and blogs?</a:t>
            </a:r>
          </a:p>
          <a:p>
            <a:pPr lvl="2"/>
            <a:r>
              <a:rPr lang="en-US" sz="2100" dirty="0" err="1">
                <a:latin typeface="American Typewriter"/>
                <a:cs typeface="American Typewriter"/>
              </a:rPr>
              <a:t>Blogroll</a:t>
            </a:r>
            <a:r>
              <a:rPr lang="en-US" sz="2100" dirty="0">
                <a:latin typeface="American Typewriter"/>
                <a:cs typeface="American Typewriter"/>
              </a:rPr>
              <a:t> – link to other podcasts you like and your audience will like</a:t>
            </a:r>
          </a:p>
          <a:p>
            <a:r>
              <a:rPr lang="en-US" b="1" dirty="0">
                <a:latin typeface="American Typewriter"/>
                <a:cs typeface="American Typewriter"/>
              </a:rPr>
              <a:t>Self-promotion</a:t>
            </a:r>
          </a:p>
          <a:p>
            <a:pPr lvl="1"/>
            <a:r>
              <a:rPr lang="en-US" dirty="0">
                <a:latin typeface="American Typewriter"/>
                <a:cs typeface="American Typewriter"/>
              </a:rPr>
              <a:t>Word of mouth/web</a:t>
            </a:r>
          </a:p>
          <a:p>
            <a:pPr lvl="1"/>
            <a:r>
              <a:rPr lang="en-US" dirty="0">
                <a:latin typeface="American Typewriter"/>
                <a:cs typeface="American Typewriter"/>
              </a:rPr>
              <a:t>Who’s writing about what you’re talking about?</a:t>
            </a:r>
          </a:p>
          <a:p>
            <a:endParaRPr lang="en-US" dirty="0">
              <a:latin typeface="American Typewriter"/>
              <a:cs typeface="American Typewriter"/>
            </a:endParaRPr>
          </a:p>
        </p:txBody>
      </p:sp>
    </p:spTree>
    <p:extLst>
      <p:ext uri="{BB962C8B-B14F-4D97-AF65-F5344CB8AC3E}">
        <p14:creationId xmlns:p14="http://schemas.microsoft.com/office/powerpoint/2010/main" val="469829783"/>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merican Typewriter"/>
                <a:cs typeface="American Typewriter"/>
              </a:rPr>
              <a:t>Music for your podcast</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latin typeface="American Typewriter"/>
                <a:cs typeface="American Typewriter"/>
              </a:rPr>
              <a:t>Where to find royalty-free music:</a:t>
            </a:r>
          </a:p>
          <a:p>
            <a:pPr marL="0" indent="0">
              <a:buNone/>
            </a:pPr>
            <a:endParaRPr lang="en-US" dirty="0">
              <a:latin typeface="American Typewriter"/>
              <a:cs typeface="American Typewriter"/>
            </a:endParaRPr>
          </a:p>
          <a:p>
            <a:pPr marL="0" indent="0">
              <a:buNone/>
            </a:pPr>
            <a:r>
              <a:rPr lang="en-US" dirty="0">
                <a:latin typeface="American Typewriter"/>
                <a:cs typeface="American Typewriter"/>
                <a:hlinkClick r:id="rId2"/>
              </a:rPr>
              <a:t>www.freemusicarchive.org</a:t>
            </a:r>
            <a:endParaRPr lang="en-US" dirty="0">
              <a:latin typeface="American Typewriter"/>
              <a:cs typeface="American Typewriter"/>
            </a:endParaRPr>
          </a:p>
          <a:p>
            <a:pPr marL="0" indent="0">
              <a:buNone/>
            </a:pPr>
            <a:endParaRPr lang="en-US" dirty="0">
              <a:latin typeface="American Typewriter"/>
              <a:cs typeface="American Typewriter"/>
            </a:endParaRPr>
          </a:p>
          <a:p>
            <a:pPr marL="0" indent="0">
              <a:buNone/>
            </a:pPr>
            <a:r>
              <a:rPr lang="en-US" dirty="0">
                <a:latin typeface="American Typewriter"/>
                <a:cs typeface="American Typewriter"/>
                <a:hlinkClick r:id="rId3"/>
              </a:rPr>
              <a:t>www.ccmixter.com</a:t>
            </a:r>
            <a:endParaRPr lang="en-US" dirty="0">
              <a:latin typeface="American Typewriter"/>
              <a:cs typeface="American Typewriter"/>
            </a:endParaRPr>
          </a:p>
          <a:p>
            <a:pPr marL="0" indent="0">
              <a:buNone/>
            </a:pPr>
            <a:endParaRPr lang="en-US" dirty="0">
              <a:latin typeface="American Typewriter"/>
              <a:cs typeface="American Typewriter"/>
            </a:endParaRPr>
          </a:p>
          <a:p>
            <a:pPr marL="0" indent="0">
              <a:buNone/>
            </a:pPr>
            <a:r>
              <a:rPr lang="en-US" dirty="0">
                <a:latin typeface="American Typewriter"/>
                <a:cs typeface="American Typewriter"/>
              </a:rPr>
              <a:t>Enlist local musicians/composers via Craigslist or college bulletin boards (and negotiate a rate).</a:t>
            </a:r>
          </a:p>
        </p:txBody>
      </p:sp>
    </p:spTree>
    <p:extLst>
      <p:ext uri="{BB962C8B-B14F-4D97-AF65-F5344CB8AC3E}">
        <p14:creationId xmlns:p14="http://schemas.microsoft.com/office/powerpoint/2010/main" val="612627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89FB8-8C3A-6E47-94C7-8A7036779F0D}"/>
              </a:ext>
            </a:extLst>
          </p:cNvPr>
          <p:cNvSpPr>
            <a:spLocks noGrp="1"/>
          </p:cNvSpPr>
          <p:nvPr>
            <p:ph type="title"/>
          </p:nvPr>
        </p:nvSpPr>
        <p:spPr/>
        <p:txBody>
          <a:bodyPr/>
          <a:lstStyle/>
          <a:p>
            <a:r>
              <a:rPr lang="en-US" dirty="0"/>
              <a:t>Run Down (script) Example</a:t>
            </a:r>
          </a:p>
        </p:txBody>
      </p:sp>
      <p:sp>
        <p:nvSpPr>
          <p:cNvPr id="3" name="Content Placeholder 2">
            <a:extLst>
              <a:ext uri="{FF2B5EF4-FFF2-40B4-BE49-F238E27FC236}">
                <a16:creationId xmlns:a16="http://schemas.microsoft.com/office/drawing/2014/main" id="{38CD688D-44AB-4742-BCBE-C0F0BF55ED18}"/>
              </a:ext>
            </a:extLst>
          </p:cNvPr>
          <p:cNvSpPr>
            <a:spLocks noGrp="1"/>
          </p:cNvSpPr>
          <p:nvPr>
            <p:ph idx="1"/>
          </p:nvPr>
        </p:nvSpPr>
        <p:spPr>
          <a:xfrm>
            <a:off x="457200" y="1600200"/>
            <a:ext cx="8229600" cy="4983162"/>
          </a:xfrm>
        </p:spPr>
        <p:txBody>
          <a:bodyPr>
            <a:normAutofit fontScale="92500" lnSpcReduction="20000"/>
          </a:bodyPr>
          <a:lstStyle/>
          <a:p>
            <a:r>
              <a:rPr lang="en-US" dirty="0"/>
              <a:t>SUU Football’s last game this weekend</a:t>
            </a:r>
          </a:p>
          <a:p>
            <a:pPr lvl="1"/>
            <a:r>
              <a:rPr lang="en-US" dirty="0"/>
              <a:t>Rough season, finish strong</a:t>
            </a:r>
          </a:p>
          <a:p>
            <a:pPr lvl="1"/>
            <a:r>
              <a:rPr lang="en-US" dirty="0"/>
              <a:t>Looking ahead to next season</a:t>
            </a:r>
          </a:p>
          <a:p>
            <a:r>
              <a:rPr lang="en-US" dirty="0"/>
              <a:t>SUU Volleyball last game</a:t>
            </a:r>
          </a:p>
          <a:p>
            <a:pPr lvl="1"/>
            <a:r>
              <a:rPr lang="en-US" dirty="0"/>
              <a:t>Senior night</a:t>
            </a:r>
          </a:p>
          <a:p>
            <a:pPr lvl="1"/>
            <a:r>
              <a:rPr lang="en-US" dirty="0"/>
              <a:t>Last game of Coach Hoyer’s first season</a:t>
            </a:r>
          </a:p>
          <a:p>
            <a:pPr lvl="1"/>
            <a:r>
              <a:rPr lang="en-US" dirty="0"/>
              <a:t>Grade?</a:t>
            </a:r>
          </a:p>
          <a:p>
            <a:r>
              <a:rPr lang="en-US" dirty="0"/>
              <a:t>SUU MBB</a:t>
            </a:r>
          </a:p>
          <a:p>
            <a:pPr lvl="1"/>
            <a:r>
              <a:rPr lang="en-US" dirty="0"/>
              <a:t>2-0 for first time since 2006</a:t>
            </a:r>
          </a:p>
          <a:p>
            <a:pPr lvl="1"/>
            <a:r>
              <a:rPr lang="en-US" dirty="0"/>
              <a:t>Beat MWC first time since 2006</a:t>
            </a:r>
          </a:p>
          <a:p>
            <a:pPr lvl="1"/>
            <a:r>
              <a:rPr lang="en-US" dirty="0"/>
              <a:t>Playing Seattle and old coach next</a:t>
            </a:r>
          </a:p>
          <a:p>
            <a:pPr lvl="1"/>
            <a:r>
              <a:rPr lang="en-US" dirty="0"/>
              <a:t>Hopes/expectations for season</a:t>
            </a:r>
          </a:p>
        </p:txBody>
      </p:sp>
    </p:spTree>
    <p:extLst>
      <p:ext uri="{BB962C8B-B14F-4D97-AF65-F5344CB8AC3E}">
        <p14:creationId xmlns:p14="http://schemas.microsoft.com/office/powerpoint/2010/main" val="2360462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3D812-1190-7B48-851A-D3FAC1AFF8A9}"/>
              </a:ext>
            </a:extLst>
          </p:cNvPr>
          <p:cNvSpPr>
            <a:spLocks noGrp="1"/>
          </p:cNvSpPr>
          <p:nvPr>
            <p:ph type="title"/>
          </p:nvPr>
        </p:nvSpPr>
        <p:spPr/>
        <p:txBody>
          <a:bodyPr/>
          <a:lstStyle/>
          <a:p>
            <a:r>
              <a:rPr lang="en-US" dirty="0"/>
              <a:t>Podcasting Assignment</a:t>
            </a:r>
          </a:p>
        </p:txBody>
      </p:sp>
      <p:sp>
        <p:nvSpPr>
          <p:cNvPr id="3" name="Content Placeholder 2">
            <a:extLst>
              <a:ext uri="{FF2B5EF4-FFF2-40B4-BE49-F238E27FC236}">
                <a16:creationId xmlns:a16="http://schemas.microsoft.com/office/drawing/2014/main" id="{6D3BD7B6-DE1A-E743-A89C-3E3DFAE9F4CB}"/>
              </a:ext>
            </a:extLst>
          </p:cNvPr>
          <p:cNvSpPr>
            <a:spLocks noGrp="1"/>
          </p:cNvSpPr>
          <p:nvPr>
            <p:ph idx="1"/>
          </p:nvPr>
        </p:nvSpPr>
        <p:spPr>
          <a:xfrm>
            <a:off x="457200" y="1600200"/>
            <a:ext cx="8229600" cy="4983162"/>
          </a:xfrm>
        </p:spPr>
        <p:txBody>
          <a:bodyPr>
            <a:normAutofit/>
          </a:bodyPr>
          <a:lstStyle/>
          <a:p>
            <a:r>
              <a:rPr lang="en-US" dirty="0"/>
              <a:t>Work with a partner.</a:t>
            </a:r>
          </a:p>
          <a:p>
            <a:r>
              <a:rPr lang="en-US" dirty="0"/>
              <a:t>Create a rundown of at least three topics.</a:t>
            </a:r>
          </a:p>
          <a:p>
            <a:r>
              <a:rPr lang="en-US" dirty="0"/>
              <a:t>Podcast for at least 10 minutes.</a:t>
            </a:r>
          </a:p>
          <a:p>
            <a:r>
              <a:rPr lang="en-US" dirty="0"/>
              <a:t>Turn in the audio file and rundown together.</a:t>
            </a:r>
          </a:p>
          <a:p>
            <a:pPr lvl="1"/>
            <a:r>
              <a:rPr lang="en-US" dirty="0"/>
              <a:t>Only one person in group needs to submit.</a:t>
            </a:r>
          </a:p>
          <a:p>
            <a:pPr lvl="1"/>
            <a:r>
              <a:rPr lang="en-US" dirty="0"/>
              <a:t>In comments section, indicate who was in your group.</a:t>
            </a:r>
          </a:p>
          <a:p>
            <a:r>
              <a:rPr lang="en-US" dirty="0"/>
              <a:t>You will be given time in class on Friday to complete the assignment.</a:t>
            </a:r>
          </a:p>
        </p:txBody>
      </p:sp>
    </p:spTree>
    <p:extLst>
      <p:ext uri="{BB962C8B-B14F-4D97-AF65-F5344CB8AC3E}">
        <p14:creationId xmlns:p14="http://schemas.microsoft.com/office/powerpoint/2010/main" val="26614187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1764</TotalTime>
  <Words>608</Words>
  <Application>Microsoft Macintosh PowerPoint</Application>
  <PresentationFormat>On-screen Show (4:3)</PresentationFormat>
  <Paragraphs>137</Paragraphs>
  <Slides>24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American Typewriter</vt:lpstr>
      <vt:lpstr>Arial</vt:lpstr>
      <vt:lpstr>Calibri</vt:lpstr>
      <vt:lpstr>Wingdings</vt:lpstr>
      <vt:lpstr>Office Theme</vt:lpstr>
      <vt:lpstr> Podcasting 101</vt:lpstr>
      <vt:lpstr>PowerPoint Presentation</vt:lpstr>
      <vt:lpstr>PowerPoint Presentation</vt:lpstr>
      <vt:lpstr>PowerPoint Presentation</vt:lpstr>
      <vt:lpstr>PowerPoint Presentation</vt:lpstr>
      <vt:lpstr>PowerPoint Presentation</vt:lpstr>
      <vt:lpstr>What is a Podcast?</vt:lpstr>
      <vt:lpstr>Examples of Podcasts</vt:lpstr>
      <vt:lpstr>Podcasting Stats of Note</vt:lpstr>
      <vt:lpstr>What Makes a Good Podcast?</vt:lpstr>
      <vt:lpstr>Getting Started: Equipment</vt:lpstr>
      <vt:lpstr>PowerPoint Presentation</vt:lpstr>
      <vt:lpstr>Basic Setup:</vt:lpstr>
      <vt:lpstr>USB Microphones:</vt:lpstr>
      <vt:lpstr>More Advanced Setup:</vt:lpstr>
      <vt:lpstr>Microphones:</vt:lpstr>
      <vt:lpstr>Hit Record</vt:lpstr>
      <vt:lpstr>Recording Considerations</vt:lpstr>
      <vt:lpstr>Publishing</vt:lpstr>
      <vt:lpstr>Promotion</vt:lpstr>
      <vt:lpstr>Promotion continued…</vt:lpstr>
      <vt:lpstr>Music for your podcast</vt:lpstr>
      <vt:lpstr>Run Down (script) Example</vt:lpstr>
      <vt:lpstr>Podcasting Assignment</vt:lpstr>
    </vt:vector>
  </TitlesOfParts>
  <Company>Pandora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Podcasting 101</dc:title>
  <dc:creator>Katie McMurran</dc:creator>
  <cp:lastModifiedBy>Hayden Coombs</cp:lastModifiedBy>
  <cp:revision>72</cp:revision>
  <dcterms:created xsi:type="dcterms:W3CDTF">2014-10-03T21:14:02Z</dcterms:created>
  <dcterms:modified xsi:type="dcterms:W3CDTF">2018-11-14T18:34:47Z</dcterms:modified>
</cp:coreProperties>
</file>