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2" r:id="rId5"/>
    <p:sldId id="258" r:id="rId6"/>
    <p:sldId id="260" r:id="rId7"/>
    <p:sldId id="261"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1"/>
    <p:restoredTop sz="94668"/>
  </p:normalViewPr>
  <p:slideViewPr>
    <p:cSldViewPr snapToGrid="0" snapToObjects="1">
      <p:cViewPr varScale="1">
        <p:scale>
          <a:sx n="98" d="100"/>
          <a:sy n="98" d="100"/>
        </p:scale>
        <p:origin x="232"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11/5/18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11/5/18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11/5/18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11/5/18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11/5/18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E39D-907E-B047-AD40-B6B625EFED4B}"/>
              </a:ext>
            </a:extLst>
          </p:cNvPr>
          <p:cNvSpPr>
            <a:spLocks noGrp="1"/>
          </p:cNvSpPr>
          <p:nvPr>
            <p:ph type="ctrTitle"/>
          </p:nvPr>
        </p:nvSpPr>
        <p:spPr/>
        <p:txBody>
          <a:bodyPr/>
          <a:lstStyle/>
          <a:p>
            <a:r>
              <a:rPr lang="en-US" dirty="0"/>
              <a:t>Sports Photography &amp; photo stories</a:t>
            </a:r>
          </a:p>
        </p:txBody>
      </p:sp>
      <p:sp>
        <p:nvSpPr>
          <p:cNvPr id="3" name="Subtitle 2">
            <a:extLst>
              <a:ext uri="{FF2B5EF4-FFF2-40B4-BE49-F238E27FC236}">
                <a16:creationId xmlns:a16="http://schemas.microsoft.com/office/drawing/2014/main" id="{2CB09603-0450-984D-9655-9F25D9E1B115}"/>
              </a:ext>
            </a:extLst>
          </p:cNvPr>
          <p:cNvSpPr>
            <a:spLocks noGrp="1"/>
          </p:cNvSpPr>
          <p:nvPr>
            <p:ph type="subTitle" idx="1"/>
          </p:nvPr>
        </p:nvSpPr>
        <p:spPr/>
        <p:txBody>
          <a:bodyPr/>
          <a:lstStyle/>
          <a:p>
            <a:r>
              <a:rPr lang="en-US" dirty="0"/>
              <a:t>Multimedia sports journalism</a:t>
            </a:r>
          </a:p>
        </p:txBody>
      </p:sp>
    </p:spTree>
    <p:extLst>
      <p:ext uri="{BB962C8B-B14F-4D97-AF65-F5344CB8AC3E}">
        <p14:creationId xmlns:p14="http://schemas.microsoft.com/office/powerpoint/2010/main" val="1167287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18B8-4B73-4C4F-8178-1F98C85D0A0C}"/>
              </a:ext>
            </a:extLst>
          </p:cNvPr>
          <p:cNvSpPr>
            <a:spLocks noGrp="1"/>
          </p:cNvSpPr>
          <p:nvPr>
            <p:ph type="title"/>
          </p:nvPr>
        </p:nvSpPr>
        <p:spPr/>
        <p:txBody>
          <a:bodyPr/>
          <a:lstStyle/>
          <a:p>
            <a:r>
              <a:rPr lang="en-US" dirty="0"/>
              <a:t>Why photography?</a:t>
            </a:r>
          </a:p>
        </p:txBody>
      </p:sp>
      <p:sp>
        <p:nvSpPr>
          <p:cNvPr id="3" name="Content Placeholder 2">
            <a:extLst>
              <a:ext uri="{FF2B5EF4-FFF2-40B4-BE49-F238E27FC236}">
                <a16:creationId xmlns:a16="http://schemas.microsoft.com/office/drawing/2014/main" id="{AB060F58-93C0-E94D-BDE7-93AAB39F8586}"/>
              </a:ext>
            </a:extLst>
          </p:cNvPr>
          <p:cNvSpPr>
            <a:spLocks noGrp="1"/>
          </p:cNvSpPr>
          <p:nvPr>
            <p:ph idx="1"/>
          </p:nvPr>
        </p:nvSpPr>
        <p:spPr/>
        <p:txBody>
          <a:bodyPr>
            <a:normAutofit/>
          </a:bodyPr>
          <a:lstStyle/>
          <a:p>
            <a:r>
              <a:rPr lang="en-US" sz="3200" dirty="0"/>
              <a:t>“A picture is worth a thousand words.”</a:t>
            </a:r>
          </a:p>
          <a:p>
            <a:endParaRPr lang="en-US" sz="3200" dirty="0"/>
          </a:p>
          <a:p>
            <a:r>
              <a:rPr lang="en-US" sz="3200" dirty="0"/>
              <a:t>Every recap, game story or feature story will have at least one high-quality photo accompanying the story.</a:t>
            </a:r>
          </a:p>
          <a:p>
            <a:r>
              <a:rPr lang="en-US" sz="3200" dirty="0"/>
              <a:t>These days, the sports writer is often responsible for shooting their own photos.</a:t>
            </a:r>
          </a:p>
        </p:txBody>
      </p:sp>
    </p:spTree>
    <p:extLst>
      <p:ext uri="{BB962C8B-B14F-4D97-AF65-F5344CB8AC3E}">
        <p14:creationId xmlns:p14="http://schemas.microsoft.com/office/powerpoint/2010/main" val="92296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0DA9-0BAC-5A4D-916D-E2165DEA523D}"/>
              </a:ext>
            </a:extLst>
          </p:cNvPr>
          <p:cNvSpPr>
            <a:spLocks noGrp="1"/>
          </p:cNvSpPr>
          <p:nvPr>
            <p:ph type="title"/>
          </p:nvPr>
        </p:nvSpPr>
        <p:spPr/>
        <p:txBody>
          <a:bodyPr/>
          <a:lstStyle/>
          <a:p>
            <a:r>
              <a:rPr lang="en-US" dirty="0"/>
              <a:t>This Assignment</a:t>
            </a:r>
          </a:p>
        </p:txBody>
      </p:sp>
      <p:sp>
        <p:nvSpPr>
          <p:cNvPr id="3" name="Content Placeholder 2">
            <a:extLst>
              <a:ext uri="{FF2B5EF4-FFF2-40B4-BE49-F238E27FC236}">
                <a16:creationId xmlns:a16="http://schemas.microsoft.com/office/drawing/2014/main" id="{FA950BE8-FB63-E44E-A1AE-A4FB07673511}"/>
              </a:ext>
            </a:extLst>
          </p:cNvPr>
          <p:cNvSpPr>
            <a:spLocks noGrp="1"/>
          </p:cNvSpPr>
          <p:nvPr>
            <p:ph idx="1"/>
          </p:nvPr>
        </p:nvSpPr>
        <p:spPr/>
        <p:txBody>
          <a:bodyPr>
            <a:normAutofit/>
          </a:bodyPr>
          <a:lstStyle/>
          <a:p>
            <a:r>
              <a:rPr lang="en-US" sz="3200" dirty="0"/>
              <a:t>Attend an SUU sporting event this week (MBB, WBB, FB), and take five good photos.</a:t>
            </a:r>
          </a:p>
          <a:p>
            <a:r>
              <a:rPr lang="en-US" sz="3200" dirty="0"/>
              <a:t>Include a caption for each photo.</a:t>
            </a:r>
          </a:p>
          <a:p>
            <a:endParaRPr lang="en-US" sz="3200" dirty="0"/>
          </a:p>
          <a:p>
            <a:r>
              <a:rPr lang="en-US" sz="3200" dirty="0"/>
              <a:t>Due Sunday, Nov. 11, 2018, @ 11:59 p.m.</a:t>
            </a:r>
          </a:p>
        </p:txBody>
      </p:sp>
    </p:spTree>
    <p:extLst>
      <p:ext uri="{BB962C8B-B14F-4D97-AF65-F5344CB8AC3E}">
        <p14:creationId xmlns:p14="http://schemas.microsoft.com/office/powerpoint/2010/main" val="30230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0DA9-0BAC-5A4D-916D-E2165DEA523D}"/>
              </a:ext>
            </a:extLst>
          </p:cNvPr>
          <p:cNvSpPr>
            <a:spLocks noGrp="1"/>
          </p:cNvSpPr>
          <p:nvPr>
            <p:ph type="title"/>
          </p:nvPr>
        </p:nvSpPr>
        <p:spPr/>
        <p:txBody>
          <a:bodyPr/>
          <a:lstStyle/>
          <a:p>
            <a:r>
              <a:rPr lang="en-US" dirty="0"/>
              <a:t>This Assignment</a:t>
            </a:r>
          </a:p>
        </p:txBody>
      </p:sp>
      <p:sp>
        <p:nvSpPr>
          <p:cNvPr id="3" name="Content Placeholder 2">
            <a:extLst>
              <a:ext uri="{FF2B5EF4-FFF2-40B4-BE49-F238E27FC236}">
                <a16:creationId xmlns:a16="http://schemas.microsoft.com/office/drawing/2014/main" id="{FA950BE8-FB63-E44E-A1AE-A4FB07673511}"/>
              </a:ext>
            </a:extLst>
          </p:cNvPr>
          <p:cNvSpPr>
            <a:spLocks noGrp="1"/>
          </p:cNvSpPr>
          <p:nvPr>
            <p:ph idx="1"/>
          </p:nvPr>
        </p:nvSpPr>
        <p:spPr/>
        <p:txBody>
          <a:bodyPr>
            <a:normAutofit/>
          </a:bodyPr>
          <a:lstStyle/>
          <a:p>
            <a:r>
              <a:rPr lang="en-US" sz="3200" dirty="0"/>
              <a:t>I cannot get press passes for all of you, so you will have to take the photos from the stands.</a:t>
            </a:r>
          </a:p>
          <a:p>
            <a:pPr lvl="1"/>
            <a:r>
              <a:rPr lang="en-US" sz="3000" dirty="0"/>
              <a:t>Probably best to do this assignment at a basketball game.</a:t>
            </a:r>
          </a:p>
          <a:p>
            <a:pPr lvl="1"/>
            <a:endParaRPr lang="en-US" sz="3000" dirty="0"/>
          </a:p>
          <a:p>
            <a:r>
              <a:rPr lang="en-US" sz="3200" dirty="0"/>
              <a:t>iPhone photography is great.</a:t>
            </a:r>
          </a:p>
        </p:txBody>
      </p:sp>
    </p:spTree>
    <p:extLst>
      <p:ext uri="{BB962C8B-B14F-4D97-AF65-F5344CB8AC3E}">
        <p14:creationId xmlns:p14="http://schemas.microsoft.com/office/powerpoint/2010/main" val="3794292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50DAD-570A-F94D-8697-DFAD2E652D36}"/>
              </a:ext>
            </a:extLst>
          </p:cNvPr>
          <p:cNvSpPr>
            <a:spLocks noGrp="1"/>
          </p:cNvSpPr>
          <p:nvPr>
            <p:ph type="title"/>
          </p:nvPr>
        </p:nvSpPr>
        <p:spPr/>
        <p:txBody>
          <a:bodyPr/>
          <a:lstStyle/>
          <a:p>
            <a:r>
              <a:rPr lang="en-US" dirty="0"/>
              <a:t>Visual storytelling</a:t>
            </a:r>
          </a:p>
        </p:txBody>
      </p:sp>
      <p:sp>
        <p:nvSpPr>
          <p:cNvPr id="3" name="Content Placeholder 2">
            <a:extLst>
              <a:ext uri="{FF2B5EF4-FFF2-40B4-BE49-F238E27FC236}">
                <a16:creationId xmlns:a16="http://schemas.microsoft.com/office/drawing/2014/main" id="{61CDF6E1-DFDC-8C4A-AB80-C2D6D02B8FE1}"/>
              </a:ext>
            </a:extLst>
          </p:cNvPr>
          <p:cNvSpPr>
            <a:spLocks noGrp="1"/>
          </p:cNvSpPr>
          <p:nvPr>
            <p:ph idx="1"/>
          </p:nvPr>
        </p:nvSpPr>
        <p:spPr/>
        <p:txBody>
          <a:bodyPr>
            <a:normAutofit/>
          </a:bodyPr>
          <a:lstStyle/>
          <a:p>
            <a:pPr fontAlgn="base"/>
            <a:r>
              <a:rPr lang="en-US" sz="3200" dirty="0"/>
              <a:t>In visual storytelling, images are ordered in a specific way, either chronologically or as a series.</a:t>
            </a:r>
          </a:p>
          <a:p>
            <a:pPr fontAlgn="base"/>
            <a:r>
              <a:rPr lang="en-US" sz="3200" dirty="0"/>
              <a:t>Captions are also an integral part of a photo story that should help the viewer understand each image. </a:t>
            </a:r>
          </a:p>
          <a:p>
            <a:pPr lvl="1" fontAlgn="base"/>
            <a:r>
              <a:rPr lang="en-US" sz="2800" dirty="0"/>
              <a:t>That said, it is important to remember that while captions may expand your understanding of an image, it’s the image itself that should tell the story – never the other way round.</a:t>
            </a:r>
          </a:p>
        </p:txBody>
      </p:sp>
    </p:spTree>
    <p:extLst>
      <p:ext uri="{BB962C8B-B14F-4D97-AF65-F5344CB8AC3E}">
        <p14:creationId xmlns:p14="http://schemas.microsoft.com/office/powerpoint/2010/main" val="2892572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DD172-B0B1-064F-A1D2-D71D87D1F1FF}"/>
              </a:ext>
            </a:extLst>
          </p:cNvPr>
          <p:cNvSpPr>
            <a:spLocks noGrp="1"/>
          </p:cNvSpPr>
          <p:nvPr>
            <p:ph type="title"/>
          </p:nvPr>
        </p:nvSpPr>
        <p:spPr/>
        <p:txBody>
          <a:bodyPr/>
          <a:lstStyle/>
          <a:p>
            <a:r>
              <a:rPr lang="en-US" dirty="0"/>
              <a:t>preparation</a:t>
            </a:r>
          </a:p>
        </p:txBody>
      </p:sp>
      <p:sp>
        <p:nvSpPr>
          <p:cNvPr id="3" name="Content Placeholder 2">
            <a:extLst>
              <a:ext uri="{FF2B5EF4-FFF2-40B4-BE49-F238E27FC236}">
                <a16:creationId xmlns:a16="http://schemas.microsoft.com/office/drawing/2014/main" id="{FA9F329D-3E07-E34A-9DDB-3E1C22003D4A}"/>
              </a:ext>
            </a:extLst>
          </p:cNvPr>
          <p:cNvSpPr>
            <a:spLocks noGrp="1"/>
          </p:cNvSpPr>
          <p:nvPr>
            <p:ph idx="1"/>
          </p:nvPr>
        </p:nvSpPr>
        <p:spPr/>
        <p:txBody>
          <a:bodyPr>
            <a:normAutofit fontScale="92500"/>
          </a:bodyPr>
          <a:lstStyle/>
          <a:p>
            <a:r>
              <a:rPr lang="en-US" sz="3200" dirty="0"/>
              <a:t>Planning is an essential part of the process for visual storytelling.</a:t>
            </a:r>
          </a:p>
          <a:p>
            <a:pPr lvl="1"/>
            <a:r>
              <a:rPr lang="en-US" sz="2800" dirty="0"/>
              <a:t>Do you know the rules?</a:t>
            </a:r>
          </a:p>
          <a:p>
            <a:pPr lvl="1"/>
            <a:r>
              <a:rPr lang="en-US" sz="2800" dirty="0"/>
              <a:t>When would be the best times to take a photo?</a:t>
            </a:r>
          </a:p>
          <a:p>
            <a:pPr lvl="1"/>
            <a:r>
              <a:rPr lang="en-US" sz="2800" dirty="0"/>
              <a:t>Where should you stand for the best shots?</a:t>
            </a:r>
          </a:p>
          <a:p>
            <a:pPr lvl="1"/>
            <a:r>
              <a:rPr lang="en-US" sz="2800" dirty="0"/>
              <a:t>What is the lighting like?</a:t>
            </a:r>
          </a:p>
          <a:p>
            <a:pPr lvl="1"/>
            <a:r>
              <a:rPr lang="en-US" sz="2800" dirty="0"/>
              <a:t>What kind of photos do you want to take?</a:t>
            </a:r>
          </a:p>
        </p:txBody>
      </p:sp>
    </p:spTree>
    <p:extLst>
      <p:ext uri="{BB962C8B-B14F-4D97-AF65-F5344CB8AC3E}">
        <p14:creationId xmlns:p14="http://schemas.microsoft.com/office/powerpoint/2010/main" val="1392220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Tips for taking a good photo with a smartphone</a:t>
            </a:r>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6"/>
            <a:ext cx="11029615" cy="4363995"/>
          </a:xfrm>
        </p:spPr>
        <p:txBody>
          <a:bodyPr>
            <a:normAutofit/>
          </a:bodyPr>
          <a:lstStyle/>
          <a:p>
            <a:r>
              <a:rPr lang="en-US" sz="3600" dirty="0"/>
              <a:t>Lighting</a:t>
            </a:r>
          </a:p>
          <a:p>
            <a:r>
              <a:rPr lang="en-US" sz="3600" dirty="0"/>
              <a:t>Follow the action</a:t>
            </a:r>
          </a:p>
          <a:p>
            <a:r>
              <a:rPr lang="en-US" sz="3600" dirty="0"/>
              <a:t>Use burst mode</a:t>
            </a:r>
          </a:p>
          <a:p>
            <a:r>
              <a:rPr lang="en-US" sz="3600" dirty="0"/>
              <a:t>No eyes, no shot</a:t>
            </a:r>
          </a:p>
          <a:p>
            <a:r>
              <a:rPr lang="en-US" sz="3600" dirty="0"/>
              <a:t>Get close</a:t>
            </a:r>
          </a:p>
          <a:p>
            <a:r>
              <a:rPr lang="en-US" sz="3600" dirty="0"/>
              <a:t>Use slow motion for video</a:t>
            </a:r>
          </a:p>
        </p:txBody>
      </p:sp>
    </p:spTree>
    <p:extLst>
      <p:ext uri="{BB962C8B-B14F-4D97-AF65-F5344CB8AC3E}">
        <p14:creationId xmlns:p14="http://schemas.microsoft.com/office/powerpoint/2010/main" val="13561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 #1: Lighting</a:t>
            </a:r>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7"/>
            <a:ext cx="11029615" cy="3697790"/>
          </a:xfrm>
        </p:spPr>
        <p:txBody>
          <a:bodyPr>
            <a:normAutofit lnSpcReduction="10000"/>
          </a:bodyPr>
          <a:lstStyle/>
          <a:p>
            <a:r>
              <a:rPr lang="en-US" sz="3200" dirty="0"/>
              <a:t>By and large, most sports move at a fast pace; in camera terms, fast movement requires lots of light so that your camera can use a fast shutter speed to snap a focused frame. </a:t>
            </a:r>
          </a:p>
          <a:p>
            <a:pPr lvl="1"/>
            <a:r>
              <a:rPr lang="en-US" sz="2800" dirty="0"/>
              <a:t>If you have too little light, your image will be all blur and no action. </a:t>
            </a:r>
          </a:p>
          <a:p>
            <a:pPr lvl="1"/>
            <a:endParaRPr lang="en-US" sz="2800" dirty="0"/>
          </a:p>
          <a:p>
            <a:r>
              <a:rPr lang="en-US" sz="3200" dirty="0"/>
              <a:t>The best solution is to make sure whatever you're shooting offers you enough light to properly capture the scene you want.</a:t>
            </a:r>
          </a:p>
        </p:txBody>
      </p:sp>
    </p:spTree>
    <p:extLst>
      <p:ext uri="{BB962C8B-B14F-4D97-AF65-F5344CB8AC3E}">
        <p14:creationId xmlns:p14="http://schemas.microsoft.com/office/powerpoint/2010/main" val="571116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 #2: Follow the action</a:t>
            </a:r>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6"/>
            <a:ext cx="11029615" cy="4363995"/>
          </a:xfrm>
        </p:spPr>
        <p:txBody>
          <a:bodyPr>
            <a:normAutofit/>
          </a:bodyPr>
          <a:lstStyle/>
          <a:p>
            <a:r>
              <a:rPr lang="en-US" sz="3200" dirty="0"/>
              <a:t>Follow the action with your smartphone.</a:t>
            </a:r>
          </a:p>
          <a:p>
            <a:pPr lvl="1"/>
            <a:r>
              <a:rPr lang="en-US" sz="2800" dirty="0"/>
              <a:t>Watch the game through the screen when actively trying to take a photo.</a:t>
            </a:r>
          </a:p>
          <a:p>
            <a:pPr lvl="1"/>
            <a:endParaRPr lang="en-US" sz="2800" dirty="0"/>
          </a:p>
          <a:p>
            <a:r>
              <a:rPr lang="en-US" sz="3200" dirty="0"/>
              <a:t>By panning your camera along with the action, you not only have a better chance of framing your subject properly — you can often get spectacular pictures highlighting your subject with the rest of the scene in blur.</a:t>
            </a:r>
            <a:endParaRPr lang="en-US" sz="5400" dirty="0"/>
          </a:p>
        </p:txBody>
      </p:sp>
    </p:spTree>
    <p:extLst>
      <p:ext uri="{BB962C8B-B14F-4D97-AF65-F5344CB8AC3E}">
        <p14:creationId xmlns:p14="http://schemas.microsoft.com/office/powerpoint/2010/main" val="1818653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 #3: Burst Mode is your friend</a:t>
            </a:r>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6"/>
            <a:ext cx="11029615" cy="4363995"/>
          </a:xfrm>
        </p:spPr>
        <p:txBody>
          <a:bodyPr>
            <a:normAutofit/>
          </a:bodyPr>
          <a:lstStyle/>
          <a:p>
            <a:r>
              <a:rPr lang="en-US" sz="3200" dirty="0"/>
              <a:t>Burst mode allows you take take a lot of photos in quick succession.</a:t>
            </a:r>
          </a:p>
          <a:p>
            <a:pPr lvl="1"/>
            <a:r>
              <a:rPr lang="en-US" sz="3200" dirty="0"/>
              <a:t>I almost always use burst when photographing sports.</a:t>
            </a:r>
            <a:endParaRPr lang="en-US" sz="3400" dirty="0"/>
          </a:p>
          <a:p>
            <a:pPr lvl="1"/>
            <a:endParaRPr lang="en-US" sz="3400" dirty="0"/>
          </a:p>
          <a:p>
            <a:r>
              <a:rPr lang="en-US" sz="3200" dirty="0"/>
              <a:t>Bursts also give you more freedom to frame your photo.</a:t>
            </a:r>
            <a:endParaRPr lang="en-US" sz="4800" dirty="0"/>
          </a:p>
        </p:txBody>
      </p:sp>
    </p:spTree>
    <p:extLst>
      <p:ext uri="{BB962C8B-B14F-4D97-AF65-F5344CB8AC3E}">
        <p14:creationId xmlns:p14="http://schemas.microsoft.com/office/powerpoint/2010/main" val="353757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 #4: NO eyes, no shot</a:t>
            </a:r>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6"/>
            <a:ext cx="11029615" cy="4363995"/>
          </a:xfrm>
        </p:spPr>
        <p:txBody>
          <a:bodyPr>
            <a:normAutofit/>
          </a:bodyPr>
          <a:lstStyle/>
          <a:p>
            <a:r>
              <a:rPr lang="en-US" sz="3200" dirty="0"/>
              <a:t>When photographing sports, the key rule is to include the eyes of the subject. </a:t>
            </a:r>
          </a:p>
          <a:p>
            <a:pPr lvl="1"/>
            <a:r>
              <a:rPr lang="en-US" sz="2800" dirty="0"/>
              <a:t>If you’re shooting the back of a player, STOP!</a:t>
            </a:r>
          </a:p>
          <a:p>
            <a:pPr lvl="1"/>
            <a:endParaRPr lang="en-US" sz="2800" dirty="0"/>
          </a:p>
          <a:p>
            <a:r>
              <a:rPr lang="en-US" sz="3200" dirty="0"/>
              <a:t>Wait for them to turn around (or turn to another player on the field) and shoot when you have their eyes in the shot.</a:t>
            </a:r>
          </a:p>
          <a:p>
            <a:r>
              <a:rPr lang="en-US" sz="3200" dirty="0"/>
              <a:t>The ball is the other most important compositional element.</a:t>
            </a:r>
            <a:endParaRPr lang="en-US" sz="5400" dirty="0"/>
          </a:p>
        </p:txBody>
      </p:sp>
    </p:spTree>
    <p:extLst>
      <p:ext uri="{BB962C8B-B14F-4D97-AF65-F5344CB8AC3E}">
        <p14:creationId xmlns:p14="http://schemas.microsoft.com/office/powerpoint/2010/main" val="1844020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 #5: Get as close as possible</a:t>
            </a:r>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6"/>
            <a:ext cx="11029615" cy="4363995"/>
          </a:xfrm>
        </p:spPr>
        <p:txBody>
          <a:bodyPr>
            <a:normAutofit lnSpcReduction="10000"/>
          </a:bodyPr>
          <a:lstStyle/>
          <a:p>
            <a:r>
              <a:rPr lang="en-US" sz="3200" dirty="0"/>
              <a:t>The biggest weakness to using a smartphone when compared to a DSLR is its fixed lens.</a:t>
            </a:r>
          </a:p>
          <a:p>
            <a:pPr lvl="1"/>
            <a:r>
              <a:rPr lang="en-US" sz="2800" dirty="0"/>
              <a:t>Most fantastic sports photos are taken from hundreds of feet away and crop the scene to a specific action.</a:t>
            </a:r>
            <a:endParaRPr lang="en-US" sz="4800" dirty="0"/>
          </a:p>
          <a:p>
            <a:endParaRPr lang="en-US" sz="3200" dirty="0"/>
          </a:p>
          <a:p>
            <a:r>
              <a:rPr lang="en-US" sz="3200" dirty="0"/>
              <a:t>When shooting any event, try and get closeups by snapping photos courtside, or getting pictures of athletes before they go on their playing surface or after they've just come off.</a:t>
            </a:r>
          </a:p>
        </p:txBody>
      </p:sp>
    </p:spTree>
    <p:extLst>
      <p:ext uri="{BB962C8B-B14F-4D97-AF65-F5344CB8AC3E}">
        <p14:creationId xmlns:p14="http://schemas.microsoft.com/office/powerpoint/2010/main" val="3667661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7BF-C573-EC43-B3C9-C5257D3B8654}"/>
              </a:ext>
            </a:extLst>
          </p:cNvPr>
          <p:cNvSpPr>
            <a:spLocks noGrp="1"/>
          </p:cNvSpPr>
          <p:nvPr>
            <p:ph type="title"/>
          </p:nvPr>
        </p:nvSpPr>
        <p:spPr/>
        <p:txBody>
          <a:bodyPr/>
          <a:lstStyle/>
          <a:p>
            <a:r>
              <a:rPr lang="en-US" dirty="0"/>
              <a:t>Tip #6:  use </a:t>
            </a:r>
            <a:r>
              <a:rPr lang="en-US" dirty="0" err="1"/>
              <a:t>slo-mo</a:t>
            </a:r>
            <a:endParaRPr lang="en-US" dirty="0"/>
          </a:p>
        </p:txBody>
      </p:sp>
      <p:sp>
        <p:nvSpPr>
          <p:cNvPr id="3" name="Content Placeholder 2">
            <a:extLst>
              <a:ext uri="{FF2B5EF4-FFF2-40B4-BE49-F238E27FC236}">
                <a16:creationId xmlns:a16="http://schemas.microsoft.com/office/drawing/2014/main" id="{1C192B3E-396A-B54E-8A07-B3DF8557F230}"/>
              </a:ext>
            </a:extLst>
          </p:cNvPr>
          <p:cNvSpPr>
            <a:spLocks noGrp="1"/>
          </p:cNvSpPr>
          <p:nvPr>
            <p:ph idx="1"/>
          </p:nvPr>
        </p:nvSpPr>
        <p:spPr>
          <a:xfrm>
            <a:off x="581192" y="2180496"/>
            <a:ext cx="11029615" cy="4363995"/>
          </a:xfrm>
        </p:spPr>
        <p:txBody>
          <a:bodyPr>
            <a:normAutofit/>
          </a:bodyPr>
          <a:lstStyle/>
          <a:p>
            <a:r>
              <a:rPr lang="en-US" sz="3200" dirty="0"/>
              <a:t>If capturing video, iPhones have a leg up on DSLR video cameras: its </a:t>
            </a:r>
            <a:r>
              <a:rPr lang="en-US" sz="3200" dirty="0" err="1"/>
              <a:t>slo-mo</a:t>
            </a:r>
            <a:r>
              <a:rPr lang="en-US" sz="3200" dirty="0"/>
              <a:t> mode, easy portability, and auto-stabilization give you a lot of great tools for taking good sports video. </a:t>
            </a:r>
          </a:p>
          <a:p>
            <a:endParaRPr lang="en-US" sz="3200" dirty="0"/>
          </a:p>
          <a:p>
            <a:r>
              <a:rPr lang="en-US" sz="3200" dirty="0"/>
              <a:t>The same caveats with photo-taking apply — you'll want to follow the scene with your camera, and the lack of a zoom lens means that you have to be closer to the action than a traditional DSLR photographer.</a:t>
            </a:r>
          </a:p>
        </p:txBody>
      </p:sp>
    </p:spTree>
    <p:extLst>
      <p:ext uri="{BB962C8B-B14F-4D97-AF65-F5344CB8AC3E}">
        <p14:creationId xmlns:p14="http://schemas.microsoft.com/office/powerpoint/2010/main" val="2951080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Writing the caption</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311744"/>
          </a:xfrm>
        </p:spPr>
        <p:txBody>
          <a:bodyPr>
            <a:normAutofit lnSpcReduction="10000"/>
          </a:bodyPr>
          <a:lstStyle/>
          <a:p>
            <a:r>
              <a:rPr lang="en-US" sz="3600" dirty="0"/>
              <a:t>Check your facts</a:t>
            </a:r>
          </a:p>
          <a:p>
            <a:r>
              <a:rPr lang="en-US" sz="3600" dirty="0"/>
              <a:t>Ignore the obvious</a:t>
            </a:r>
          </a:p>
          <a:p>
            <a:r>
              <a:rPr lang="en-US" sz="3600" dirty="0"/>
              <a:t>Don’t begin with basic words</a:t>
            </a:r>
          </a:p>
          <a:p>
            <a:r>
              <a:rPr lang="en-US" sz="3600" dirty="0"/>
              <a:t>Identify the main person or people</a:t>
            </a:r>
          </a:p>
          <a:p>
            <a:r>
              <a:rPr lang="en-US" sz="3600" dirty="0"/>
              <a:t>Use present tense</a:t>
            </a:r>
          </a:p>
          <a:p>
            <a:r>
              <a:rPr lang="en-US" sz="3600" dirty="0"/>
              <a:t>Include citations</a:t>
            </a:r>
          </a:p>
        </p:txBody>
      </p:sp>
    </p:spTree>
    <p:extLst>
      <p:ext uri="{BB962C8B-B14F-4D97-AF65-F5344CB8AC3E}">
        <p14:creationId xmlns:p14="http://schemas.microsoft.com/office/powerpoint/2010/main" val="514280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Rule #1: check your facts</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311744"/>
          </a:xfrm>
        </p:spPr>
        <p:txBody>
          <a:bodyPr>
            <a:normAutofit fontScale="85000" lnSpcReduction="10000"/>
          </a:bodyPr>
          <a:lstStyle/>
          <a:p>
            <a:r>
              <a:rPr lang="en-US" sz="3200" dirty="0"/>
              <a:t>One of the most important aspects of any type of journalism is accuracy. </a:t>
            </a:r>
          </a:p>
          <a:p>
            <a:pPr lvl="1"/>
            <a:r>
              <a:rPr lang="en-US" sz="2800" dirty="0"/>
              <a:t>If you use incorrect information, the story or photo loses credibility. </a:t>
            </a:r>
          </a:p>
          <a:p>
            <a:r>
              <a:rPr lang="en-US" sz="3200" dirty="0"/>
              <a:t>Before uploading or printing any photo captions, make sure you’ve checked that anything stated in the caption is accurate.</a:t>
            </a:r>
            <a:endParaRPr lang="en-US" sz="3200" baseline="30000" dirty="0"/>
          </a:p>
          <a:p>
            <a:endParaRPr lang="en-US" sz="3200" baseline="30000" dirty="0"/>
          </a:p>
          <a:p>
            <a:r>
              <a:rPr lang="en-US" sz="3200" dirty="0"/>
              <a:t>Don’t print an incorrect caption if you have trouble checking your facts, either because you can’t find an appropriate source, or because you’re on a deadline. </a:t>
            </a:r>
          </a:p>
          <a:p>
            <a:pPr lvl="1"/>
            <a:r>
              <a:rPr lang="en-US" sz="2800" dirty="0"/>
              <a:t>It’s better to leave the information out if you aren’t sure it’s accurate.</a:t>
            </a:r>
          </a:p>
        </p:txBody>
      </p:sp>
    </p:spTree>
    <p:extLst>
      <p:ext uri="{BB962C8B-B14F-4D97-AF65-F5344CB8AC3E}">
        <p14:creationId xmlns:p14="http://schemas.microsoft.com/office/powerpoint/2010/main" val="747798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rule #2: Ignore the obvious</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311744"/>
          </a:xfrm>
        </p:spPr>
        <p:txBody>
          <a:bodyPr>
            <a:normAutofit fontScale="92500" lnSpcReduction="10000"/>
          </a:bodyPr>
          <a:lstStyle/>
          <a:p>
            <a:r>
              <a:rPr lang="en-US" sz="2800" dirty="0"/>
              <a:t>If a photo caption simply describes the visuals in the photo, it’s fairly useless. </a:t>
            </a:r>
          </a:p>
          <a:p>
            <a:r>
              <a:rPr lang="en-US" sz="2800" dirty="0"/>
              <a:t>If you have a photo of a sunset and simply caption is as “a sunset” you’re not adding any additional information for the reader. </a:t>
            </a:r>
          </a:p>
          <a:p>
            <a:pPr lvl="1"/>
            <a:r>
              <a:rPr lang="en-US" sz="2400" dirty="0"/>
              <a:t>Instead, describe details of the photo that are not obvious, like the location, the time of day or year, or a specific event that is taking place.</a:t>
            </a:r>
          </a:p>
          <a:p>
            <a:pPr lvl="1"/>
            <a:r>
              <a:rPr lang="en-US" sz="2400" dirty="0"/>
              <a:t>For example, if you have a photo of a sunset you might want to caption it as: “Pacific coast sunset, March2016, from Long Beach, Vancouver Island."</a:t>
            </a:r>
          </a:p>
          <a:p>
            <a:endParaRPr lang="en-US" sz="2800" dirty="0"/>
          </a:p>
          <a:p>
            <a:r>
              <a:rPr lang="en-US" sz="2800" dirty="0"/>
              <a:t>Also avoid using terms like: “is shown,” “is pictured,” “and looks on,” or “above."</a:t>
            </a:r>
          </a:p>
        </p:txBody>
      </p:sp>
    </p:spTree>
    <p:extLst>
      <p:ext uri="{BB962C8B-B14F-4D97-AF65-F5344CB8AC3E}">
        <p14:creationId xmlns:p14="http://schemas.microsoft.com/office/powerpoint/2010/main" val="3469174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rule #3: Ignore basic words</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559938"/>
          </a:xfrm>
        </p:spPr>
        <p:txBody>
          <a:bodyPr>
            <a:normAutofit fontScale="92500" lnSpcReduction="10000"/>
          </a:bodyPr>
          <a:lstStyle/>
          <a:p>
            <a:r>
              <a:rPr lang="en-US" sz="2400" dirty="0"/>
              <a:t>A caption should not begin with the words ‘a,’ ‘an,’ or ‘the.’ </a:t>
            </a:r>
          </a:p>
          <a:p>
            <a:pPr lvl="1"/>
            <a:r>
              <a:rPr lang="en-US" sz="2000" dirty="0"/>
              <a:t>These words are too basic and take up valuable captioning room when they aren’t necessary. </a:t>
            </a:r>
          </a:p>
          <a:p>
            <a:pPr lvl="1"/>
            <a:r>
              <a:rPr lang="en-US" sz="2000" dirty="0"/>
              <a:t>For example, instead of saying: “A blue jay in the boreal forest;” simply say: “Blue jay flying through boreal forest.”</a:t>
            </a:r>
            <a:endParaRPr lang="en-US" sz="2000" baseline="30000" dirty="0"/>
          </a:p>
          <a:p>
            <a:endParaRPr lang="en-US" sz="2400" dirty="0"/>
          </a:p>
          <a:p>
            <a:r>
              <a:rPr lang="en-US" sz="2400" dirty="0"/>
              <a:t>Do not start a caption with the name of someone, start the caption with a description first and then include the name.</a:t>
            </a:r>
          </a:p>
          <a:p>
            <a:pPr lvl="1"/>
            <a:r>
              <a:rPr lang="en-US" sz="2000" dirty="0"/>
              <a:t>For example, don’t say: “Stan </a:t>
            </a:r>
            <a:r>
              <a:rPr lang="en-US" sz="2000" dirty="0" err="1"/>
              <a:t>Theman</a:t>
            </a:r>
            <a:r>
              <a:rPr lang="en-US" sz="2000" dirty="0"/>
              <a:t> near Sunshine Meadow Park.” Instead say: “Jogger Stan </a:t>
            </a:r>
            <a:r>
              <a:rPr lang="en-US" sz="2000" dirty="0" err="1"/>
              <a:t>Theman</a:t>
            </a:r>
            <a:r>
              <a:rPr lang="en-US" sz="2000" dirty="0"/>
              <a:t> near Sunshine Meadow Park.”</a:t>
            </a:r>
          </a:p>
          <a:p>
            <a:pPr lvl="1"/>
            <a:endParaRPr lang="en-US" sz="2000" dirty="0"/>
          </a:p>
          <a:p>
            <a:r>
              <a:rPr lang="en-US" sz="2400" dirty="0"/>
              <a:t>When identifying where someone is in a photo, you can say “from left.” You do not have to say “from left to right."</a:t>
            </a:r>
          </a:p>
        </p:txBody>
      </p:sp>
    </p:spTree>
    <p:extLst>
      <p:ext uri="{BB962C8B-B14F-4D97-AF65-F5344CB8AC3E}">
        <p14:creationId xmlns:p14="http://schemas.microsoft.com/office/powerpoint/2010/main" val="2005905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rule #4: Proper identification</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311744"/>
          </a:xfrm>
        </p:spPr>
        <p:txBody>
          <a:bodyPr>
            <a:normAutofit fontScale="92500" lnSpcReduction="20000"/>
          </a:bodyPr>
          <a:lstStyle/>
          <a:p>
            <a:r>
              <a:rPr lang="en-US" sz="2800" dirty="0"/>
              <a:t>If your photo includes important people, identify who they are. </a:t>
            </a:r>
          </a:p>
          <a:p>
            <a:r>
              <a:rPr lang="en-US" sz="2800" dirty="0"/>
              <a:t>If you know their names, include them along with their jersey number. </a:t>
            </a:r>
          </a:p>
          <a:p>
            <a:pPr lvl="1"/>
            <a:r>
              <a:rPr lang="en-US" sz="2400" dirty="0"/>
              <a:t>If you don’t know their names, you might want to put a description of who they are instead (e.g. “Northern Colorado defenders).</a:t>
            </a:r>
          </a:p>
          <a:p>
            <a:pPr lvl="1"/>
            <a:endParaRPr lang="en-US" sz="2400" baseline="30000" dirty="0"/>
          </a:p>
          <a:p>
            <a:r>
              <a:rPr lang="en-US" sz="2800" dirty="0"/>
              <a:t>Make sure any and all names you use are spelled correctly and have the proper title.</a:t>
            </a:r>
          </a:p>
          <a:p>
            <a:endParaRPr lang="en-US" sz="2800" dirty="0"/>
          </a:p>
          <a:p>
            <a:r>
              <a:rPr lang="en-US" sz="2800" dirty="0"/>
              <a:t>If the photo includes a group of people, or some people who are not relevant to the story (i.e. their names are not required to tell the story), you do not have to name each of them in the caption.</a:t>
            </a:r>
          </a:p>
        </p:txBody>
      </p:sp>
    </p:spTree>
    <p:extLst>
      <p:ext uri="{BB962C8B-B14F-4D97-AF65-F5344CB8AC3E}">
        <p14:creationId xmlns:p14="http://schemas.microsoft.com/office/powerpoint/2010/main" val="3218702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rule #5: Use Present tense</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311744"/>
          </a:xfrm>
        </p:spPr>
        <p:txBody>
          <a:bodyPr>
            <a:normAutofit/>
          </a:bodyPr>
          <a:lstStyle/>
          <a:p>
            <a:r>
              <a:rPr lang="en-US" sz="3200" dirty="0"/>
              <a:t>Because most photos being shown as part of a news story are of things happening “right now,” use the present tense in the caption. </a:t>
            </a:r>
          </a:p>
          <a:p>
            <a:endParaRPr lang="en-US" sz="3200" dirty="0"/>
          </a:p>
          <a:p>
            <a:r>
              <a:rPr lang="en-US" sz="3200" dirty="0"/>
              <a:t>The nice thing about using the present tense is that it portrays a sense of immediacy and increases the impact of the photo on the reader.</a:t>
            </a:r>
          </a:p>
          <a:p>
            <a:endParaRPr lang="en-US" sz="2800" dirty="0"/>
          </a:p>
        </p:txBody>
      </p:sp>
    </p:spTree>
    <p:extLst>
      <p:ext uri="{BB962C8B-B14F-4D97-AF65-F5344CB8AC3E}">
        <p14:creationId xmlns:p14="http://schemas.microsoft.com/office/powerpoint/2010/main" val="2833232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1811-A933-D34A-ABAA-58CBC8E40762}"/>
              </a:ext>
            </a:extLst>
          </p:cNvPr>
          <p:cNvSpPr>
            <a:spLocks noGrp="1"/>
          </p:cNvSpPr>
          <p:nvPr>
            <p:ph type="title"/>
          </p:nvPr>
        </p:nvSpPr>
        <p:spPr/>
        <p:txBody>
          <a:bodyPr/>
          <a:lstStyle/>
          <a:p>
            <a:r>
              <a:rPr lang="en-US" dirty="0"/>
              <a:t>Rule #6: Include citations</a:t>
            </a:r>
          </a:p>
        </p:txBody>
      </p:sp>
      <p:sp>
        <p:nvSpPr>
          <p:cNvPr id="3" name="Content Placeholder 2">
            <a:extLst>
              <a:ext uri="{FF2B5EF4-FFF2-40B4-BE49-F238E27FC236}">
                <a16:creationId xmlns:a16="http://schemas.microsoft.com/office/drawing/2014/main" id="{7B579635-B8C1-4F4B-AA6C-302CFD416A0B}"/>
              </a:ext>
            </a:extLst>
          </p:cNvPr>
          <p:cNvSpPr>
            <a:spLocks noGrp="1"/>
          </p:cNvSpPr>
          <p:nvPr>
            <p:ph idx="1"/>
          </p:nvPr>
        </p:nvSpPr>
        <p:spPr>
          <a:xfrm>
            <a:off x="581192" y="2180496"/>
            <a:ext cx="11029615" cy="4311744"/>
          </a:xfrm>
        </p:spPr>
        <p:txBody>
          <a:bodyPr>
            <a:normAutofit lnSpcReduction="10000"/>
          </a:bodyPr>
          <a:lstStyle/>
          <a:p>
            <a:r>
              <a:rPr lang="en-US" sz="3200" dirty="0"/>
              <a:t>Every photo should include the name of the photographer and/or the organization that owns the photograph.</a:t>
            </a:r>
          </a:p>
          <a:p>
            <a:endParaRPr lang="en-US" sz="3200" dirty="0"/>
          </a:p>
          <a:p>
            <a:r>
              <a:rPr lang="en-US" sz="3200" dirty="0"/>
              <a:t>When writing the credits, you don’t have to use the term “credited to” or “photo by” if the information is presented in a consistent and understandable format. </a:t>
            </a:r>
          </a:p>
          <a:p>
            <a:pPr lvl="1"/>
            <a:r>
              <a:rPr lang="en-US" sz="2800" dirty="0"/>
              <a:t>For example, maybe the credits are always italicized or are a smaller font size.</a:t>
            </a:r>
          </a:p>
        </p:txBody>
      </p:sp>
    </p:spTree>
    <p:extLst>
      <p:ext uri="{BB962C8B-B14F-4D97-AF65-F5344CB8AC3E}">
        <p14:creationId xmlns:p14="http://schemas.microsoft.com/office/powerpoint/2010/main" val="2877824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FD47-EDA4-524B-B633-3ACB29C5CA37}"/>
              </a:ext>
            </a:extLst>
          </p:cNvPr>
          <p:cNvSpPr>
            <a:spLocks noGrp="1"/>
          </p:cNvSpPr>
          <p:nvPr>
            <p:ph type="title"/>
          </p:nvPr>
        </p:nvSpPr>
        <p:spPr/>
        <p:txBody>
          <a:bodyPr/>
          <a:lstStyle/>
          <a:p>
            <a:r>
              <a:rPr lang="en-US" dirty="0"/>
              <a:t>Review: sports photography</a:t>
            </a:r>
          </a:p>
        </p:txBody>
      </p:sp>
      <p:sp>
        <p:nvSpPr>
          <p:cNvPr id="3" name="Content Placeholder 2">
            <a:extLst>
              <a:ext uri="{FF2B5EF4-FFF2-40B4-BE49-F238E27FC236}">
                <a16:creationId xmlns:a16="http://schemas.microsoft.com/office/drawing/2014/main" id="{BC5146A3-4295-9948-9F0D-E92B6D075DFD}"/>
              </a:ext>
            </a:extLst>
          </p:cNvPr>
          <p:cNvSpPr>
            <a:spLocks noGrp="1"/>
          </p:cNvSpPr>
          <p:nvPr>
            <p:ph sz="half" idx="1"/>
          </p:nvPr>
        </p:nvSpPr>
        <p:spPr>
          <a:xfrm>
            <a:off x="581193" y="2228003"/>
            <a:ext cx="5422390" cy="4486306"/>
          </a:xfrm>
        </p:spPr>
        <p:txBody>
          <a:bodyPr>
            <a:normAutofit/>
          </a:bodyPr>
          <a:lstStyle/>
          <a:p>
            <a:pPr marL="0" indent="0">
              <a:buNone/>
            </a:pPr>
            <a:r>
              <a:rPr lang="en-US" sz="3200" b="1" u="sng" dirty="0"/>
              <a:t>Taking the Photo</a:t>
            </a:r>
          </a:p>
          <a:p>
            <a:r>
              <a:rPr lang="en-US" sz="2400" dirty="0"/>
              <a:t>Prioritize lighting</a:t>
            </a:r>
          </a:p>
          <a:p>
            <a:r>
              <a:rPr lang="en-US" sz="2400" dirty="0"/>
              <a:t>Follow the action</a:t>
            </a:r>
          </a:p>
          <a:p>
            <a:r>
              <a:rPr lang="en-US" sz="2400" dirty="0"/>
              <a:t>Use burst mode</a:t>
            </a:r>
          </a:p>
          <a:p>
            <a:r>
              <a:rPr lang="en-US" sz="2400" dirty="0"/>
              <a:t>No eyes, no shot</a:t>
            </a:r>
          </a:p>
          <a:p>
            <a:r>
              <a:rPr lang="en-US" sz="2400" dirty="0"/>
              <a:t>Get as close as possible</a:t>
            </a:r>
          </a:p>
          <a:p>
            <a:r>
              <a:rPr lang="en-US" sz="2400" dirty="0"/>
              <a:t>Use slow motion for video</a:t>
            </a:r>
          </a:p>
        </p:txBody>
      </p:sp>
      <p:sp>
        <p:nvSpPr>
          <p:cNvPr id="4" name="Content Placeholder 3">
            <a:extLst>
              <a:ext uri="{FF2B5EF4-FFF2-40B4-BE49-F238E27FC236}">
                <a16:creationId xmlns:a16="http://schemas.microsoft.com/office/drawing/2014/main" id="{41FB4803-722B-7947-90C6-48B20D5A970A}"/>
              </a:ext>
            </a:extLst>
          </p:cNvPr>
          <p:cNvSpPr>
            <a:spLocks noGrp="1"/>
          </p:cNvSpPr>
          <p:nvPr>
            <p:ph sz="half" idx="2"/>
          </p:nvPr>
        </p:nvSpPr>
        <p:spPr>
          <a:xfrm>
            <a:off x="6188417" y="2228003"/>
            <a:ext cx="5422392" cy="4486306"/>
          </a:xfrm>
        </p:spPr>
        <p:txBody>
          <a:bodyPr>
            <a:normAutofit/>
          </a:bodyPr>
          <a:lstStyle/>
          <a:p>
            <a:pPr marL="0" indent="0">
              <a:buNone/>
            </a:pPr>
            <a:r>
              <a:rPr lang="en-US" sz="3200" b="1" u="sng" dirty="0"/>
              <a:t>Writing the Caption</a:t>
            </a:r>
          </a:p>
          <a:p>
            <a:r>
              <a:rPr lang="en-US" sz="2400" dirty="0"/>
              <a:t>Check your facts</a:t>
            </a:r>
          </a:p>
          <a:p>
            <a:r>
              <a:rPr lang="en-US" sz="2400" dirty="0"/>
              <a:t>Ignore the obvious</a:t>
            </a:r>
          </a:p>
          <a:p>
            <a:r>
              <a:rPr lang="en-US" sz="2400" dirty="0"/>
              <a:t>Don’t begin with basic words</a:t>
            </a:r>
          </a:p>
          <a:p>
            <a:r>
              <a:rPr lang="en-US" sz="2400" dirty="0"/>
              <a:t>Identify the main person or people</a:t>
            </a:r>
          </a:p>
          <a:p>
            <a:r>
              <a:rPr lang="en-US" sz="2400" dirty="0"/>
              <a:t>Use present tense</a:t>
            </a:r>
          </a:p>
          <a:p>
            <a:r>
              <a:rPr lang="en-US" sz="2400" dirty="0"/>
              <a:t>Include citations</a:t>
            </a:r>
          </a:p>
        </p:txBody>
      </p:sp>
    </p:spTree>
    <p:extLst>
      <p:ext uri="{BB962C8B-B14F-4D97-AF65-F5344CB8AC3E}">
        <p14:creationId xmlns:p14="http://schemas.microsoft.com/office/powerpoint/2010/main" val="17341843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62</TotalTime>
  <Words>1372</Words>
  <Application>Microsoft Macintosh PowerPoint</Application>
  <PresentationFormat>Widescreen</PresentationFormat>
  <Paragraphs>127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Gill Sans MT</vt:lpstr>
      <vt:lpstr>Wingdings 2</vt:lpstr>
      <vt:lpstr>Dividend</vt:lpstr>
      <vt:lpstr>Sports Photography &amp; photo stories</vt:lpstr>
      <vt:lpstr>Why photography?</vt:lpstr>
      <vt:lpstr>This Assignment</vt:lpstr>
      <vt:lpstr>This Assignment</vt:lpstr>
      <vt:lpstr>Visual storytelling</vt:lpstr>
      <vt:lpstr>preparation</vt:lpstr>
      <vt:lpstr>Tips for taking a good photo with a smartphone</vt:lpstr>
      <vt:lpstr>Tip #1: Lighting</vt:lpstr>
      <vt:lpstr>Tip #2: Follow the action</vt:lpstr>
      <vt:lpstr>Tip #3: Burst Mode is your friend</vt:lpstr>
      <vt:lpstr>Tip #4: NO eyes, no shot</vt:lpstr>
      <vt:lpstr>Tip #5: Get as close as possible</vt:lpstr>
      <vt:lpstr>Tip #6:  use slo-mo</vt:lpstr>
      <vt:lpstr>Writing the caption</vt:lpstr>
      <vt:lpstr>Rule #1: check your facts</vt:lpstr>
      <vt:lpstr>rule #2: Ignore the obvious</vt:lpstr>
      <vt:lpstr>rule #3: Ignore basic words</vt:lpstr>
      <vt:lpstr>rule #4: Proper identification</vt:lpstr>
      <vt:lpstr>rule #5: Use Present tense</vt:lpstr>
      <vt:lpstr>Rule #6: Include citations</vt:lpstr>
      <vt:lpstr>Review: sports photography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Photography &amp; photo stories</dc:title>
  <dc:creator>Hayden Coombs</dc:creator>
  <cp:lastModifiedBy>Hayden Coombs</cp:lastModifiedBy>
  <cp:revision>6</cp:revision>
  <dcterms:created xsi:type="dcterms:W3CDTF">2018-11-05T17:05:54Z</dcterms:created>
  <dcterms:modified xsi:type="dcterms:W3CDTF">2018-11-05T18:08:54Z</dcterms:modified>
</cp:coreProperties>
</file>